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Default Extension="jpeg" ContentType="image/jpeg"/>
  <Override PartName="/ppt/notesSlides/notesSlide28.xml" ContentType="application/vnd.openxmlformats-officedocument.presentationml.notesSlide+xml"/>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diagrams/layout2.xml" ContentType="application/vnd.openxmlformats-officedocument.drawingml.diagramLayout+xml"/>
  <Default Extension="vml" ContentType="application/vnd.openxmlformats-officedocument.vmlDrawing"/>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notesSlides/notesSlide48.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5"/>
  </p:notesMasterIdLst>
  <p:handoutMasterIdLst>
    <p:handoutMasterId r:id="rId56"/>
  </p:handoutMasterIdLst>
  <p:sldIdLst>
    <p:sldId id="256" r:id="rId2"/>
    <p:sldId id="264" r:id="rId3"/>
    <p:sldId id="265" r:id="rId4"/>
    <p:sldId id="266" r:id="rId5"/>
    <p:sldId id="333" r:id="rId6"/>
    <p:sldId id="268" r:id="rId7"/>
    <p:sldId id="326" r:id="rId8"/>
    <p:sldId id="334" r:id="rId9"/>
    <p:sldId id="345" r:id="rId10"/>
    <p:sldId id="346" r:id="rId11"/>
    <p:sldId id="338" r:id="rId12"/>
    <p:sldId id="271" r:id="rId13"/>
    <p:sldId id="297" r:id="rId14"/>
    <p:sldId id="298" r:id="rId15"/>
    <p:sldId id="299" r:id="rId16"/>
    <p:sldId id="300" r:id="rId17"/>
    <p:sldId id="303" r:id="rId18"/>
    <p:sldId id="327" r:id="rId19"/>
    <p:sldId id="328" r:id="rId20"/>
    <p:sldId id="289" r:id="rId21"/>
    <p:sldId id="290" r:id="rId22"/>
    <p:sldId id="291" r:id="rId23"/>
    <p:sldId id="305" r:id="rId24"/>
    <p:sldId id="306" r:id="rId25"/>
    <p:sldId id="275" r:id="rId26"/>
    <p:sldId id="307" r:id="rId27"/>
    <p:sldId id="295" r:id="rId28"/>
    <p:sldId id="308" r:id="rId29"/>
    <p:sldId id="344" r:id="rId30"/>
    <p:sldId id="310" r:id="rId31"/>
    <p:sldId id="311" r:id="rId32"/>
    <p:sldId id="314" r:id="rId33"/>
    <p:sldId id="312" r:id="rId34"/>
    <p:sldId id="339" r:id="rId35"/>
    <p:sldId id="313" r:id="rId36"/>
    <p:sldId id="315" r:id="rId37"/>
    <p:sldId id="329" r:id="rId38"/>
    <p:sldId id="277" r:id="rId39"/>
    <p:sldId id="284" r:id="rId40"/>
    <p:sldId id="319" r:id="rId41"/>
    <p:sldId id="320" r:id="rId42"/>
    <p:sldId id="322" r:id="rId43"/>
    <p:sldId id="324" r:id="rId44"/>
    <p:sldId id="330" r:id="rId45"/>
    <p:sldId id="332" r:id="rId46"/>
    <p:sldId id="325" r:id="rId47"/>
    <p:sldId id="348" r:id="rId48"/>
    <p:sldId id="341" r:id="rId49"/>
    <p:sldId id="342" r:id="rId50"/>
    <p:sldId id="343" r:id="rId51"/>
    <p:sldId id="260" r:id="rId52"/>
    <p:sldId id="262" r:id="rId53"/>
    <p:sldId id="261" r:id="rId54"/>
  </p:sldIdLst>
  <p:sldSz cx="9144000" cy="6858000" type="screen4x3"/>
  <p:notesSz cx="7315200" cy="9601200"/>
  <p:defaultTextStyle>
    <a:defPPr>
      <a:defRPr lang="en-GB"/>
    </a:defPPr>
    <a:lvl1pPr algn="l" defTabSz="449263" rtl="0" fontAlgn="base">
      <a:spcBef>
        <a:spcPct val="0"/>
      </a:spcBef>
      <a:spcAft>
        <a:spcPct val="0"/>
      </a:spcAft>
      <a:defRPr kern="1200">
        <a:solidFill>
          <a:srgbClr val="000000"/>
        </a:solidFill>
        <a:latin typeface="Arial" charset="0"/>
        <a:ea typeface="MS PGothic" pitchFamily="34" charset="-128"/>
        <a:cs typeface="Arial" charset="0"/>
      </a:defRPr>
    </a:lvl1pPr>
    <a:lvl2pPr marL="457200" algn="l" defTabSz="449263" rtl="0" fontAlgn="base">
      <a:spcBef>
        <a:spcPct val="0"/>
      </a:spcBef>
      <a:spcAft>
        <a:spcPct val="0"/>
      </a:spcAft>
      <a:defRPr kern="1200">
        <a:solidFill>
          <a:srgbClr val="000000"/>
        </a:solidFill>
        <a:latin typeface="Arial" charset="0"/>
        <a:ea typeface="MS PGothic" pitchFamily="34" charset="-128"/>
        <a:cs typeface="Arial" charset="0"/>
      </a:defRPr>
    </a:lvl2pPr>
    <a:lvl3pPr marL="914400" algn="l" defTabSz="449263" rtl="0" fontAlgn="base">
      <a:spcBef>
        <a:spcPct val="0"/>
      </a:spcBef>
      <a:spcAft>
        <a:spcPct val="0"/>
      </a:spcAft>
      <a:defRPr kern="1200">
        <a:solidFill>
          <a:srgbClr val="000000"/>
        </a:solidFill>
        <a:latin typeface="Arial" charset="0"/>
        <a:ea typeface="MS PGothic" pitchFamily="34" charset="-128"/>
        <a:cs typeface="Arial" charset="0"/>
      </a:defRPr>
    </a:lvl3pPr>
    <a:lvl4pPr marL="1371600" algn="l" defTabSz="449263" rtl="0" fontAlgn="base">
      <a:spcBef>
        <a:spcPct val="0"/>
      </a:spcBef>
      <a:spcAft>
        <a:spcPct val="0"/>
      </a:spcAft>
      <a:defRPr kern="1200">
        <a:solidFill>
          <a:srgbClr val="000000"/>
        </a:solidFill>
        <a:latin typeface="Arial" charset="0"/>
        <a:ea typeface="MS PGothic" pitchFamily="34" charset="-128"/>
        <a:cs typeface="Arial" charset="0"/>
      </a:defRPr>
    </a:lvl4pPr>
    <a:lvl5pPr marL="1828800" algn="l" defTabSz="449263" rtl="0" fontAlgn="base">
      <a:spcBef>
        <a:spcPct val="0"/>
      </a:spcBef>
      <a:spcAft>
        <a:spcPct val="0"/>
      </a:spcAft>
      <a:defRPr kern="1200">
        <a:solidFill>
          <a:srgbClr val="000000"/>
        </a:solidFill>
        <a:latin typeface="Arial" charset="0"/>
        <a:ea typeface="MS PGothic" pitchFamily="34" charset="-128"/>
        <a:cs typeface="Arial" charset="0"/>
      </a:defRPr>
    </a:lvl5pPr>
    <a:lvl6pPr marL="2286000" algn="l" defTabSz="914400" rtl="0" eaLnBrk="1" latinLnBrk="0" hangingPunct="1">
      <a:defRPr kern="1200">
        <a:solidFill>
          <a:srgbClr val="000000"/>
        </a:solidFill>
        <a:latin typeface="Arial" charset="0"/>
        <a:ea typeface="MS PGothic" pitchFamily="34" charset="-128"/>
        <a:cs typeface="Arial" charset="0"/>
      </a:defRPr>
    </a:lvl6pPr>
    <a:lvl7pPr marL="2743200" algn="l" defTabSz="914400" rtl="0" eaLnBrk="1" latinLnBrk="0" hangingPunct="1">
      <a:defRPr kern="1200">
        <a:solidFill>
          <a:srgbClr val="000000"/>
        </a:solidFill>
        <a:latin typeface="Arial" charset="0"/>
        <a:ea typeface="MS PGothic" pitchFamily="34" charset="-128"/>
        <a:cs typeface="Arial" charset="0"/>
      </a:defRPr>
    </a:lvl7pPr>
    <a:lvl8pPr marL="3200400" algn="l" defTabSz="914400" rtl="0" eaLnBrk="1" latinLnBrk="0" hangingPunct="1">
      <a:defRPr kern="1200">
        <a:solidFill>
          <a:srgbClr val="000000"/>
        </a:solidFill>
        <a:latin typeface="Arial" charset="0"/>
        <a:ea typeface="MS PGothic" pitchFamily="34" charset="-128"/>
        <a:cs typeface="Arial" charset="0"/>
      </a:defRPr>
    </a:lvl8pPr>
    <a:lvl9pPr marL="3657600" algn="l" defTabSz="914400" rtl="0" eaLnBrk="1" latinLnBrk="0" hangingPunct="1">
      <a:defRPr kern="1200">
        <a:solidFill>
          <a:srgbClr val="000000"/>
        </a:solidFill>
        <a:latin typeface="Arial" charset="0"/>
        <a:ea typeface="MS PGothic" pitchFamily="34" charset="-128"/>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clrMru>
    <a:srgbClr val="7889FB"/>
    <a:srgbClr val="FFFFCC"/>
    <a:srgbClr val="B7E7FF"/>
    <a:srgbClr val="FFFFFF"/>
    <a:srgbClr val="00669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96424" autoAdjust="0"/>
  </p:normalViewPr>
  <p:slideViewPr>
    <p:cSldViewPr snapToGrid="0">
      <p:cViewPr>
        <p:scale>
          <a:sx n="100" d="100"/>
          <a:sy n="100" d="100"/>
        </p:scale>
        <p:origin x="-840" y="-58"/>
      </p:cViewPr>
      <p:guideLst>
        <p:guide orient="horz" pos="2160"/>
        <p:guide pos="2880"/>
      </p:guideLst>
    </p:cSldViewPr>
  </p:slideViewPr>
  <p:outlineViewPr>
    <p:cViewPr varScale="1">
      <p:scale>
        <a:sx n="170" d="200"/>
        <a:sy n="170" d="200"/>
      </p:scale>
      <p:origin x="-780" y="-84"/>
    </p:cViewPr>
    <p:sldLst>
      <p:sld r:id="rId1" collapse="1"/>
      <p:sld r:id="rId2" collapse="1"/>
      <p:sld r:id="rId3" collapse="1"/>
    </p:sldLst>
  </p:outlineViewPr>
  <p:notesTextViewPr>
    <p:cViewPr>
      <p:scale>
        <a:sx n="100" d="100"/>
        <a:sy n="100" d="100"/>
      </p:scale>
      <p:origin x="0" y="0"/>
    </p:cViewPr>
  </p:notesTextViewPr>
  <p:sorterViewPr>
    <p:cViewPr>
      <p:scale>
        <a:sx n="66" d="100"/>
        <a:sy n="66" d="100"/>
      </p:scale>
      <p:origin x="0" y="690"/>
    </p:cViewPr>
  </p:sorterViewPr>
  <p:notesViewPr>
    <p:cSldViewPr snapToGrid="0">
      <p:cViewPr varScale="1">
        <p:scale>
          <a:sx n="80" d="100"/>
          <a:sy n="80" d="100"/>
        </p:scale>
        <p:origin x="-1530" y="-102"/>
      </p:cViewPr>
      <p:guideLst>
        <p:guide orient="horz" pos="3036"/>
        <p:guide pos="2304"/>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slide" Target="slides/slide10.xml"/><Relationship Id="rId1"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F2C98B-529B-442F-97F9-222EEA7D6B9B}" type="doc">
      <dgm:prSet loTypeId="urn:microsoft.com/office/officeart/2005/8/layout/chevron1" loCatId="process" qsTypeId="urn:microsoft.com/office/officeart/2005/8/quickstyle/simple1#1" qsCatId="simple" csTypeId="urn:microsoft.com/office/officeart/2005/8/colors/accent1_2#1" csCatId="accent1" phldr="1"/>
      <dgm:spPr/>
    </dgm:pt>
    <dgm:pt modelId="{37E97A8B-1B62-4588-ADCF-D006B553EEDC}">
      <dgm:prSet phldrT="[Text]" custT="1">
        <dgm:style>
          <a:lnRef idx="0">
            <a:schemeClr val="accent1"/>
          </a:lnRef>
          <a:fillRef idx="3">
            <a:schemeClr val="accent1"/>
          </a:fillRef>
          <a:effectRef idx="3">
            <a:schemeClr val="accent1"/>
          </a:effectRef>
          <a:fontRef idx="minor">
            <a:schemeClr val="lt1"/>
          </a:fontRef>
        </dgm:style>
      </dgm:prSet>
      <dgm:spPr>
        <a:gradFill rotWithShape="0">
          <a:gsLst>
            <a:gs pos="0">
              <a:srgbClr val="00B0F0"/>
            </a:gs>
            <a:gs pos="80000">
              <a:schemeClr val="accent1">
                <a:shade val="93000"/>
                <a:satMod val="130000"/>
              </a:schemeClr>
            </a:gs>
            <a:gs pos="100000">
              <a:schemeClr val="accent1">
                <a:shade val="94000"/>
                <a:satMod val="135000"/>
              </a:schemeClr>
            </a:gs>
          </a:gsLst>
        </a:gradFill>
      </dgm:spPr>
      <dgm:t>
        <a:bodyPr/>
        <a:lstStyle/>
        <a:p>
          <a:r>
            <a:rPr lang="en-GB" sz="1600" b="0" dirty="0" smtClean="0"/>
            <a:t>What applications do we have?</a:t>
          </a:r>
        </a:p>
      </dgm:t>
    </dgm:pt>
    <dgm:pt modelId="{121322C8-4AAB-456B-8CAB-2DD91B02B110}" type="parTrans" cxnId="{E12F5E76-0C43-4F0A-BEEA-C3CAE10A0BBB}">
      <dgm:prSet/>
      <dgm:spPr/>
      <dgm:t>
        <a:bodyPr/>
        <a:lstStyle/>
        <a:p>
          <a:endParaRPr lang="en-GB"/>
        </a:p>
      </dgm:t>
    </dgm:pt>
    <dgm:pt modelId="{628A036F-8489-4ED7-A7F2-E5F67BCBD9A4}" type="sibTrans" cxnId="{E12F5E76-0C43-4F0A-BEEA-C3CAE10A0BBB}">
      <dgm:prSet/>
      <dgm:spPr/>
      <dgm:t>
        <a:bodyPr/>
        <a:lstStyle/>
        <a:p>
          <a:endParaRPr lang="en-GB"/>
        </a:p>
      </dgm:t>
    </dgm:pt>
    <dgm:pt modelId="{86FEBB5B-EAFA-4B38-A5BE-FE536EE717FE}">
      <dgm:prSet phldrT="[Text]" custT="1">
        <dgm:style>
          <a:lnRef idx="0">
            <a:schemeClr val="accent1"/>
          </a:lnRef>
          <a:fillRef idx="3">
            <a:schemeClr val="accent1"/>
          </a:fillRef>
          <a:effectRef idx="3">
            <a:schemeClr val="accent1"/>
          </a:effectRef>
          <a:fontRef idx="minor">
            <a:schemeClr val="lt1"/>
          </a:fontRef>
        </dgm:style>
      </dgm:prSet>
      <dgm:spPr>
        <a:gradFill rotWithShape="0">
          <a:gsLst>
            <a:gs pos="0">
              <a:srgbClr val="0070C0"/>
            </a:gs>
            <a:gs pos="80000">
              <a:schemeClr val="accent1">
                <a:shade val="93000"/>
                <a:satMod val="130000"/>
              </a:schemeClr>
            </a:gs>
            <a:gs pos="100000">
              <a:schemeClr val="accent1">
                <a:shade val="94000"/>
                <a:satMod val="135000"/>
              </a:schemeClr>
            </a:gs>
          </a:gsLst>
        </a:gradFill>
      </dgm:spPr>
      <dgm:t>
        <a:bodyPr/>
        <a:lstStyle/>
        <a:p>
          <a:r>
            <a:rPr lang="en-GB" sz="1600" b="0" dirty="0" smtClean="0"/>
            <a:t>Where do we want to be in the future?</a:t>
          </a:r>
          <a:endParaRPr lang="en-GB" sz="1600" b="0" i="1" dirty="0"/>
        </a:p>
      </dgm:t>
    </dgm:pt>
    <dgm:pt modelId="{C58DDD40-00FA-4B24-BC67-53325E1DD59E}" type="parTrans" cxnId="{A16C4633-D629-48D9-B2F2-E1D33FABB140}">
      <dgm:prSet/>
      <dgm:spPr/>
      <dgm:t>
        <a:bodyPr/>
        <a:lstStyle/>
        <a:p>
          <a:endParaRPr lang="en-GB"/>
        </a:p>
      </dgm:t>
    </dgm:pt>
    <dgm:pt modelId="{99D637F9-F067-4D10-A791-004A7A18B072}" type="sibTrans" cxnId="{A16C4633-D629-48D9-B2F2-E1D33FABB140}">
      <dgm:prSet/>
      <dgm:spPr/>
      <dgm:t>
        <a:bodyPr/>
        <a:lstStyle/>
        <a:p>
          <a:endParaRPr lang="en-GB"/>
        </a:p>
      </dgm:t>
    </dgm:pt>
    <dgm:pt modelId="{0D4ED055-10CC-4C27-B68C-B74AA43FA3AF}">
      <dgm:prSet phldrT="[Text]" custT="1">
        <dgm:style>
          <a:lnRef idx="0">
            <a:schemeClr val="accent1"/>
          </a:lnRef>
          <a:fillRef idx="3">
            <a:schemeClr val="accent1"/>
          </a:fillRef>
          <a:effectRef idx="3">
            <a:schemeClr val="accent1"/>
          </a:effectRef>
          <a:fontRef idx="minor">
            <a:schemeClr val="lt1"/>
          </a:fontRef>
        </dgm:style>
      </dgm:prSet>
      <dgm:spPr>
        <a:gradFill rotWithShape="0">
          <a:gsLst>
            <a:gs pos="0">
              <a:srgbClr val="002060"/>
            </a:gs>
            <a:gs pos="80000">
              <a:schemeClr val="accent1">
                <a:shade val="93000"/>
                <a:satMod val="130000"/>
              </a:schemeClr>
            </a:gs>
            <a:gs pos="100000">
              <a:schemeClr val="accent1">
                <a:shade val="94000"/>
                <a:satMod val="135000"/>
              </a:schemeClr>
            </a:gs>
          </a:gsLst>
        </a:gradFill>
      </dgm:spPr>
      <dgm:t>
        <a:bodyPr/>
        <a:lstStyle/>
        <a:p>
          <a:r>
            <a:rPr lang="en-GB" sz="1600" b="0" dirty="0" smtClean="0"/>
            <a:t>How are we going to get there?</a:t>
          </a:r>
          <a:endParaRPr lang="en-GB" sz="1600" b="0" i="1" dirty="0"/>
        </a:p>
      </dgm:t>
    </dgm:pt>
    <dgm:pt modelId="{E5491AEB-C4EA-4FFA-89AA-C6B65783693F}" type="parTrans" cxnId="{34B7D8C5-F52B-44EB-977D-40EF39EFE24D}">
      <dgm:prSet/>
      <dgm:spPr/>
      <dgm:t>
        <a:bodyPr/>
        <a:lstStyle/>
        <a:p>
          <a:endParaRPr lang="en-GB"/>
        </a:p>
      </dgm:t>
    </dgm:pt>
    <dgm:pt modelId="{63B2DD0A-7C7D-4A8D-B428-7BCB52DC88EB}" type="sibTrans" cxnId="{34B7D8C5-F52B-44EB-977D-40EF39EFE24D}">
      <dgm:prSet/>
      <dgm:spPr/>
      <dgm:t>
        <a:bodyPr/>
        <a:lstStyle/>
        <a:p>
          <a:endParaRPr lang="en-GB"/>
        </a:p>
      </dgm:t>
    </dgm:pt>
    <dgm:pt modelId="{95B1FDDC-E007-45FF-B433-EC30EFAB0FF9}" type="pres">
      <dgm:prSet presAssocID="{43F2C98B-529B-442F-97F9-222EEA7D6B9B}" presName="Name0" presStyleCnt="0">
        <dgm:presLayoutVars>
          <dgm:dir/>
          <dgm:animLvl val="lvl"/>
          <dgm:resizeHandles val="exact"/>
        </dgm:presLayoutVars>
      </dgm:prSet>
      <dgm:spPr/>
    </dgm:pt>
    <dgm:pt modelId="{15733EA3-E4BB-4764-8923-92B22500CD1E}" type="pres">
      <dgm:prSet presAssocID="{37E97A8B-1B62-4588-ADCF-D006B553EEDC}" presName="parTxOnly" presStyleLbl="node1" presStyleIdx="0" presStyleCnt="3">
        <dgm:presLayoutVars>
          <dgm:chMax val="0"/>
          <dgm:chPref val="0"/>
          <dgm:bulletEnabled val="1"/>
        </dgm:presLayoutVars>
      </dgm:prSet>
      <dgm:spPr/>
      <dgm:t>
        <a:bodyPr/>
        <a:lstStyle/>
        <a:p>
          <a:endParaRPr lang="en-GB"/>
        </a:p>
      </dgm:t>
    </dgm:pt>
    <dgm:pt modelId="{5ECA4F20-9BCD-4492-B0AD-A52930ADFFE2}" type="pres">
      <dgm:prSet presAssocID="{628A036F-8489-4ED7-A7F2-E5F67BCBD9A4}" presName="parTxOnlySpace" presStyleCnt="0"/>
      <dgm:spPr/>
    </dgm:pt>
    <dgm:pt modelId="{B2531329-D694-4815-A5D2-E5D42A296E96}" type="pres">
      <dgm:prSet presAssocID="{86FEBB5B-EAFA-4B38-A5BE-FE536EE717FE}" presName="parTxOnly" presStyleLbl="node1" presStyleIdx="1" presStyleCnt="3">
        <dgm:presLayoutVars>
          <dgm:chMax val="0"/>
          <dgm:chPref val="0"/>
          <dgm:bulletEnabled val="1"/>
        </dgm:presLayoutVars>
      </dgm:prSet>
      <dgm:spPr/>
      <dgm:t>
        <a:bodyPr/>
        <a:lstStyle/>
        <a:p>
          <a:endParaRPr lang="en-GB"/>
        </a:p>
      </dgm:t>
    </dgm:pt>
    <dgm:pt modelId="{A6FB4957-9AE8-4719-AC9E-A8C45EE4E42C}" type="pres">
      <dgm:prSet presAssocID="{99D637F9-F067-4D10-A791-004A7A18B072}" presName="parTxOnlySpace" presStyleCnt="0"/>
      <dgm:spPr/>
    </dgm:pt>
    <dgm:pt modelId="{75F08E83-5003-4B50-9D67-080926224652}" type="pres">
      <dgm:prSet presAssocID="{0D4ED055-10CC-4C27-B68C-B74AA43FA3AF}" presName="parTxOnly" presStyleLbl="node1" presStyleIdx="2" presStyleCnt="3">
        <dgm:presLayoutVars>
          <dgm:chMax val="0"/>
          <dgm:chPref val="0"/>
          <dgm:bulletEnabled val="1"/>
        </dgm:presLayoutVars>
      </dgm:prSet>
      <dgm:spPr/>
      <dgm:t>
        <a:bodyPr/>
        <a:lstStyle/>
        <a:p>
          <a:endParaRPr lang="en-GB"/>
        </a:p>
      </dgm:t>
    </dgm:pt>
  </dgm:ptLst>
  <dgm:cxnLst>
    <dgm:cxn modelId="{6F752086-1D9D-4FB5-A661-05C27E0243DB}" type="presOf" srcId="{86FEBB5B-EAFA-4B38-A5BE-FE536EE717FE}" destId="{B2531329-D694-4815-A5D2-E5D42A296E96}" srcOrd="0" destOrd="0" presId="urn:microsoft.com/office/officeart/2005/8/layout/chevron1"/>
    <dgm:cxn modelId="{34B7D8C5-F52B-44EB-977D-40EF39EFE24D}" srcId="{43F2C98B-529B-442F-97F9-222EEA7D6B9B}" destId="{0D4ED055-10CC-4C27-B68C-B74AA43FA3AF}" srcOrd="2" destOrd="0" parTransId="{E5491AEB-C4EA-4FFA-89AA-C6B65783693F}" sibTransId="{63B2DD0A-7C7D-4A8D-B428-7BCB52DC88EB}"/>
    <dgm:cxn modelId="{A16C4633-D629-48D9-B2F2-E1D33FABB140}" srcId="{43F2C98B-529B-442F-97F9-222EEA7D6B9B}" destId="{86FEBB5B-EAFA-4B38-A5BE-FE536EE717FE}" srcOrd="1" destOrd="0" parTransId="{C58DDD40-00FA-4B24-BC67-53325E1DD59E}" sibTransId="{99D637F9-F067-4D10-A791-004A7A18B072}"/>
    <dgm:cxn modelId="{10ED4D31-3578-484F-97D6-BFD012BD3DCF}" type="presOf" srcId="{37E97A8B-1B62-4588-ADCF-D006B553EEDC}" destId="{15733EA3-E4BB-4764-8923-92B22500CD1E}" srcOrd="0" destOrd="0" presId="urn:microsoft.com/office/officeart/2005/8/layout/chevron1"/>
    <dgm:cxn modelId="{105FF023-3F70-490C-88CB-3F46CB458BC3}" type="presOf" srcId="{0D4ED055-10CC-4C27-B68C-B74AA43FA3AF}" destId="{75F08E83-5003-4B50-9D67-080926224652}" srcOrd="0" destOrd="0" presId="urn:microsoft.com/office/officeart/2005/8/layout/chevron1"/>
    <dgm:cxn modelId="{E12F5E76-0C43-4F0A-BEEA-C3CAE10A0BBB}" srcId="{43F2C98B-529B-442F-97F9-222EEA7D6B9B}" destId="{37E97A8B-1B62-4588-ADCF-D006B553EEDC}" srcOrd="0" destOrd="0" parTransId="{121322C8-4AAB-456B-8CAB-2DD91B02B110}" sibTransId="{628A036F-8489-4ED7-A7F2-E5F67BCBD9A4}"/>
    <dgm:cxn modelId="{EB17D3F2-3FBE-42C3-B26E-41B807F4572E}" type="presOf" srcId="{43F2C98B-529B-442F-97F9-222EEA7D6B9B}" destId="{95B1FDDC-E007-45FF-B433-EC30EFAB0FF9}" srcOrd="0" destOrd="0" presId="urn:microsoft.com/office/officeart/2005/8/layout/chevron1"/>
    <dgm:cxn modelId="{AB9AF1DF-DD5B-4DA1-BA75-125FD8B3AFB5}" type="presParOf" srcId="{95B1FDDC-E007-45FF-B433-EC30EFAB0FF9}" destId="{15733EA3-E4BB-4764-8923-92B22500CD1E}" srcOrd="0" destOrd="0" presId="urn:microsoft.com/office/officeart/2005/8/layout/chevron1"/>
    <dgm:cxn modelId="{FCBB42A6-9485-4EBE-A458-632849D7E0AA}" type="presParOf" srcId="{95B1FDDC-E007-45FF-B433-EC30EFAB0FF9}" destId="{5ECA4F20-9BCD-4492-B0AD-A52930ADFFE2}" srcOrd="1" destOrd="0" presId="urn:microsoft.com/office/officeart/2005/8/layout/chevron1"/>
    <dgm:cxn modelId="{5DCE0802-C6FF-4539-BFE7-4AEF1B79E3C3}" type="presParOf" srcId="{95B1FDDC-E007-45FF-B433-EC30EFAB0FF9}" destId="{B2531329-D694-4815-A5D2-E5D42A296E96}" srcOrd="2" destOrd="0" presId="urn:microsoft.com/office/officeart/2005/8/layout/chevron1"/>
    <dgm:cxn modelId="{BC9F8CB5-33CE-4FC7-9B0D-99C296B15426}" type="presParOf" srcId="{95B1FDDC-E007-45FF-B433-EC30EFAB0FF9}" destId="{A6FB4957-9AE8-4719-AC9E-A8C45EE4E42C}" srcOrd="3" destOrd="0" presId="urn:microsoft.com/office/officeart/2005/8/layout/chevron1"/>
    <dgm:cxn modelId="{EC2938EC-0B66-4EA4-B8DD-8DCC8C288294}" type="presParOf" srcId="{95B1FDDC-E007-45FF-B433-EC30EFAB0FF9}" destId="{75F08E83-5003-4B50-9D67-080926224652}" srcOrd="4"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0F97A-084D-40E4-81F8-51C660D47F94}" type="doc">
      <dgm:prSet loTypeId="urn:microsoft.com/office/officeart/2005/8/layout/chevron1" loCatId="process" qsTypeId="urn:microsoft.com/office/officeart/2005/8/quickstyle/3d4" qsCatId="3D" csTypeId="urn:microsoft.com/office/officeart/2005/8/colors/colorful5" csCatId="colorful" phldr="1"/>
      <dgm:spPr/>
    </dgm:pt>
    <dgm:pt modelId="{7FB674A3-465B-44FC-9558-B4EADCD9B719}">
      <dgm:prSet phldrT="[Text]"/>
      <dgm:spPr>
        <a:solidFill>
          <a:srgbClr val="00B050"/>
        </a:solidFill>
        <a:effectLst>
          <a:outerShdw blurRad="76200" dir="13500000" sy="23000" kx="1200000" algn="br" rotWithShape="0">
            <a:prstClr val="black">
              <a:alpha val="20000"/>
            </a:prstClr>
          </a:outerShdw>
        </a:effectLst>
      </dgm:spPr>
      <dgm:t>
        <a:bodyPr/>
        <a:lstStyle/>
        <a:p>
          <a:r>
            <a:rPr lang="en-GB" b="1" dirty="0" smtClean="0">
              <a:solidFill>
                <a:schemeClr val="tx1"/>
              </a:solidFill>
            </a:rPr>
            <a:t>Initial Gap Analysis</a:t>
          </a:r>
          <a:endParaRPr lang="en-GB" b="1" dirty="0">
            <a:solidFill>
              <a:schemeClr val="tx1"/>
            </a:solidFill>
          </a:endParaRPr>
        </a:p>
      </dgm:t>
    </dgm:pt>
    <dgm:pt modelId="{DBDCC8ED-4BD9-4BA7-A1A2-B8D7F82F5B40}" type="parTrans" cxnId="{F2774C4E-605C-4FB3-8820-F3FF122DC164}">
      <dgm:prSet/>
      <dgm:spPr/>
      <dgm:t>
        <a:bodyPr/>
        <a:lstStyle/>
        <a:p>
          <a:endParaRPr lang="en-GB"/>
        </a:p>
      </dgm:t>
    </dgm:pt>
    <dgm:pt modelId="{4CDF189C-547D-46AF-B087-5FF3BEB5561A}" type="sibTrans" cxnId="{F2774C4E-605C-4FB3-8820-F3FF122DC164}">
      <dgm:prSet/>
      <dgm:spPr/>
      <dgm:t>
        <a:bodyPr/>
        <a:lstStyle/>
        <a:p>
          <a:endParaRPr lang="en-GB"/>
        </a:p>
      </dgm:t>
    </dgm:pt>
    <dgm:pt modelId="{5518B755-DD56-40D2-A675-C8CDF48FF6FC}">
      <dgm:prSet/>
      <dgm:spPr>
        <a:solidFill>
          <a:srgbClr val="00B0F0"/>
        </a:solidFill>
        <a:effectLst>
          <a:outerShdw blurRad="76200" dir="13500000" sy="23000" kx="1200000" algn="br" rotWithShape="0">
            <a:prstClr val="black">
              <a:alpha val="20000"/>
            </a:prstClr>
          </a:outerShdw>
        </a:effectLst>
      </dgm:spPr>
      <dgm:t>
        <a:bodyPr/>
        <a:lstStyle/>
        <a:p>
          <a:r>
            <a:rPr lang="en-US" b="1" dirty="0" smtClean="0">
              <a:solidFill>
                <a:schemeClr val="tx1"/>
              </a:solidFill>
            </a:rPr>
            <a:t>Municipal Architecture</a:t>
          </a:r>
          <a:endParaRPr lang="en-GB" b="1" dirty="0">
            <a:solidFill>
              <a:schemeClr val="tx1"/>
            </a:solidFill>
          </a:endParaRPr>
        </a:p>
      </dgm:t>
    </dgm:pt>
    <dgm:pt modelId="{5BC6A335-FBE6-4B3B-A628-C4A102A59994}" type="parTrans" cxnId="{0861D0E4-1BA0-4487-AF8C-BAA2652E18A4}">
      <dgm:prSet/>
      <dgm:spPr/>
      <dgm:t>
        <a:bodyPr/>
        <a:lstStyle/>
        <a:p>
          <a:endParaRPr lang="en-GB"/>
        </a:p>
      </dgm:t>
    </dgm:pt>
    <dgm:pt modelId="{07E912EE-A2B4-429E-BC04-ED0A3B44E333}" type="sibTrans" cxnId="{0861D0E4-1BA0-4487-AF8C-BAA2652E18A4}">
      <dgm:prSet/>
      <dgm:spPr/>
      <dgm:t>
        <a:bodyPr/>
        <a:lstStyle/>
        <a:p>
          <a:endParaRPr lang="en-GB"/>
        </a:p>
      </dgm:t>
    </dgm:pt>
    <dgm:pt modelId="{D949BFB7-7EA4-4E35-84CC-15F2AEE2A62C}">
      <dgm:prSet/>
      <dgm:spPr>
        <a:solidFill>
          <a:srgbClr val="7030A0"/>
        </a:solidFill>
        <a:effectLst>
          <a:outerShdw blurRad="76200" dir="13500000" sy="23000" kx="1200000" algn="br" rotWithShape="0">
            <a:prstClr val="black">
              <a:alpha val="20000"/>
            </a:prstClr>
          </a:outerShdw>
        </a:effectLst>
      </dgm:spPr>
      <dgm:t>
        <a:bodyPr/>
        <a:lstStyle/>
        <a:p>
          <a:r>
            <a:rPr lang="en-GB" b="1" u="none" dirty="0" smtClean="0">
              <a:solidFill>
                <a:schemeClr val="tx1"/>
              </a:solidFill>
            </a:rPr>
            <a:t>Candidate Solutions</a:t>
          </a:r>
          <a:endParaRPr lang="en-GB" b="1" u="none" dirty="0">
            <a:solidFill>
              <a:schemeClr val="tx1"/>
            </a:solidFill>
          </a:endParaRPr>
        </a:p>
      </dgm:t>
    </dgm:pt>
    <dgm:pt modelId="{147C3562-A912-4753-85CD-ABDCBAF092B1}" type="parTrans" cxnId="{446EE339-8043-4492-A2CA-138DF00EE896}">
      <dgm:prSet/>
      <dgm:spPr/>
      <dgm:t>
        <a:bodyPr/>
        <a:lstStyle/>
        <a:p>
          <a:endParaRPr lang="en-GB"/>
        </a:p>
      </dgm:t>
    </dgm:pt>
    <dgm:pt modelId="{2A068D1A-83AF-468B-B150-924D59197FAD}" type="sibTrans" cxnId="{446EE339-8043-4492-A2CA-138DF00EE896}">
      <dgm:prSet/>
      <dgm:spPr/>
      <dgm:t>
        <a:bodyPr/>
        <a:lstStyle/>
        <a:p>
          <a:endParaRPr lang="en-GB"/>
        </a:p>
      </dgm:t>
    </dgm:pt>
    <dgm:pt modelId="{3E649C15-3544-4D7A-98FA-4808875F489F}">
      <dgm:prSet phldrT="[Text]"/>
      <dgm:spPr>
        <a:solidFill>
          <a:srgbClr val="92D050"/>
        </a:solidFill>
        <a:effectLst>
          <a:outerShdw blurRad="76200" dir="13500000" sy="23000" kx="1200000" algn="br" rotWithShape="0">
            <a:prstClr val="black">
              <a:alpha val="20000"/>
            </a:prstClr>
          </a:outerShdw>
        </a:effectLst>
      </dgm:spPr>
      <dgm:t>
        <a:bodyPr/>
        <a:lstStyle/>
        <a:p>
          <a:r>
            <a:rPr lang="en-GB" b="1" dirty="0" smtClean="0">
              <a:solidFill>
                <a:schemeClr val="tx1"/>
              </a:solidFill>
            </a:rPr>
            <a:t>Business Motivation</a:t>
          </a:r>
        </a:p>
      </dgm:t>
    </dgm:pt>
    <dgm:pt modelId="{3F9897EB-B5DF-4595-8FB9-2FE3D14F5A78}" type="parTrans" cxnId="{B704C5DB-E2FF-45CF-AA7C-3B2BF3C0A5AE}">
      <dgm:prSet/>
      <dgm:spPr/>
      <dgm:t>
        <a:bodyPr/>
        <a:lstStyle/>
        <a:p>
          <a:endParaRPr lang="en-GB"/>
        </a:p>
      </dgm:t>
    </dgm:pt>
    <dgm:pt modelId="{B099E012-A9F0-48EB-9239-28159C8DC7D1}" type="sibTrans" cxnId="{B704C5DB-E2FF-45CF-AA7C-3B2BF3C0A5AE}">
      <dgm:prSet/>
      <dgm:spPr/>
      <dgm:t>
        <a:bodyPr/>
        <a:lstStyle/>
        <a:p>
          <a:endParaRPr lang="en-GB"/>
        </a:p>
      </dgm:t>
    </dgm:pt>
    <dgm:pt modelId="{B5365847-7714-473A-9B9F-C1FE2CFE34DB}">
      <dgm:prSet/>
      <dgm:spPr>
        <a:solidFill>
          <a:srgbClr val="0070C0"/>
        </a:solidFill>
        <a:effectLst>
          <a:outerShdw blurRad="76200" dir="13500000" sy="23000" kx="1200000" algn="br" rotWithShape="0">
            <a:prstClr val="black">
              <a:alpha val="20000"/>
            </a:prstClr>
          </a:outerShdw>
        </a:effectLst>
      </dgm:spPr>
      <dgm:t>
        <a:bodyPr/>
        <a:lstStyle/>
        <a:p>
          <a:r>
            <a:rPr lang="en-GB" b="1" dirty="0" smtClean="0">
              <a:solidFill>
                <a:schemeClr val="tx1"/>
              </a:solidFill>
            </a:rPr>
            <a:t>Business Strategy</a:t>
          </a:r>
          <a:endParaRPr lang="en-GB" b="1" dirty="0">
            <a:solidFill>
              <a:schemeClr val="tx1"/>
            </a:solidFill>
          </a:endParaRPr>
        </a:p>
      </dgm:t>
    </dgm:pt>
    <dgm:pt modelId="{EC11967A-FA65-4390-A752-7E827A0931B8}" type="parTrans" cxnId="{8F0D61DE-95A7-4A6F-95ED-B7AD2D56A37D}">
      <dgm:prSet/>
      <dgm:spPr/>
      <dgm:t>
        <a:bodyPr/>
        <a:lstStyle/>
        <a:p>
          <a:endParaRPr lang="en-GB"/>
        </a:p>
      </dgm:t>
    </dgm:pt>
    <dgm:pt modelId="{2F14C2FB-E6B2-4DE3-B1B0-F5A1EAAF481C}" type="sibTrans" cxnId="{8F0D61DE-95A7-4A6F-95ED-B7AD2D56A37D}">
      <dgm:prSet/>
      <dgm:spPr/>
      <dgm:t>
        <a:bodyPr/>
        <a:lstStyle/>
        <a:p>
          <a:endParaRPr lang="en-GB"/>
        </a:p>
      </dgm:t>
    </dgm:pt>
    <dgm:pt modelId="{A7636656-FBD8-4943-9601-AA4497B2AF58}">
      <dgm:prSet/>
      <dgm:spPr>
        <a:solidFill>
          <a:schemeClr val="bg1">
            <a:lumMod val="50000"/>
          </a:schemeClr>
        </a:solidFill>
        <a:effectLst>
          <a:outerShdw blurRad="76200" dir="13500000" sy="23000" kx="1200000" algn="br" rotWithShape="0">
            <a:prstClr val="black">
              <a:alpha val="20000"/>
            </a:prstClr>
          </a:outerShdw>
        </a:effectLst>
      </dgm:spPr>
      <dgm:t>
        <a:bodyPr/>
        <a:lstStyle/>
        <a:p>
          <a:r>
            <a:rPr lang="en-GB" b="1" dirty="0" smtClean="0">
              <a:solidFill>
                <a:schemeClr val="tx1"/>
              </a:solidFill>
            </a:rPr>
            <a:t>Transition Initiatives</a:t>
          </a:r>
          <a:endParaRPr lang="en-GB" b="1" dirty="0">
            <a:solidFill>
              <a:schemeClr val="tx1"/>
            </a:solidFill>
          </a:endParaRPr>
        </a:p>
      </dgm:t>
    </dgm:pt>
    <dgm:pt modelId="{0C6A21D2-9BBE-4135-BB50-3B8797ABD034}" type="parTrans" cxnId="{DF216172-A5A3-4767-ABED-2ECF6B0A10ED}">
      <dgm:prSet/>
      <dgm:spPr/>
      <dgm:t>
        <a:bodyPr/>
        <a:lstStyle/>
        <a:p>
          <a:endParaRPr lang="en-GB"/>
        </a:p>
      </dgm:t>
    </dgm:pt>
    <dgm:pt modelId="{956C7D4B-5F6B-41FB-BCB7-11961FA07408}" type="sibTrans" cxnId="{DF216172-A5A3-4767-ABED-2ECF6B0A10ED}">
      <dgm:prSet/>
      <dgm:spPr/>
      <dgm:t>
        <a:bodyPr/>
        <a:lstStyle/>
        <a:p>
          <a:endParaRPr lang="en-GB"/>
        </a:p>
      </dgm:t>
    </dgm:pt>
    <dgm:pt modelId="{C3747E53-E0B4-418E-AAAB-AF1857A80892}" type="pres">
      <dgm:prSet presAssocID="{01A0F97A-084D-40E4-81F8-51C660D47F94}" presName="Name0" presStyleCnt="0">
        <dgm:presLayoutVars>
          <dgm:dir/>
          <dgm:animLvl val="lvl"/>
          <dgm:resizeHandles val="exact"/>
        </dgm:presLayoutVars>
      </dgm:prSet>
      <dgm:spPr/>
    </dgm:pt>
    <dgm:pt modelId="{E5F1F145-A5DA-4663-A68D-E591A4670744}" type="pres">
      <dgm:prSet presAssocID="{3E649C15-3544-4D7A-98FA-4808875F489F}" presName="parTxOnly" presStyleLbl="node1" presStyleIdx="0" presStyleCnt="6">
        <dgm:presLayoutVars>
          <dgm:chMax val="0"/>
          <dgm:chPref val="0"/>
          <dgm:bulletEnabled val="1"/>
        </dgm:presLayoutVars>
      </dgm:prSet>
      <dgm:spPr/>
      <dgm:t>
        <a:bodyPr/>
        <a:lstStyle/>
        <a:p>
          <a:endParaRPr lang="en-GB"/>
        </a:p>
      </dgm:t>
    </dgm:pt>
    <dgm:pt modelId="{E5FC2F63-863B-4A64-853B-578A482E9408}" type="pres">
      <dgm:prSet presAssocID="{B099E012-A9F0-48EB-9239-28159C8DC7D1}" presName="parTxOnlySpace" presStyleCnt="0"/>
      <dgm:spPr/>
    </dgm:pt>
    <dgm:pt modelId="{0F3B0C56-DB7C-4074-88EF-9A2F25617E41}" type="pres">
      <dgm:prSet presAssocID="{7FB674A3-465B-44FC-9558-B4EADCD9B719}" presName="parTxOnly" presStyleLbl="node1" presStyleIdx="1" presStyleCnt="6">
        <dgm:presLayoutVars>
          <dgm:chMax val="0"/>
          <dgm:chPref val="0"/>
          <dgm:bulletEnabled val="1"/>
        </dgm:presLayoutVars>
      </dgm:prSet>
      <dgm:spPr/>
      <dgm:t>
        <a:bodyPr/>
        <a:lstStyle/>
        <a:p>
          <a:endParaRPr lang="en-GB"/>
        </a:p>
      </dgm:t>
    </dgm:pt>
    <dgm:pt modelId="{9C70191F-0935-44EC-B605-FB911F57EB4C}" type="pres">
      <dgm:prSet presAssocID="{4CDF189C-547D-46AF-B087-5FF3BEB5561A}" presName="parTxOnlySpace" presStyleCnt="0"/>
      <dgm:spPr/>
    </dgm:pt>
    <dgm:pt modelId="{EF656DAB-3135-4E41-A97B-91AEF04CA96E}" type="pres">
      <dgm:prSet presAssocID="{5518B755-DD56-40D2-A675-C8CDF48FF6FC}" presName="parTxOnly" presStyleLbl="node1" presStyleIdx="2" presStyleCnt="6">
        <dgm:presLayoutVars>
          <dgm:chMax val="0"/>
          <dgm:chPref val="0"/>
          <dgm:bulletEnabled val="1"/>
        </dgm:presLayoutVars>
      </dgm:prSet>
      <dgm:spPr/>
      <dgm:t>
        <a:bodyPr/>
        <a:lstStyle/>
        <a:p>
          <a:endParaRPr lang="en-GB"/>
        </a:p>
      </dgm:t>
    </dgm:pt>
    <dgm:pt modelId="{F46F25B4-CCD4-4379-A3EB-A6159E7DECB3}" type="pres">
      <dgm:prSet presAssocID="{07E912EE-A2B4-429E-BC04-ED0A3B44E333}" presName="parTxOnlySpace" presStyleCnt="0"/>
      <dgm:spPr/>
    </dgm:pt>
    <dgm:pt modelId="{B2AAE856-BF36-4C15-B1EE-3B7ECF1947F6}" type="pres">
      <dgm:prSet presAssocID="{B5365847-7714-473A-9B9F-C1FE2CFE34DB}" presName="parTxOnly" presStyleLbl="node1" presStyleIdx="3" presStyleCnt="6">
        <dgm:presLayoutVars>
          <dgm:chMax val="0"/>
          <dgm:chPref val="0"/>
          <dgm:bulletEnabled val="1"/>
        </dgm:presLayoutVars>
      </dgm:prSet>
      <dgm:spPr/>
      <dgm:t>
        <a:bodyPr/>
        <a:lstStyle/>
        <a:p>
          <a:endParaRPr lang="en-GB"/>
        </a:p>
      </dgm:t>
    </dgm:pt>
    <dgm:pt modelId="{5F220088-7914-4CAB-BF49-DEFDAD75121F}" type="pres">
      <dgm:prSet presAssocID="{2F14C2FB-E6B2-4DE3-B1B0-F5A1EAAF481C}" presName="parTxOnlySpace" presStyleCnt="0"/>
      <dgm:spPr/>
    </dgm:pt>
    <dgm:pt modelId="{CBD511E0-AC38-4D29-8B24-1D9C2A4FBF8C}" type="pres">
      <dgm:prSet presAssocID="{D949BFB7-7EA4-4E35-84CC-15F2AEE2A62C}" presName="parTxOnly" presStyleLbl="node1" presStyleIdx="4" presStyleCnt="6">
        <dgm:presLayoutVars>
          <dgm:chMax val="0"/>
          <dgm:chPref val="0"/>
          <dgm:bulletEnabled val="1"/>
        </dgm:presLayoutVars>
      </dgm:prSet>
      <dgm:spPr/>
      <dgm:t>
        <a:bodyPr/>
        <a:lstStyle/>
        <a:p>
          <a:endParaRPr lang="en-GB"/>
        </a:p>
      </dgm:t>
    </dgm:pt>
    <dgm:pt modelId="{CEC10103-8BAC-438B-8B30-A9D705ABA82B}" type="pres">
      <dgm:prSet presAssocID="{2A068D1A-83AF-468B-B150-924D59197FAD}" presName="parTxOnlySpace" presStyleCnt="0"/>
      <dgm:spPr/>
    </dgm:pt>
    <dgm:pt modelId="{E3E9B11E-4577-4155-A5EC-635D876F755A}" type="pres">
      <dgm:prSet presAssocID="{A7636656-FBD8-4943-9601-AA4497B2AF58}" presName="parTxOnly" presStyleLbl="node1" presStyleIdx="5" presStyleCnt="6">
        <dgm:presLayoutVars>
          <dgm:chMax val="0"/>
          <dgm:chPref val="0"/>
          <dgm:bulletEnabled val="1"/>
        </dgm:presLayoutVars>
      </dgm:prSet>
      <dgm:spPr/>
      <dgm:t>
        <a:bodyPr/>
        <a:lstStyle/>
        <a:p>
          <a:endParaRPr lang="en-GB"/>
        </a:p>
      </dgm:t>
    </dgm:pt>
  </dgm:ptLst>
  <dgm:cxnLst>
    <dgm:cxn modelId="{8E50E5BD-56E4-4A56-B5FE-E8E5D93DDE5C}" type="presOf" srcId="{A7636656-FBD8-4943-9601-AA4497B2AF58}" destId="{E3E9B11E-4577-4155-A5EC-635D876F755A}" srcOrd="0" destOrd="0" presId="urn:microsoft.com/office/officeart/2005/8/layout/chevron1"/>
    <dgm:cxn modelId="{8F0D61DE-95A7-4A6F-95ED-B7AD2D56A37D}" srcId="{01A0F97A-084D-40E4-81F8-51C660D47F94}" destId="{B5365847-7714-473A-9B9F-C1FE2CFE34DB}" srcOrd="3" destOrd="0" parTransId="{EC11967A-FA65-4390-A752-7E827A0931B8}" sibTransId="{2F14C2FB-E6B2-4DE3-B1B0-F5A1EAAF481C}"/>
    <dgm:cxn modelId="{DF216172-A5A3-4767-ABED-2ECF6B0A10ED}" srcId="{01A0F97A-084D-40E4-81F8-51C660D47F94}" destId="{A7636656-FBD8-4943-9601-AA4497B2AF58}" srcOrd="5" destOrd="0" parTransId="{0C6A21D2-9BBE-4135-BB50-3B8797ABD034}" sibTransId="{956C7D4B-5F6B-41FB-BCB7-11961FA07408}"/>
    <dgm:cxn modelId="{0861D0E4-1BA0-4487-AF8C-BAA2652E18A4}" srcId="{01A0F97A-084D-40E4-81F8-51C660D47F94}" destId="{5518B755-DD56-40D2-A675-C8CDF48FF6FC}" srcOrd="2" destOrd="0" parTransId="{5BC6A335-FBE6-4B3B-A628-C4A102A59994}" sibTransId="{07E912EE-A2B4-429E-BC04-ED0A3B44E333}"/>
    <dgm:cxn modelId="{1D8D93D0-59D0-490C-8FBD-DC704C731780}" type="presOf" srcId="{D949BFB7-7EA4-4E35-84CC-15F2AEE2A62C}" destId="{CBD511E0-AC38-4D29-8B24-1D9C2A4FBF8C}" srcOrd="0" destOrd="0" presId="urn:microsoft.com/office/officeart/2005/8/layout/chevron1"/>
    <dgm:cxn modelId="{458C3B2E-AF6F-4924-9AD5-45F6B80C2DFF}" type="presOf" srcId="{7FB674A3-465B-44FC-9558-B4EADCD9B719}" destId="{0F3B0C56-DB7C-4074-88EF-9A2F25617E41}" srcOrd="0" destOrd="0" presId="urn:microsoft.com/office/officeart/2005/8/layout/chevron1"/>
    <dgm:cxn modelId="{42ECB83D-97C7-4D0A-B13A-62A3C0F24F2C}" type="presOf" srcId="{5518B755-DD56-40D2-A675-C8CDF48FF6FC}" destId="{EF656DAB-3135-4E41-A97B-91AEF04CA96E}" srcOrd="0" destOrd="0" presId="urn:microsoft.com/office/officeart/2005/8/layout/chevron1"/>
    <dgm:cxn modelId="{927DA53F-D87C-4A3E-BF42-E6FCF8C5218E}" type="presOf" srcId="{3E649C15-3544-4D7A-98FA-4808875F489F}" destId="{E5F1F145-A5DA-4663-A68D-E591A4670744}" srcOrd="0" destOrd="0" presId="urn:microsoft.com/office/officeart/2005/8/layout/chevron1"/>
    <dgm:cxn modelId="{B704C5DB-E2FF-45CF-AA7C-3B2BF3C0A5AE}" srcId="{01A0F97A-084D-40E4-81F8-51C660D47F94}" destId="{3E649C15-3544-4D7A-98FA-4808875F489F}" srcOrd="0" destOrd="0" parTransId="{3F9897EB-B5DF-4595-8FB9-2FE3D14F5A78}" sibTransId="{B099E012-A9F0-48EB-9239-28159C8DC7D1}"/>
    <dgm:cxn modelId="{CAA04899-FDB3-481A-8A43-04858481307A}" type="presOf" srcId="{B5365847-7714-473A-9B9F-C1FE2CFE34DB}" destId="{B2AAE856-BF36-4C15-B1EE-3B7ECF1947F6}" srcOrd="0" destOrd="0" presId="urn:microsoft.com/office/officeart/2005/8/layout/chevron1"/>
    <dgm:cxn modelId="{446EE339-8043-4492-A2CA-138DF00EE896}" srcId="{01A0F97A-084D-40E4-81F8-51C660D47F94}" destId="{D949BFB7-7EA4-4E35-84CC-15F2AEE2A62C}" srcOrd="4" destOrd="0" parTransId="{147C3562-A912-4753-85CD-ABDCBAF092B1}" sibTransId="{2A068D1A-83AF-468B-B150-924D59197FAD}"/>
    <dgm:cxn modelId="{AD40B0E3-55D3-41AF-901E-C72E1B364C25}" type="presOf" srcId="{01A0F97A-084D-40E4-81F8-51C660D47F94}" destId="{C3747E53-E0B4-418E-AAAB-AF1857A80892}" srcOrd="0" destOrd="0" presId="urn:microsoft.com/office/officeart/2005/8/layout/chevron1"/>
    <dgm:cxn modelId="{F2774C4E-605C-4FB3-8820-F3FF122DC164}" srcId="{01A0F97A-084D-40E4-81F8-51C660D47F94}" destId="{7FB674A3-465B-44FC-9558-B4EADCD9B719}" srcOrd="1" destOrd="0" parTransId="{DBDCC8ED-4BD9-4BA7-A1A2-B8D7F82F5B40}" sibTransId="{4CDF189C-547D-46AF-B087-5FF3BEB5561A}"/>
    <dgm:cxn modelId="{66B97043-9190-4690-A4B0-988A7E8CD74C}" type="presParOf" srcId="{C3747E53-E0B4-418E-AAAB-AF1857A80892}" destId="{E5F1F145-A5DA-4663-A68D-E591A4670744}" srcOrd="0" destOrd="0" presId="urn:microsoft.com/office/officeart/2005/8/layout/chevron1"/>
    <dgm:cxn modelId="{FC0F2493-373F-4E04-80E4-E45B8D46AC73}" type="presParOf" srcId="{C3747E53-E0B4-418E-AAAB-AF1857A80892}" destId="{E5FC2F63-863B-4A64-853B-578A482E9408}" srcOrd="1" destOrd="0" presId="urn:microsoft.com/office/officeart/2005/8/layout/chevron1"/>
    <dgm:cxn modelId="{929CDE27-03B4-4249-A798-F0E0D6A98E55}" type="presParOf" srcId="{C3747E53-E0B4-418E-AAAB-AF1857A80892}" destId="{0F3B0C56-DB7C-4074-88EF-9A2F25617E41}" srcOrd="2" destOrd="0" presId="urn:microsoft.com/office/officeart/2005/8/layout/chevron1"/>
    <dgm:cxn modelId="{8F5AA138-757D-461A-95AA-EEDC89AE7193}" type="presParOf" srcId="{C3747E53-E0B4-418E-AAAB-AF1857A80892}" destId="{9C70191F-0935-44EC-B605-FB911F57EB4C}" srcOrd="3" destOrd="0" presId="urn:microsoft.com/office/officeart/2005/8/layout/chevron1"/>
    <dgm:cxn modelId="{AF1B542A-4B0A-4BD3-A681-E663737AFD2C}" type="presParOf" srcId="{C3747E53-E0B4-418E-AAAB-AF1857A80892}" destId="{EF656DAB-3135-4E41-A97B-91AEF04CA96E}" srcOrd="4" destOrd="0" presId="urn:microsoft.com/office/officeart/2005/8/layout/chevron1"/>
    <dgm:cxn modelId="{CA20E4C6-7EE3-4A39-BD0A-C48CC5627806}" type="presParOf" srcId="{C3747E53-E0B4-418E-AAAB-AF1857A80892}" destId="{F46F25B4-CCD4-4379-A3EB-A6159E7DECB3}" srcOrd="5" destOrd="0" presId="urn:microsoft.com/office/officeart/2005/8/layout/chevron1"/>
    <dgm:cxn modelId="{7029B48F-25C9-46B6-95B2-9F8E5F4D175B}" type="presParOf" srcId="{C3747E53-E0B4-418E-AAAB-AF1857A80892}" destId="{B2AAE856-BF36-4C15-B1EE-3B7ECF1947F6}" srcOrd="6" destOrd="0" presId="urn:microsoft.com/office/officeart/2005/8/layout/chevron1"/>
    <dgm:cxn modelId="{4D6B3922-B8A3-462A-A2D9-C96D165C7089}" type="presParOf" srcId="{C3747E53-E0B4-418E-AAAB-AF1857A80892}" destId="{5F220088-7914-4CAB-BF49-DEFDAD75121F}" srcOrd="7" destOrd="0" presId="urn:microsoft.com/office/officeart/2005/8/layout/chevron1"/>
    <dgm:cxn modelId="{5513187C-D0A8-4D06-81C3-B6C46C3BFCA9}" type="presParOf" srcId="{C3747E53-E0B4-418E-AAAB-AF1857A80892}" destId="{CBD511E0-AC38-4D29-8B24-1D9C2A4FBF8C}" srcOrd="8" destOrd="0" presId="urn:microsoft.com/office/officeart/2005/8/layout/chevron1"/>
    <dgm:cxn modelId="{6D6F6959-9596-4C2F-ABB5-DCB3668E8CE5}" type="presParOf" srcId="{C3747E53-E0B4-418E-AAAB-AF1857A80892}" destId="{CEC10103-8BAC-438B-8B30-A9D705ABA82B}" srcOrd="9" destOrd="0" presId="urn:microsoft.com/office/officeart/2005/8/layout/chevron1"/>
    <dgm:cxn modelId="{BDDE2712-8461-478A-B977-1AFEE5056E1A}" type="presParOf" srcId="{C3747E53-E0B4-418E-AAAB-AF1857A80892}" destId="{E3E9B11E-4577-4155-A5EC-635D876F755A}" srcOrd="10" destOrd="0" presId="urn:microsoft.com/office/officeart/2005/8/layout/chevron1"/>
  </dgm:cxnLst>
  <dgm:bg>
    <a:effectLst>
      <a:outerShdw blurRad="76200" dir="13500000" sy="23000" kx="1200000" algn="br" rotWithShape="0">
        <a:prstClr val="black">
          <a:alpha val="20000"/>
        </a:prstClr>
      </a:outerShdw>
    </a:effect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F2C98B-529B-442F-97F9-222EEA7D6B9B}" type="doc">
      <dgm:prSet loTypeId="urn:microsoft.com/office/officeart/2005/8/layout/chevron1" loCatId="process" qsTypeId="urn:microsoft.com/office/officeart/2005/8/quickstyle/simple1#2" qsCatId="simple" csTypeId="urn:microsoft.com/office/officeart/2005/8/colors/accent1_2#2" csCatId="accent1" phldr="1"/>
      <dgm:spPr/>
    </dgm:pt>
    <dgm:pt modelId="{37E97A8B-1B62-4588-ADCF-D006B553EEDC}">
      <dgm:prSet phldrT="[Text]">
        <dgm:style>
          <a:lnRef idx="0">
            <a:schemeClr val="accent1"/>
          </a:lnRef>
          <a:fillRef idx="3">
            <a:schemeClr val="accent1"/>
          </a:fillRef>
          <a:effectRef idx="3">
            <a:schemeClr val="accent1"/>
          </a:effectRef>
          <a:fontRef idx="minor">
            <a:schemeClr val="lt1"/>
          </a:fontRef>
        </dgm:style>
      </dgm:prSet>
      <dgm:spPr>
        <a:gradFill rotWithShape="0">
          <a:gsLst>
            <a:gs pos="0">
              <a:srgbClr val="00B0F0"/>
            </a:gs>
            <a:gs pos="80000">
              <a:schemeClr val="accent1">
                <a:shade val="93000"/>
                <a:satMod val="130000"/>
              </a:schemeClr>
            </a:gs>
            <a:gs pos="100000">
              <a:schemeClr val="accent1">
                <a:shade val="94000"/>
                <a:satMod val="135000"/>
              </a:schemeClr>
            </a:gs>
          </a:gsLst>
        </a:gradFill>
        <a:effectLst>
          <a:outerShdw blurRad="76200" dir="13500000" sy="23000" kx="1200000" algn="br" rotWithShape="0">
            <a:prstClr val="black">
              <a:alpha val="20000"/>
            </a:prstClr>
          </a:outerShdw>
        </a:effectLst>
      </dgm:spPr>
      <dgm:t>
        <a:bodyPr/>
        <a:lstStyle/>
        <a:p>
          <a:r>
            <a:rPr lang="en-GB" b="1" dirty="0" smtClean="0"/>
            <a:t>Enterprise Inventory</a:t>
          </a:r>
        </a:p>
        <a:p>
          <a:r>
            <a:rPr lang="en-GB" dirty="0" smtClean="0"/>
            <a:t>Programs, Services</a:t>
          </a:r>
        </a:p>
        <a:p>
          <a:r>
            <a:rPr lang="en-GB" dirty="0" smtClean="0"/>
            <a:t>Supporting Resources</a:t>
          </a:r>
        </a:p>
      </dgm:t>
    </dgm:pt>
    <dgm:pt modelId="{121322C8-4AAB-456B-8CAB-2DD91B02B110}" type="parTrans" cxnId="{E12F5E76-0C43-4F0A-BEEA-C3CAE10A0BBB}">
      <dgm:prSet/>
      <dgm:spPr/>
      <dgm:t>
        <a:bodyPr/>
        <a:lstStyle/>
        <a:p>
          <a:endParaRPr lang="en-GB"/>
        </a:p>
      </dgm:t>
    </dgm:pt>
    <dgm:pt modelId="{628A036F-8489-4ED7-A7F2-E5F67BCBD9A4}" type="sibTrans" cxnId="{E12F5E76-0C43-4F0A-BEEA-C3CAE10A0BBB}">
      <dgm:prSet/>
      <dgm:spPr/>
      <dgm:t>
        <a:bodyPr/>
        <a:lstStyle/>
        <a:p>
          <a:endParaRPr lang="en-GB"/>
        </a:p>
      </dgm:t>
    </dgm:pt>
    <dgm:pt modelId="{86FEBB5B-EAFA-4B38-A5BE-FE536EE717FE}">
      <dgm:prSet phldrT="[Text]">
        <dgm:style>
          <a:lnRef idx="0">
            <a:schemeClr val="accent1"/>
          </a:lnRef>
          <a:fillRef idx="3">
            <a:schemeClr val="accent1"/>
          </a:fillRef>
          <a:effectRef idx="3">
            <a:schemeClr val="accent1"/>
          </a:effectRef>
          <a:fontRef idx="minor">
            <a:schemeClr val="lt1"/>
          </a:fontRef>
        </dgm:style>
      </dgm:prSet>
      <dgm:spPr>
        <a:gradFill rotWithShape="0">
          <a:gsLst>
            <a:gs pos="0">
              <a:srgbClr val="0070C0"/>
            </a:gs>
            <a:gs pos="80000">
              <a:schemeClr val="accent1">
                <a:shade val="93000"/>
                <a:satMod val="130000"/>
              </a:schemeClr>
            </a:gs>
            <a:gs pos="100000">
              <a:schemeClr val="accent1">
                <a:shade val="94000"/>
                <a:satMod val="135000"/>
              </a:schemeClr>
            </a:gs>
          </a:gsLst>
        </a:gradFill>
        <a:effectLst>
          <a:outerShdw blurRad="76200" dir="13500000" sy="23000" kx="1200000" algn="br" rotWithShape="0">
            <a:prstClr val="black">
              <a:alpha val="20000"/>
            </a:prstClr>
          </a:outerShdw>
        </a:effectLst>
      </dgm:spPr>
      <dgm:t>
        <a:bodyPr/>
        <a:lstStyle/>
        <a:p>
          <a:r>
            <a:rPr lang="en-GB" b="1" dirty="0" smtClean="0"/>
            <a:t>Future State Visioning</a:t>
          </a:r>
        </a:p>
        <a:p>
          <a:r>
            <a:rPr lang="en-GB" dirty="0" smtClean="0"/>
            <a:t>Architectural</a:t>
          </a:r>
        </a:p>
        <a:p>
          <a:r>
            <a:rPr lang="en-GB" dirty="0" smtClean="0"/>
            <a:t>Impact</a:t>
          </a:r>
        </a:p>
        <a:p>
          <a:r>
            <a:rPr lang="en-GB" i="1" dirty="0" smtClean="0"/>
            <a:t>Analysis and future state proposals</a:t>
          </a:r>
          <a:endParaRPr lang="en-GB" i="1" dirty="0"/>
        </a:p>
      </dgm:t>
    </dgm:pt>
    <dgm:pt modelId="{C58DDD40-00FA-4B24-BC67-53325E1DD59E}" type="parTrans" cxnId="{A16C4633-D629-48D9-B2F2-E1D33FABB140}">
      <dgm:prSet/>
      <dgm:spPr/>
      <dgm:t>
        <a:bodyPr/>
        <a:lstStyle/>
        <a:p>
          <a:endParaRPr lang="en-GB"/>
        </a:p>
      </dgm:t>
    </dgm:pt>
    <dgm:pt modelId="{99D637F9-F067-4D10-A791-004A7A18B072}" type="sibTrans" cxnId="{A16C4633-D629-48D9-B2F2-E1D33FABB140}">
      <dgm:prSet/>
      <dgm:spPr/>
      <dgm:t>
        <a:bodyPr/>
        <a:lstStyle/>
        <a:p>
          <a:endParaRPr lang="en-GB"/>
        </a:p>
      </dgm:t>
    </dgm:pt>
    <dgm:pt modelId="{0D4ED055-10CC-4C27-B68C-B74AA43FA3AF}">
      <dgm:prSet phldrT="[Text]">
        <dgm:style>
          <a:lnRef idx="0">
            <a:schemeClr val="accent1"/>
          </a:lnRef>
          <a:fillRef idx="3">
            <a:schemeClr val="accent1"/>
          </a:fillRef>
          <a:effectRef idx="3">
            <a:schemeClr val="accent1"/>
          </a:effectRef>
          <a:fontRef idx="minor">
            <a:schemeClr val="lt1"/>
          </a:fontRef>
        </dgm:style>
      </dgm:prSet>
      <dgm:spPr>
        <a:gradFill rotWithShape="0">
          <a:gsLst>
            <a:gs pos="0">
              <a:srgbClr val="002060"/>
            </a:gs>
            <a:gs pos="80000">
              <a:schemeClr val="accent1">
                <a:shade val="93000"/>
                <a:satMod val="130000"/>
              </a:schemeClr>
            </a:gs>
            <a:gs pos="100000">
              <a:schemeClr val="accent1">
                <a:shade val="94000"/>
                <a:satMod val="135000"/>
              </a:schemeClr>
            </a:gs>
          </a:gsLst>
        </a:gradFill>
        <a:effectLst>
          <a:outerShdw blurRad="76200" dir="13500000" sy="23000" kx="1200000" algn="br" rotWithShape="0">
            <a:prstClr val="black">
              <a:alpha val="20000"/>
            </a:prstClr>
          </a:outerShdw>
        </a:effectLst>
      </dgm:spPr>
      <dgm:t>
        <a:bodyPr/>
        <a:lstStyle/>
        <a:p>
          <a:r>
            <a:rPr lang="en-GB" b="1" dirty="0" smtClean="0"/>
            <a:t>Transition Governance</a:t>
          </a:r>
        </a:p>
        <a:p>
          <a:r>
            <a:rPr lang="en-GB" dirty="0" smtClean="0"/>
            <a:t>Delivery</a:t>
          </a:r>
        </a:p>
        <a:p>
          <a:r>
            <a:rPr lang="en-GB" dirty="0" smtClean="0"/>
            <a:t>Planning &amp;</a:t>
          </a:r>
        </a:p>
        <a:p>
          <a:r>
            <a:rPr lang="en-GB" dirty="0" smtClean="0"/>
            <a:t>Management</a:t>
          </a:r>
        </a:p>
        <a:p>
          <a:r>
            <a:rPr lang="en-GB" i="1" dirty="0" smtClean="0"/>
            <a:t>Portfolio management</a:t>
          </a:r>
          <a:endParaRPr lang="en-GB" i="1" dirty="0"/>
        </a:p>
      </dgm:t>
    </dgm:pt>
    <dgm:pt modelId="{E5491AEB-C4EA-4FFA-89AA-C6B65783693F}" type="parTrans" cxnId="{34B7D8C5-F52B-44EB-977D-40EF39EFE24D}">
      <dgm:prSet/>
      <dgm:spPr/>
      <dgm:t>
        <a:bodyPr/>
        <a:lstStyle/>
        <a:p>
          <a:endParaRPr lang="en-GB"/>
        </a:p>
      </dgm:t>
    </dgm:pt>
    <dgm:pt modelId="{63B2DD0A-7C7D-4A8D-B428-7BCB52DC88EB}" type="sibTrans" cxnId="{34B7D8C5-F52B-44EB-977D-40EF39EFE24D}">
      <dgm:prSet/>
      <dgm:spPr/>
      <dgm:t>
        <a:bodyPr/>
        <a:lstStyle/>
        <a:p>
          <a:endParaRPr lang="en-GB"/>
        </a:p>
      </dgm:t>
    </dgm:pt>
    <dgm:pt modelId="{95B1FDDC-E007-45FF-B433-EC30EFAB0FF9}" type="pres">
      <dgm:prSet presAssocID="{43F2C98B-529B-442F-97F9-222EEA7D6B9B}" presName="Name0" presStyleCnt="0">
        <dgm:presLayoutVars>
          <dgm:dir/>
          <dgm:animLvl val="lvl"/>
          <dgm:resizeHandles val="exact"/>
        </dgm:presLayoutVars>
      </dgm:prSet>
      <dgm:spPr/>
    </dgm:pt>
    <dgm:pt modelId="{15733EA3-E4BB-4764-8923-92B22500CD1E}" type="pres">
      <dgm:prSet presAssocID="{37E97A8B-1B62-4588-ADCF-D006B553EEDC}" presName="parTxOnly" presStyleLbl="node1" presStyleIdx="0" presStyleCnt="3">
        <dgm:presLayoutVars>
          <dgm:chMax val="0"/>
          <dgm:chPref val="0"/>
          <dgm:bulletEnabled val="1"/>
        </dgm:presLayoutVars>
      </dgm:prSet>
      <dgm:spPr/>
      <dgm:t>
        <a:bodyPr/>
        <a:lstStyle/>
        <a:p>
          <a:endParaRPr lang="en-GB"/>
        </a:p>
      </dgm:t>
    </dgm:pt>
    <dgm:pt modelId="{5ECA4F20-9BCD-4492-B0AD-A52930ADFFE2}" type="pres">
      <dgm:prSet presAssocID="{628A036F-8489-4ED7-A7F2-E5F67BCBD9A4}" presName="parTxOnlySpace" presStyleCnt="0"/>
      <dgm:spPr/>
    </dgm:pt>
    <dgm:pt modelId="{B2531329-D694-4815-A5D2-E5D42A296E96}" type="pres">
      <dgm:prSet presAssocID="{86FEBB5B-EAFA-4B38-A5BE-FE536EE717FE}" presName="parTxOnly" presStyleLbl="node1" presStyleIdx="1" presStyleCnt="3">
        <dgm:presLayoutVars>
          <dgm:chMax val="0"/>
          <dgm:chPref val="0"/>
          <dgm:bulletEnabled val="1"/>
        </dgm:presLayoutVars>
      </dgm:prSet>
      <dgm:spPr/>
      <dgm:t>
        <a:bodyPr/>
        <a:lstStyle/>
        <a:p>
          <a:endParaRPr lang="en-GB"/>
        </a:p>
      </dgm:t>
    </dgm:pt>
    <dgm:pt modelId="{A6FB4957-9AE8-4719-AC9E-A8C45EE4E42C}" type="pres">
      <dgm:prSet presAssocID="{99D637F9-F067-4D10-A791-004A7A18B072}" presName="parTxOnlySpace" presStyleCnt="0"/>
      <dgm:spPr/>
    </dgm:pt>
    <dgm:pt modelId="{75F08E83-5003-4B50-9D67-080926224652}" type="pres">
      <dgm:prSet presAssocID="{0D4ED055-10CC-4C27-B68C-B74AA43FA3AF}" presName="parTxOnly" presStyleLbl="node1" presStyleIdx="2" presStyleCnt="3">
        <dgm:presLayoutVars>
          <dgm:chMax val="0"/>
          <dgm:chPref val="0"/>
          <dgm:bulletEnabled val="1"/>
        </dgm:presLayoutVars>
      </dgm:prSet>
      <dgm:spPr/>
      <dgm:t>
        <a:bodyPr/>
        <a:lstStyle/>
        <a:p>
          <a:endParaRPr lang="en-GB"/>
        </a:p>
      </dgm:t>
    </dgm:pt>
  </dgm:ptLst>
  <dgm:cxnLst>
    <dgm:cxn modelId="{2679F199-E022-4B57-860B-8D79E1217DD6}" type="presOf" srcId="{86FEBB5B-EAFA-4B38-A5BE-FE536EE717FE}" destId="{B2531329-D694-4815-A5D2-E5D42A296E96}" srcOrd="0" destOrd="0" presId="urn:microsoft.com/office/officeart/2005/8/layout/chevron1"/>
    <dgm:cxn modelId="{5D59D498-DC46-487C-8F0D-122068976500}" type="presOf" srcId="{37E97A8B-1B62-4588-ADCF-D006B553EEDC}" destId="{15733EA3-E4BB-4764-8923-92B22500CD1E}" srcOrd="0" destOrd="0" presId="urn:microsoft.com/office/officeart/2005/8/layout/chevron1"/>
    <dgm:cxn modelId="{34B7D8C5-F52B-44EB-977D-40EF39EFE24D}" srcId="{43F2C98B-529B-442F-97F9-222EEA7D6B9B}" destId="{0D4ED055-10CC-4C27-B68C-B74AA43FA3AF}" srcOrd="2" destOrd="0" parTransId="{E5491AEB-C4EA-4FFA-89AA-C6B65783693F}" sibTransId="{63B2DD0A-7C7D-4A8D-B428-7BCB52DC88EB}"/>
    <dgm:cxn modelId="{C9C8201A-DE34-4E94-8829-D20FBC6C1904}" type="presOf" srcId="{0D4ED055-10CC-4C27-B68C-B74AA43FA3AF}" destId="{75F08E83-5003-4B50-9D67-080926224652}" srcOrd="0" destOrd="0" presId="urn:microsoft.com/office/officeart/2005/8/layout/chevron1"/>
    <dgm:cxn modelId="{A16C4633-D629-48D9-B2F2-E1D33FABB140}" srcId="{43F2C98B-529B-442F-97F9-222EEA7D6B9B}" destId="{86FEBB5B-EAFA-4B38-A5BE-FE536EE717FE}" srcOrd="1" destOrd="0" parTransId="{C58DDD40-00FA-4B24-BC67-53325E1DD59E}" sibTransId="{99D637F9-F067-4D10-A791-004A7A18B072}"/>
    <dgm:cxn modelId="{623CBB00-E873-4B94-906F-4DCC7997A88A}" type="presOf" srcId="{43F2C98B-529B-442F-97F9-222EEA7D6B9B}" destId="{95B1FDDC-E007-45FF-B433-EC30EFAB0FF9}" srcOrd="0" destOrd="0" presId="urn:microsoft.com/office/officeart/2005/8/layout/chevron1"/>
    <dgm:cxn modelId="{E12F5E76-0C43-4F0A-BEEA-C3CAE10A0BBB}" srcId="{43F2C98B-529B-442F-97F9-222EEA7D6B9B}" destId="{37E97A8B-1B62-4588-ADCF-D006B553EEDC}" srcOrd="0" destOrd="0" parTransId="{121322C8-4AAB-456B-8CAB-2DD91B02B110}" sibTransId="{628A036F-8489-4ED7-A7F2-E5F67BCBD9A4}"/>
    <dgm:cxn modelId="{9A45CA59-703C-45F9-9A58-0EC8C3D750AF}" type="presParOf" srcId="{95B1FDDC-E007-45FF-B433-EC30EFAB0FF9}" destId="{15733EA3-E4BB-4764-8923-92B22500CD1E}" srcOrd="0" destOrd="0" presId="urn:microsoft.com/office/officeart/2005/8/layout/chevron1"/>
    <dgm:cxn modelId="{6D138E82-0B2B-492C-8C63-1C3CAEF87757}" type="presParOf" srcId="{95B1FDDC-E007-45FF-B433-EC30EFAB0FF9}" destId="{5ECA4F20-9BCD-4492-B0AD-A52930ADFFE2}" srcOrd="1" destOrd="0" presId="urn:microsoft.com/office/officeart/2005/8/layout/chevron1"/>
    <dgm:cxn modelId="{70DCC0F3-BA54-412D-9847-5574848FCE0F}" type="presParOf" srcId="{95B1FDDC-E007-45FF-B433-EC30EFAB0FF9}" destId="{B2531329-D694-4815-A5D2-E5D42A296E96}" srcOrd="2" destOrd="0" presId="urn:microsoft.com/office/officeart/2005/8/layout/chevron1"/>
    <dgm:cxn modelId="{826E7E8A-AB5C-4F6F-B42F-634961CB17ED}" type="presParOf" srcId="{95B1FDDC-E007-45FF-B433-EC30EFAB0FF9}" destId="{A6FB4957-9AE8-4719-AC9E-A8C45EE4E42C}" srcOrd="3" destOrd="0" presId="urn:microsoft.com/office/officeart/2005/8/layout/chevron1"/>
    <dgm:cxn modelId="{3B289931-8ED8-46BB-ADB0-B1D712E73DBA}" type="presParOf" srcId="{95B1FDDC-E007-45FF-B433-EC30EFAB0FF9}" destId="{75F08E83-5003-4B50-9D67-080926224652}" srcOrd="4" destOrd="0" presId="urn:microsoft.com/office/officeart/2005/8/layout/chevron1"/>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hdr"/>
          </p:nvPr>
        </p:nvSpPr>
        <p:spPr bwMode="auto">
          <a:xfrm>
            <a:off x="-96838" y="-49213"/>
            <a:ext cx="193676" cy="1174751"/>
          </a:xfrm>
          <a:prstGeom prst="rect">
            <a:avLst/>
          </a:prstGeom>
          <a:noFill/>
          <a:ln w="9525">
            <a:noFill/>
            <a:miter lim="800000"/>
            <a:headEnd/>
            <a:tailEnd/>
          </a:ln>
        </p:spPr>
        <p:txBody>
          <a:bodyPr vert="horz" wrap="square" lIns="96499" tIns="48440" rIns="96499" bIns="48440" numCol="1" anchor="t" anchorCtr="0" compatLnSpc="1">
            <a:prstTxWarp prst="textNoShape">
              <a:avLst/>
            </a:prstTxWarp>
            <a:spAutoFit/>
          </a:bodyPr>
          <a:lstStyle>
            <a:lvl1pPr defTabSz="476250">
              <a:lnSpc>
                <a:spcPct val="90000"/>
              </a:lnSpc>
              <a:buClr>
                <a:srgbClr val="000000"/>
              </a:buClr>
              <a:buSzPct val="100000"/>
              <a:buFont typeface="Arial" charset="0"/>
              <a:buNone/>
              <a:tabLst>
                <a:tab pos="0" algn="l"/>
                <a:tab pos="968375" algn="l"/>
                <a:tab pos="1938338" algn="l"/>
                <a:tab pos="2906713" algn="l"/>
                <a:tab pos="3875088" algn="l"/>
                <a:tab pos="4843463" algn="l"/>
                <a:tab pos="5813425" algn="l"/>
                <a:tab pos="6781800" algn="l"/>
                <a:tab pos="7750175" algn="l"/>
                <a:tab pos="8718550" algn="l"/>
                <a:tab pos="9688513" algn="l"/>
                <a:tab pos="10656888" algn="l"/>
              </a:tabLst>
              <a:defRPr sz="1300"/>
            </a:lvl1pPr>
          </a:lstStyle>
          <a:p>
            <a:pPr>
              <a:defRPr/>
            </a:pPr>
            <a:endParaRPr lang="en-US"/>
          </a:p>
        </p:txBody>
      </p:sp>
      <p:sp>
        <p:nvSpPr>
          <p:cNvPr id="4098" name="Rectangle 2"/>
          <p:cNvSpPr>
            <a:spLocks noGrp="1" noChangeArrowheads="1"/>
          </p:cNvSpPr>
          <p:nvPr>
            <p:ph type="dt" idx="1"/>
          </p:nvPr>
        </p:nvSpPr>
        <p:spPr bwMode="auto">
          <a:xfrm>
            <a:off x="-96838" y="-49213"/>
            <a:ext cx="193676" cy="815976"/>
          </a:xfrm>
          <a:prstGeom prst="rect">
            <a:avLst/>
          </a:prstGeom>
          <a:noFill/>
          <a:ln w="9525">
            <a:noFill/>
            <a:miter lim="800000"/>
            <a:headEnd/>
            <a:tailEnd/>
          </a:ln>
        </p:spPr>
        <p:txBody>
          <a:bodyPr vert="horz" wrap="square" lIns="96499" tIns="48440" rIns="96499" bIns="48440" numCol="1" anchor="t" anchorCtr="0" compatLnSpc="1">
            <a:prstTxWarp prst="textNoShape">
              <a:avLst/>
            </a:prstTxWarp>
            <a:spAutoFit/>
          </a:bodyPr>
          <a:lstStyle>
            <a:lvl1pPr algn="r" defTabSz="476250">
              <a:lnSpc>
                <a:spcPct val="90000"/>
              </a:lnSpc>
              <a:buClr>
                <a:srgbClr val="000000"/>
              </a:buClr>
              <a:buSzPct val="100000"/>
              <a:buFont typeface="Arial" charset="0"/>
              <a:buNone/>
              <a:tabLst>
                <a:tab pos="0" algn="l"/>
                <a:tab pos="968375" algn="l"/>
                <a:tab pos="1938338" algn="l"/>
                <a:tab pos="2906713" algn="l"/>
                <a:tab pos="3875088" algn="l"/>
                <a:tab pos="4843463" algn="l"/>
                <a:tab pos="5813425" algn="l"/>
                <a:tab pos="6781800" algn="l"/>
                <a:tab pos="7750175" algn="l"/>
                <a:tab pos="8718550" algn="l"/>
                <a:tab pos="9688513" algn="l"/>
                <a:tab pos="10656888" algn="l"/>
              </a:tabLst>
              <a:defRPr sz="1300"/>
            </a:lvl1pPr>
          </a:lstStyle>
          <a:p>
            <a:pPr>
              <a:defRPr/>
            </a:pPr>
            <a:endParaRPr lang="en-US"/>
          </a:p>
        </p:txBody>
      </p:sp>
      <p:sp>
        <p:nvSpPr>
          <p:cNvPr id="4099" name="Rectangle 3"/>
          <p:cNvSpPr>
            <a:spLocks noGrp="1" noChangeArrowheads="1"/>
          </p:cNvSpPr>
          <p:nvPr>
            <p:ph type="ftr" idx="2"/>
          </p:nvPr>
        </p:nvSpPr>
        <p:spPr bwMode="auto">
          <a:xfrm>
            <a:off x="-96838" y="-1125538"/>
            <a:ext cx="193676" cy="1174751"/>
          </a:xfrm>
          <a:prstGeom prst="rect">
            <a:avLst/>
          </a:prstGeom>
          <a:noFill/>
          <a:ln w="9525">
            <a:noFill/>
            <a:miter lim="800000"/>
            <a:headEnd/>
            <a:tailEnd/>
          </a:ln>
        </p:spPr>
        <p:txBody>
          <a:bodyPr vert="horz" wrap="square" lIns="96499" tIns="48440" rIns="96499" bIns="48440" numCol="1" anchor="b" anchorCtr="0" compatLnSpc="1">
            <a:prstTxWarp prst="textNoShape">
              <a:avLst/>
            </a:prstTxWarp>
            <a:spAutoFit/>
          </a:bodyPr>
          <a:lstStyle>
            <a:lvl1pPr defTabSz="476250">
              <a:lnSpc>
                <a:spcPct val="90000"/>
              </a:lnSpc>
              <a:buClr>
                <a:srgbClr val="000000"/>
              </a:buClr>
              <a:buSzPct val="100000"/>
              <a:buFont typeface="Arial" charset="0"/>
              <a:buNone/>
              <a:tabLst>
                <a:tab pos="0" algn="l"/>
                <a:tab pos="968375" algn="l"/>
                <a:tab pos="1938338" algn="l"/>
                <a:tab pos="2906713" algn="l"/>
                <a:tab pos="3875088" algn="l"/>
                <a:tab pos="4843463" algn="l"/>
                <a:tab pos="5813425" algn="l"/>
                <a:tab pos="6781800" algn="l"/>
                <a:tab pos="7750175" algn="l"/>
                <a:tab pos="8718550" algn="l"/>
                <a:tab pos="9688513" algn="l"/>
                <a:tab pos="10656888" algn="l"/>
              </a:tabLst>
              <a:defRPr sz="1300"/>
            </a:lvl1pPr>
          </a:lstStyle>
          <a:p>
            <a:pPr>
              <a:defRPr/>
            </a:pPr>
            <a:endParaRPr lang="en-US"/>
          </a:p>
        </p:txBody>
      </p:sp>
      <p:sp>
        <p:nvSpPr>
          <p:cNvPr id="4100" name="Rectangle 4"/>
          <p:cNvSpPr>
            <a:spLocks noGrp="1" noChangeArrowheads="1"/>
          </p:cNvSpPr>
          <p:nvPr>
            <p:ph type="sldNum" idx="3"/>
          </p:nvPr>
        </p:nvSpPr>
        <p:spPr bwMode="auto">
          <a:xfrm>
            <a:off x="-96838" y="-554038"/>
            <a:ext cx="193676" cy="603251"/>
          </a:xfrm>
          <a:prstGeom prst="rect">
            <a:avLst/>
          </a:prstGeom>
          <a:noFill/>
          <a:ln w="9525">
            <a:noFill/>
            <a:miter lim="800000"/>
            <a:headEnd/>
            <a:tailEnd/>
          </a:ln>
        </p:spPr>
        <p:txBody>
          <a:bodyPr vert="horz" wrap="square" lIns="96499" tIns="48440" rIns="96499" bIns="48440" numCol="1" anchor="b" anchorCtr="0" compatLnSpc="1">
            <a:prstTxWarp prst="textNoShape">
              <a:avLst/>
            </a:prstTxWarp>
            <a:spAutoFit/>
          </a:bodyPr>
          <a:lstStyle>
            <a:lvl1pPr algn="r" defTabSz="476250">
              <a:buClr>
                <a:srgbClr val="000000"/>
              </a:buClr>
              <a:buSzPct val="100000"/>
              <a:buFont typeface="Arial" charset="0"/>
              <a:buNone/>
              <a:tabLst>
                <a:tab pos="0" algn="l"/>
                <a:tab pos="968375" algn="l"/>
                <a:tab pos="1938338" algn="l"/>
                <a:tab pos="2906713" algn="l"/>
                <a:tab pos="3875088" algn="l"/>
                <a:tab pos="4843463" algn="l"/>
                <a:tab pos="5813425" algn="l"/>
                <a:tab pos="6781800" algn="l"/>
                <a:tab pos="7750175" algn="l"/>
                <a:tab pos="8718550" algn="l"/>
                <a:tab pos="9688513" algn="l"/>
                <a:tab pos="10656888" algn="l"/>
              </a:tabLst>
              <a:defRPr sz="1100"/>
            </a:lvl1pPr>
          </a:lstStyle>
          <a:p>
            <a:pPr>
              <a:defRPr/>
            </a:pPr>
            <a:fld id="{24FBDFA0-9A38-43F1-9A73-1508B8345975}" type="slidenum">
              <a:rPr lang="en-GB"/>
              <a:pPr>
                <a:defRPr/>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hdr"/>
          </p:nvPr>
        </p:nvSpPr>
        <p:spPr bwMode="auto">
          <a:xfrm>
            <a:off x="-96838" y="-49213"/>
            <a:ext cx="193676" cy="1108076"/>
          </a:xfrm>
          <a:prstGeom prst="rect">
            <a:avLst/>
          </a:prstGeom>
          <a:noFill/>
          <a:ln w="9525">
            <a:noFill/>
            <a:miter lim="800000"/>
            <a:headEnd/>
            <a:tailEnd/>
          </a:ln>
        </p:spPr>
        <p:txBody>
          <a:bodyPr vert="horz" wrap="square" lIns="96499" tIns="48440" rIns="96499" bIns="48440" numCol="1" anchor="t" anchorCtr="0" compatLnSpc="1">
            <a:prstTxWarp prst="textNoShape">
              <a:avLst/>
            </a:prstTxWarp>
            <a:spAutoFit/>
          </a:bodyPr>
          <a:lstStyle>
            <a:lvl1pPr defTabSz="476250">
              <a:buClr>
                <a:srgbClr val="000000"/>
              </a:buClr>
              <a:buSzPct val="100000"/>
              <a:buFont typeface="Arial" charset="0"/>
              <a:buNone/>
              <a:tabLst>
                <a:tab pos="0" algn="l"/>
                <a:tab pos="968375" algn="l"/>
                <a:tab pos="1938338" algn="l"/>
                <a:tab pos="2906713" algn="l"/>
                <a:tab pos="3875088" algn="l"/>
                <a:tab pos="4843463" algn="l"/>
                <a:tab pos="5813425" algn="l"/>
                <a:tab pos="6781800" algn="l"/>
                <a:tab pos="7750175" algn="l"/>
                <a:tab pos="8718550" algn="l"/>
                <a:tab pos="9688513" algn="l"/>
                <a:tab pos="10656888" algn="l"/>
              </a:tabLst>
              <a:defRPr sz="1100"/>
            </a:lvl1pPr>
          </a:lstStyle>
          <a:p>
            <a:pPr>
              <a:defRPr/>
            </a:pPr>
            <a:endParaRPr lang="en-US"/>
          </a:p>
        </p:txBody>
      </p:sp>
      <p:sp>
        <p:nvSpPr>
          <p:cNvPr id="3074" name="Rectangle 2"/>
          <p:cNvSpPr>
            <a:spLocks noGrp="1" noChangeArrowheads="1"/>
          </p:cNvSpPr>
          <p:nvPr>
            <p:ph type="dt" idx="1"/>
          </p:nvPr>
        </p:nvSpPr>
        <p:spPr bwMode="auto">
          <a:xfrm>
            <a:off x="-96838" y="-49213"/>
            <a:ext cx="193676" cy="771526"/>
          </a:xfrm>
          <a:prstGeom prst="rect">
            <a:avLst/>
          </a:prstGeom>
          <a:noFill/>
          <a:ln w="9525">
            <a:noFill/>
            <a:miter lim="800000"/>
            <a:headEnd/>
            <a:tailEnd/>
          </a:ln>
        </p:spPr>
        <p:txBody>
          <a:bodyPr vert="horz" wrap="square" lIns="96499" tIns="48440" rIns="96499" bIns="48440" numCol="1" anchor="t" anchorCtr="0" compatLnSpc="1">
            <a:prstTxWarp prst="textNoShape">
              <a:avLst/>
            </a:prstTxWarp>
            <a:spAutoFit/>
          </a:bodyPr>
          <a:lstStyle>
            <a:lvl1pPr algn="r" defTabSz="476250">
              <a:buClr>
                <a:srgbClr val="000000"/>
              </a:buClr>
              <a:buSzPct val="100000"/>
              <a:buFont typeface="Arial" charset="0"/>
              <a:buNone/>
              <a:tabLst>
                <a:tab pos="0" algn="l"/>
                <a:tab pos="968375" algn="l"/>
                <a:tab pos="1938338" algn="l"/>
                <a:tab pos="2906713" algn="l"/>
                <a:tab pos="3875088" algn="l"/>
                <a:tab pos="4843463" algn="l"/>
                <a:tab pos="5813425" algn="l"/>
                <a:tab pos="6781800" algn="l"/>
                <a:tab pos="7750175" algn="l"/>
                <a:tab pos="8718550" algn="l"/>
                <a:tab pos="9688513" algn="l"/>
                <a:tab pos="10656888" algn="l"/>
              </a:tabLst>
              <a:defRPr sz="1100"/>
            </a:lvl1pPr>
          </a:lstStyle>
          <a:p>
            <a:pPr>
              <a:defRPr/>
            </a:pPr>
            <a:endParaRPr lang="en-US"/>
          </a:p>
        </p:txBody>
      </p:sp>
      <p:sp>
        <p:nvSpPr>
          <p:cNvPr id="15364" name="Rectangle 3"/>
          <p:cNvSpPr>
            <a:spLocks noGrp="1" noRot="1" noChangeAspect="1" noChangeArrowheads="1" noTextEdit="1"/>
          </p:cNvSpPr>
          <p:nvPr>
            <p:ph type="sldImg" idx="2"/>
          </p:nvPr>
        </p:nvSpPr>
        <p:spPr bwMode="auto">
          <a:xfrm>
            <a:off x="1257300" y="719138"/>
            <a:ext cx="4800600" cy="3600450"/>
          </a:xfrm>
          <a:prstGeom prst="rect">
            <a:avLst/>
          </a:prstGeom>
          <a:solidFill>
            <a:srgbClr val="FFFFFF"/>
          </a:solidFill>
          <a:ln w="9525">
            <a:solidFill>
              <a:srgbClr val="000000"/>
            </a:solidFill>
            <a:miter lim="800000"/>
            <a:headEnd/>
            <a:tailEnd/>
          </a:ln>
        </p:spPr>
      </p:sp>
      <p:sp>
        <p:nvSpPr>
          <p:cNvPr id="3076" name="Text Box 4"/>
          <p:cNvSpPr txBox="1">
            <a:spLocks noGrp="1" noChangeArrowheads="1"/>
          </p:cNvSpPr>
          <p:nvPr>
            <p:ph type="body" idx="3"/>
          </p:nvPr>
        </p:nvSpPr>
        <p:spPr bwMode="auto">
          <a:xfrm>
            <a:off x="290513" y="4505325"/>
            <a:ext cx="6734175" cy="4321175"/>
          </a:xfrm>
          <a:prstGeom prst="rect">
            <a:avLst/>
          </a:prstGeom>
          <a:noFill/>
          <a:ln w="9525">
            <a:noFill/>
            <a:miter lim="800000"/>
            <a:headEnd/>
            <a:tailEnd/>
          </a:ln>
        </p:spPr>
        <p:txBody>
          <a:bodyPr vert="horz" wrap="square" lIns="96499" tIns="48440" rIns="96499" bIns="48440" numCol="1" anchor="t" anchorCtr="0" compatLnSpc="1">
            <a:prstTxWarp prst="textNoShape">
              <a:avLst/>
            </a:prstTxWarp>
          </a:bodyPr>
          <a:lstStyle/>
          <a:p>
            <a:pPr lvl="0"/>
            <a:r>
              <a:rPr lang="en-GB" noProof="0"/>
              <a:t>Click to edit the notes format</a:t>
            </a:r>
          </a:p>
        </p:txBody>
      </p:sp>
      <p:sp>
        <p:nvSpPr>
          <p:cNvPr id="3077" name="Rectangle 5"/>
          <p:cNvSpPr>
            <a:spLocks noGrp="1" noChangeArrowheads="1"/>
          </p:cNvSpPr>
          <p:nvPr>
            <p:ph type="ftr" idx="4"/>
          </p:nvPr>
        </p:nvSpPr>
        <p:spPr bwMode="auto">
          <a:xfrm>
            <a:off x="-96838" y="-1058863"/>
            <a:ext cx="193676" cy="1108076"/>
          </a:xfrm>
          <a:prstGeom prst="rect">
            <a:avLst/>
          </a:prstGeom>
          <a:noFill/>
          <a:ln w="9525">
            <a:noFill/>
            <a:miter lim="800000"/>
            <a:headEnd/>
            <a:tailEnd/>
          </a:ln>
        </p:spPr>
        <p:txBody>
          <a:bodyPr vert="horz" wrap="square" lIns="96499" tIns="48440" rIns="96499" bIns="48440" numCol="1" anchor="b" anchorCtr="0" compatLnSpc="1">
            <a:prstTxWarp prst="textNoShape">
              <a:avLst/>
            </a:prstTxWarp>
            <a:spAutoFit/>
          </a:bodyPr>
          <a:lstStyle>
            <a:lvl1pPr defTabSz="476250">
              <a:buClr>
                <a:srgbClr val="000000"/>
              </a:buClr>
              <a:buSzPct val="100000"/>
              <a:buFont typeface="Arial" charset="0"/>
              <a:buNone/>
              <a:tabLst>
                <a:tab pos="0" algn="l"/>
                <a:tab pos="968375" algn="l"/>
                <a:tab pos="1938338" algn="l"/>
                <a:tab pos="2906713" algn="l"/>
                <a:tab pos="3875088" algn="l"/>
                <a:tab pos="4843463" algn="l"/>
                <a:tab pos="5813425" algn="l"/>
                <a:tab pos="6781800" algn="l"/>
                <a:tab pos="7750175" algn="l"/>
                <a:tab pos="8718550" algn="l"/>
                <a:tab pos="9688513" algn="l"/>
                <a:tab pos="10656888" algn="l"/>
              </a:tabLst>
              <a:defRPr sz="1100"/>
            </a:lvl1pPr>
          </a:lstStyle>
          <a:p>
            <a:pPr>
              <a:defRPr/>
            </a:pPr>
            <a:endParaRPr lang="en-US"/>
          </a:p>
        </p:txBody>
      </p:sp>
      <p:sp>
        <p:nvSpPr>
          <p:cNvPr id="3078" name="Rectangle 6"/>
          <p:cNvSpPr>
            <a:spLocks noGrp="1" noChangeArrowheads="1"/>
          </p:cNvSpPr>
          <p:nvPr>
            <p:ph type="sldNum" idx="5"/>
          </p:nvPr>
        </p:nvSpPr>
        <p:spPr bwMode="auto">
          <a:xfrm>
            <a:off x="-96838" y="-554038"/>
            <a:ext cx="193676" cy="603251"/>
          </a:xfrm>
          <a:prstGeom prst="rect">
            <a:avLst/>
          </a:prstGeom>
          <a:noFill/>
          <a:ln w="9525">
            <a:noFill/>
            <a:miter lim="800000"/>
            <a:headEnd/>
            <a:tailEnd/>
          </a:ln>
        </p:spPr>
        <p:txBody>
          <a:bodyPr vert="horz" wrap="square" lIns="96499" tIns="48440" rIns="96499" bIns="48440" numCol="1" anchor="b" anchorCtr="0" compatLnSpc="1">
            <a:prstTxWarp prst="textNoShape">
              <a:avLst/>
            </a:prstTxWarp>
            <a:spAutoFit/>
          </a:bodyPr>
          <a:lstStyle>
            <a:lvl1pPr algn="r" defTabSz="476250">
              <a:buClr>
                <a:srgbClr val="000000"/>
              </a:buClr>
              <a:buSzPct val="100000"/>
              <a:buFont typeface="Arial" charset="0"/>
              <a:buNone/>
              <a:tabLst>
                <a:tab pos="0" algn="l"/>
                <a:tab pos="968375" algn="l"/>
                <a:tab pos="1938338" algn="l"/>
                <a:tab pos="2906713" algn="l"/>
                <a:tab pos="3875088" algn="l"/>
                <a:tab pos="4843463" algn="l"/>
                <a:tab pos="5813425" algn="l"/>
                <a:tab pos="6781800" algn="l"/>
                <a:tab pos="7750175" algn="l"/>
                <a:tab pos="8718550" algn="l"/>
                <a:tab pos="9688513" algn="l"/>
                <a:tab pos="10656888" algn="l"/>
              </a:tabLst>
              <a:defRPr sz="1100" b="1"/>
            </a:lvl1pPr>
          </a:lstStyle>
          <a:p>
            <a:pPr>
              <a:defRPr/>
            </a:pPr>
            <a:fld id="{5456F879-4D13-4397-9347-E2445EDA62C2}"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Arial" charset="0"/>
      <a:defRPr sz="1200" kern="1200">
        <a:solidFill>
          <a:srgbClr val="000000"/>
        </a:solidFill>
        <a:latin typeface="Arial" charset="0"/>
        <a:ea typeface="MS PGothic" pitchFamily="34" charset="-128"/>
        <a:cs typeface="ＭＳ Ｐゴシック"/>
      </a:defRPr>
    </a:lvl1pPr>
    <a:lvl2pPr marL="742950" indent="-285750" algn="l" defTabSz="449263" rtl="0" eaLnBrk="0" fontAlgn="base" hangingPunct="0">
      <a:spcBef>
        <a:spcPct val="30000"/>
      </a:spcBef>
      <a:spcAft>
        <a:spcPct val="0"/>
      </a:spcAft>
      <a:buClr>
        <a:srgbClr val="000000"/>
      </a:buClr>
      <a:buSzPct val="100000"/>
      <a:buFont typeface="Wingdings" pitchFamily="2" charset="2"/>
      <a:defRPr sz="1200" kern="1200">
        <a:solidFill>
          <a:srgbClr val="000000"/>
        </a:solidFill>
        <a:latin typeface="Arial" charset="0"/>
        <a:ea typeface="MS PGothic" pitchFamily="34" charset="-128"/>
        <a:cs typeface="ＭＳ Ｐゴシック"/>
      </a:defRPr>
    </a:lvl2pPr>
    <a:lvl3pPr marL="1143000" indent="-228600" algn="l" defTabSz="449263" rtl="0" eaLnBrk="0" fontAlgn="base" hangingPunct="0">
      <a:spcBef>
        <a:spcPct val="30000"/>
      </a:spcBef>
      <a:spcAft>
        <a:spcPct val="0"/>
      </a:spcAft>
      <a:buClr>
        <a:srgbClr val="000000"/>
      </a:buClr>
      <a:buSzPct val="100000"/>
      <a:buFont typeface="Arial" charset="0"/>
      <a:buChar char="–"/>
      <a:defRPr sz="1200" kern="1200">
        <a:solidFill>
          <a:srgbClr val="000000"/>
        </a:solidFill>
        <a:latin typeface="Arial" charset="0"/>
        <a:ea typeface="MS PGothic" pitchFamily="34" charset="-128"/>
        <a:cs typeface="ＭＳ Ｐゴシック"/>
      </a:defRPr>
    </a:lvl3pPr>
    <a:lvl4pPr marL="1600200" indent="-228600" algn="l" defTabSz="449263" rtl="0" eaLnBrk="0" fontAlgn="base" hangingPunct="0">
      <a:spcBef>
        <a:spcPct val="30000"/>
      </a:spcBef>
      <a:spcAft>
        <a:spcPct val="0"/>
      </a:spcAft>
      <a:buClr>
        <a:srgbClr val="000000"/>
      </a:buClr>
      <a:buSzPct val="100000"/>
      <a:buFont typeface="Wingdings" pitchFamily="2" charset="2"/>
      <a:buChar char="w"/>
      <a:defRPr sz="1200" kern="1200">
        <a:solidFill>
          <a:srgbClr val="000000"/>
        </a:solidFill>
        <a:latin typeface="Arial" charset="0"/>
        <a:ea typeface="MS PGothic" pitchFamily="34" charset="-128"/>
        <a:cs typeface="ＭＳ Ｐゴシック"/>
      </a:defRPr>
    </a:lvl4pPr>
    <a:lvl5pPr marL="2057400" indent="-228600" algn="l" defTabSz="449263" rtl="0" eaLnBrk="0" fontAlgn="base" hangingPunct="0">
      <a:spcBef>
        <a:spcPct val="30000"/>
      </a:spcBef>
      <a:spcAft>
        <a:spcPct val="0"/>
      </a:spcAft>
      <a:buClr>
        <a:srgbClr val="000000"/>
      </a:buClr>
      <a:buSzPct val="100000"/>
      <a:buFont typeface="Arial" charset="0"/>
      <a:defRPr sz="1200" kern="1200">
        <a:solidFill>
          <a:srgbClr val="000000"/>
        </a:solidFill>
        <a:latin typeface="Arial" charset="0"/>
        <a:ea typeface="MS PGothic" pitchFamily="34" charset="-128"/>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6"/>
          <p:cNvSpPr>
            <a:spLocks noGrp="1" noChangeArrowheads="1"/>
          </p:cNvSpPr>
          <p:nvPr>
            <p:ph type="sldNum" sz="quarter" idx="5"/>
          </p:nvPr>
        </p:nvSpPr>
        <p:spPr>
          <a:xfrm>
            <a:off x="0" y="0"/>
            <a:ext cx="1588" cy="1588"/>
          </a:xfrm>
          <a:noFill/>
        </p:spPr>
        <p:txBody>
          <a:bodyPr/>
          <a:lstStyle/>
          <a:p>
            <a:fld id="{EC39C9F9-6548-4031-8556-E95526FCA3AB}" type="slidenum">
              <a:rPr lang="en-GB" smtClean="0"/>
              <a:pPr/>
              <a:t>1</a:t>
            </a:fld>
            <a:endParaRPr lang="en-GB" smtClean="0"/>
          </a:p>
        </p:txBody>
      </p:sp>
      <p:sp>
        <p:nvSpPr>
          <p:cNvPr id="18435" name="Rectangle 1"/>
          <p:cNvSpPr>
            <a:spLocks noGrp="1" noRot="1" noChangeAspect="1" noChangeArrowheads="1" noTextEdit="1"/>
          </p:cNvSpPr>
          <p:nvPr>
            <p:ph type="sldImg"/>
          </p:nvPr>
        </p:nvSpPr>
        <p:spPr>
          <a:ln/>
        </p:spPr>
      </p:sp>
      <p:sp>
        <p:nvSpPr>
          <p:cNvPr id="18436" name="Text Box 2"/>
          <p:cNvSpPr txBox="1">
            <a:spLocks noGrp="1" noChangeArrowheads="1"/>
          </p:cNvSpPr>
          <p:nvPr>
            <p:ph type="body" idx="1"/>
          </p:nvPr>
        </p:nvSpPr>
        <p:spPr>
          <a:xfrm>
            <a:off x="290513" y="4505325"/>
            <a:ext cx="6734175" cy="1749425"/>
          </a:xfrm>
          <a:noFill/>
          <a:ln/>
        </p:spPr>
        <p:txBody>
          <a:bodyPr>
            <a:spAutoFit/>
          </a:bodyPr>
          <a:lstStyle/>
          <a:p>
            <a:pPr marL="123825" eaLnBrk="1" hangingPunct="1">
              <a:lnSpc>
                <a:spcPct val="90000"/>
              </a:lnSpc>
              <a:spcBef>
                <a:spcPts val="13"/>
              </a:spcBef>
              <a:buClr>
                <a:srgbClr val="BBE0E3"/>
              </a:buClr>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mtClean="0"/>
              <a:t>The Municipal Reference Model (MRM) has been adopted by municipalities across Canada as a framework for describing and optimizing municipal government services. Until now, this framework has been applied by individual municipalities to describe their programs, services, and related characteristics (service output, outcome, client, target group, target group need, service value, performance targets, etc.) This session describes how, as municipalities developed a need to collaborate, share, and compare their individual service inventories, the Municipal Information Systems Association (MISA/ASIM Canada) partnered with IBM to develop and implement a solution, built around IBM Rational System Architect. This session highlights how this solution has been piloted with a small number of municipalities and is now ready for general release to MISA members.</a:t>
            </a:r>
            <a:endParaRPr lang="en-GB"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35" tIns="48317" rIns="96635" bIns="48317" anchor="b"/>
          <a:lstStyle/>
          <a:p>
            <a:pPr defTabSz="965200">
              <a:buFont typeface="Arial" charset="0"/>
              <a:buNone/>
            </a:pPr>
            <a:fld id="{DF182378-8150-459F-9473-9FE23CDF2C85}" type="slidenum">
              <a:rPr lang="en-US" sz="1300"/>
              <a:pPr defTabSz="965200">
                <a:buFont typeface="Arial" charset="0"/>
                <a:buNone/>
              </a:pPr>
              <a:t>10</a:t>
            </a:fld>
            <a:endParaRPr lang="en-US" sz="1300"/>
          </a:p>
        </p:txBody>
      </p:sp>
      <p:sp>
        <p:nvSpPr>
          <p:cNvPr id="36866" name="Rectangle 2"/>
          <p:cNvSpPr>
            <a:spLocks noGrp="1" noRot="1" noChangeArrowheads="1" noTextEdit="1"/>
          </p:cNvSpPr>
          <p:nvPr>
            <p:ph type="sldImg"/>
          </p:nvPr>
        </p:nvSpPr>
        <p:spPr>
          <a:xfrm>
            <a:off x="1260475" y="722313"/>
            <a:ext cx="4799013" cy="3598862"/>
          </a:xfrm>
          <a:ln/>
        </p:spPr>
      </p:sp>
      <p:sp>
        <p:nvSpPr>
          <p:cNvPr id="36867" name="Rectangle 3"/>
          <p:cNvSpPr txBox="1">
            <a:spLocks noGrp="1" noChangeArrowheads="1"/>
          </p:cNvSpPr>
          <p:nvPr>
            <p:ph type="body" idx="1"/>
          </p:nvPr>
        </p:nvSpPr>
        <p:spPr>
          <a:xfrm>
            <a:off x="974725" y="4560888"/>
            <a:ext cx="5365750" cy="4318000"/>
          </a:xfrm>
          <a:noFill/>
          <a:ln/>
        </p:spPr>
        <p:txBody>
          <a:bodyPr lIns="95011" tIns="47505" rIns="95011" bIns="47505"/>
          <a:lstStyle/>
          <a:p>
            <a:pPr algn="ctr">
              <a:buFont typeface="Symbol" pitchFamily="18" charset="2"/>
              <a:buNone/>
            </a:pPr>
            <a:r>
              <a:rPr lang="en-CA" sz="2000" smtClean="0"/>
              <a:t>Background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35" tIns="48317" rIns="96635" bIns="48317" anchor="b"/>
          <a:lstStyle/>
          <a:p>
            <a:pPr defTabSz="965200">
              <a:buFont typeface="Arial" charset="0"/>
              <a:buNone/>
            </a:pPr>
            <a:fld id="{08C9C47A-09BA-4CCF-9D62-A438613BF101}" type="slidenum">
              <a:rPr lang="en-US" sz="1300"/>
              <a:pPr defTabSz="965200">
                <a:buFont typeface="Arial" charset="0"/>
                <a:buNone/>
              </a:pPr>
              <a:t>11</a:t>
            </a:fld>
            <a:endParaRPr lang="en-US" sz="1300"/>
          </a:p>
        </p:txBody>
      </p:sp>
      <p:sp>
        <p:nvSpPr>
          <p:cNvPr id="38914" name="Rectangle 2"/>
          <p:cNvSpPr>
            <a:spLocks noGrp="1" noRot="1" noChangeArrowheads="1" noTextEdit="1"/>
          </p:cNvSpPr>
          <p:nvPr>
            <p:ph type="sldImg"/>
          </p:nvPr>
        </p:nvSpPr>
        <p:spPr>
          <a:xfrm>
            <a:off x="1260475" y="722313"/>
            <a:ext cx="4799013" cy="3598862"/>
          </a:xfrm>
          <a:ln/>
        </p:spPr>
      </p:sp>
      <p:sp>
        <p:nvSpPr>
          <p:cNvPr id="38915" name="Rectangle 3"/>
          <p:cNvSpPr txBox="1">
            <a:spLocks noGrp="1" noChangeArrowheads="1"/>
          </p:cNvSpPr>
          <p:nvPr>
            <p:ph type="body" idx="1"/>
          </p:nvPr>
        </p:nvSpPr>
        <p:spPr>
          <a:xfrm>
            <a:off x="974725" y="4560888"/>
            <a:ext cx="5365750" cy="4318000"/>
          </a:xfrm>
          <a:noFill/>
          <a:ln/>
        </p:spPr>
        <p:txBody>
          <a:bodyPr lIns="95011" tIns="47505" rIns="95011" bIns="47505"/>
          <a:lstStyle/>
          <a:p>
            <a:pPr algn="ctr">
              <a:buFont typeface="Symbol" pitchFamily="18" charset="2"/>
              <a:buNone/>
            </a:pPr>
            <a:r>
              <a:rPr lang="en-CA" sz="2000" smtClean="0"/>
              <a:t>Background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xfrm>
            <a:off x="1255713" y="717550"/>
            <a:ext cx="4803775" cy="3602038"/>
          </a:xfrm>
          <a:ln/>
        </p:spPr>
      </p:sp>
      <p:sp>
        <p:nvSpPr>
          <p:cNvPr id="40962" name="Rectangle 3"/>
          <p:cNvSpPr txBox="1">
            <a:spLocks noGrp="1" noChangeArrowheads="1"/>
          </p:cNvSpPr>
          <p:nvPr>
            <p:ph type="body" idx="1"/>
          </p:nvPr>
        </p:nvSpPr>
        <p:spPr>
          <a:xfrm>
            <a:off x="731838" y="4560888"/>
            <a:ext cx="5851525" cy="4322762"/>
          </a:xfrm>
          <a:noFill/>
          <a:ln/>
        </p:spPr>
        <p:txBody>
          <a:bodyPr/>
          <a:lstStyle/>
          <a:p>
            <a:pPr marL="147638" indent="-147638">
              <a:lnSpc>
                <a:spcPct val="80000"/>
              </a:lnSpc>
            </a:pPr>
            <a:endParaRPr lang="en-CA" sz="80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txBox="1">
            <a:spLocks noGrp="1" noChangeArrowheads="1"/>
          </p:cNvSpPr>
          <p:nvPr>
            <p:ph type="body" idx="1"/>
          </p:nvPr>
        </p:nvSpPr>
        <p:spPr>
          <a:noFill/>
          <a:ln/>
        </p:spPr>
        <p:txBody>
          <a:bodyPr/>
          <a:lstStyle/>
          <a:p>
            <a:pPr marL="147638" indent="-147638">
              <a:lnSpc>
                <a:spcPct val="80000"/>
              </a:lnSpc>
            </a:pPr>
            <a:endParaRPr lang="en-US" sz="80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txBox="1">
            <a:spLocks noGrp="1" noChangeArrowheads="1"/>
          </p:cNvSpPr>
          <p:nvPr>
            <p:ph type="body" idx="1"/>
          </p:nvPr>
        </p:nvSpPr>
        <p:spPr>
          <a:noFill/>
          <a:ln/>
        </p:spPr>
        <p:txBody>
          <a:bodyPr/>
          <a:lstStyle/>
          <a:p>
            <a:pPr marL="147638" indent="-147638">
              <a:lnSpc>
                <a:spcPct val="80000"/>
              </a:lnSpc>
            </a:pPr>
            <a:endParaRPr lang="en-US" sz="80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ln/>
        </p:spPr>
      </p:sp>
      <p:sp>
        <p:nvSpPr>
          <p:cNvPr id="47106" name="Rectangle 3"/>
          <p:cNvSpPr txBox="1">
            <a:spLocks noGrp="1" noChangeArrowheads="1"/>
          </p:cNvSpPr>
          <p:nvPr>
            <p:ph type="body" idx="1"/>
          </p:nvPr>
        </p:nvSpPr>
        <p:spPr>
          <a:noFill/>
          <a:ln/>
        </p:spPr>
        <p:txBody>
          <a:bodyPr/>
          <a:lstStyle/>
          <a:p>
            <a:pPr marL="147638" indent="-147638">
              <a:lnSpc>
                <a:spcPct val="80000"/>
              </a:lnSpc>
            </a:pPr>
            <a:endParaRPr lang="en-US" sz="80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txBox="1">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txBox="1">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6648" tIns="48325" rIns="96648" bIns="48325" anchor="b"/>
          <a:lstStyle/>
          <a:p>
            <a:pPr algn="r" defTabSz="965200">
              <a:buClr>
                <a:srgbClr val="000000"/>
              </a:buClr>
              <a:buSzPct val="100000"/>
              <a:buFont typeface="Arial" charset="0"/>
              <a:buNone/>
            </a:pPr>
            <a:fld id="{2CA0203E-E002-40AD-AFB4-D4184EF99F4D}" type="slidenum">
              <a:rPr lang="en-CA" sz="1300"/>
              <a:pPr algn="r" defTabSz="965200">
                <a:buClr>
                  <a:srgbClr val="000000"/>
                </a:buClr>
                <a:buSzPct val="100000"/>
                <a:buFont typeface="Arial" charset="0"/>
                <a:buNone/>
              </a:pPr>
              <a:t>18</a:t>
            </a:fld>
            <a:endParaRPr lang="en-CA" sz="1300"/>
          </a:p>
        </p:txBody>
      </p:sp>
      <p:sp>
        <p:nvSpPr>
          <p:cNvPr id="53250" name="Rectangle 2"/>
          <p:cNvSpPr>
            <a:spLocks noGrp="1" noRot="1" noChangeAspect="1" noChangeArrowheads="1" noTextEdit="1"/>
          </p:cNvSpPr>
          <p:nvPr>
            <p:ph type="sldImg"/>
          </p:nvPr>
        </p:nvSpPr>
        <p:spPr>
          <a:ln/>
        </p:spPr>
      </p:sp>
      <p:sp>
        <p:nvSpPr>
          <p:cNvPr id="53251" name="Rectangle 3"/>
          <p:cNvSpPr txBox="1">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txBox="1">
            <a:spLocks noGrp="1" noChangeArrowheads="1"/>
          </p:cNvSpPr>
          <p:nvPr>
            <p:ph type="body" idx="1"/>
          </p:nvPr>
        </p:nvSpPr>
        <p:spPr>
          <a:noFill/>
          <a:ln/>
        </p:spPr>
        <p:txBody>
          <a:bodyPr/>
          <a:lstStyle/>
          <a:p>
            <a:r>
              <a:rPr lang="en-CA" smtClean="0"/>
              <a:t>MRM helps municipal governments describe their vision, goals, objectives, programs, services and performance metrics in a standard way, using precise definitions and concepts applicable to all stakeholders. Using the MRM, municipalities can create a model of their existing programs and services to understand and assess the ability of their organization units to produce outcomes that address constituent needs. The MRM can then be used and then explore the best practices and content that can help close the gap between available and desired services.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a:ln/>
        </p:spPr>
      </p:sp>
      <p:sp>
        <p:nvSpPr>
          <p:cNvPr id="20482" name="Notes Placeholder 2"/>
          <p:cNvSpPr txBox="1">
            <a:spLocks noGrp="1"/>
          </p:cNvSpPr>
          <p:nvPr>
            <p:ph type="body" idx="1"/>
          </p:nvPr>
        </p:nvSpPr>
        <p:spPr>
          <a:noFill/>
          <a:ln/>
        </p:spPr>
        <p:txBody>
          <a:bodyPr/>
          <a:lstStyle/>
          <a:p>
            <a:endParaRPr lang="en-US" smtClean="0"/>
          </a:p>
        </p:txBody>
      </p:sp>
      <p:sp>
        <p:nvSpPr>
          <p:cNvPr id="20483" name="Slide Number Placeholder 3"/>
          <p:cNvSpPr>
            <a:spLocks noGrp="1"/>
          </p:cNvSpPr>
          <p:nvPr>
            <p:ph type="sldNum" sz="quarter" idx="5"/>
          </p:nvPr>
        </p:nvSpPr>
        <p:spPr>
          <a:xfrm>
            <a:off x="0" y="0"/>
            <a:ext cx="1588" cy="1588"/>
          </a:xfrm>
          <a:noFill/>
        </p:spPr>
        <p:txBody>
          <a:bodyPr/>
          <a:lstStyle/>
          <a:p>
            <a:fld id="{1B5626A1-699C-4C6C-A6CD-CC64EDE03DDD}" type="slidenum">
              <a:rPr lang="en-GB" smtClean="0"/>
              <a:pPr/>
              <a:t>2</a:t>
            </a:fld>
            <a:endParaRPr lang="en-GB"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xfrm>
            <a:off x="0" y="-257175"/>
            <a:ext cx="1588" cy="258763"/>
          </a:xfrm>
          <a:noFill/>
        </p:spPr>
        <p:txBody>
          <a:bodyPr/>
          <a:lstStyle/>
          <a:p>
            <a:fld id="{81545F03-E2D4-4C68-A3A5-FC166242BBF0}" type="slidenum">
              <a:rPr lang="en-CA" smtClean="0"/>
              <a:pPr/>
              <a:t>20</a:t>
            </a:fld>
            <a:endParaRPr lang="en-CA" smtClean="0"/>
          </a:p>
        </p:txBody>
      </p:sp>
      <p:sp>
        <p:nvSpPr>
          <p:cNvPr id="57346"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8721" tIns="49361" rIns="98721" bIns="49361" anchor="b"/>
          <a:lstStyle/>
          <a:p>
            <a:pPr algn="r" defTabSz="987425">
              <a:buClr>
                <a:srgbClr val="000000"/>
              </a:buClr>
              <a:buSzPct val="100000"/>
              <a:buFont typeface="Arial" charset="0"/>
              <a:buNone/>
            </a:pPr>
            <a:fld id="{9BAD912E-8597-4ABA-A653-0E5375A647F0}" type="slidenum">
              <a:rPr lang="en-CA" sz="1300">
                <a:ea typeface="ヒラギノ角ゴ Pro W3"/>
                <a:cs typeface="ヒラギノ角ゴ Pro W3"/>
              </a:rPr>
              <a:pPr algn="r" defTabSz="987425">
                <a:buClr>
                  <a:srgbClr val="000000"/>
                </a:buClr>
                <a:buSzPct val="100000"/>
                <a:buFont typeface="Arial" charset="0"/>
                <a:buNone/>
              </a:pPr>
              <a:t>20</a:t>
            </a:fld>
            <a:endParaRPr lang="en-CA" sz="1300">
              <a:ea typeface="ヒラギノ角ゴ Pro W3"/>
              <a:cs typeface="ヒラギノ角ゴ Pro W3"/>
            </a:endParaRPr>
          </a:p>
        </p:txBody>
      </p:sp>
      <p:sp>
        <p:nvSpPr>
          <p:cNvPr id="57347" name="Rectangle 2"/>
          <p:cNvSpPr>
            <a:spLocks noGrp="1" noRot="1" noChangeAspect="1" noChangeArrowheads="1" noTextEdit="1"/>
          </p:cNvSpPr>
          <p:nvPr>
            <p:ph type="sldImg"/>
          </p:nvPr>
        </p:nvSpPr>
        <p:spPr>
          <a:ln/>
        </p:spPr>
      </p:sp>
      <p:sp>
        <p:nvSpPr>
          <p:cNvPr id="57348" name="Rectangle 3"/>
          <p:cNvSpPr txBox="1">
            <a:spLocks noGrp="1" noChangeArrowheads="1"/>
          </p:cNvSpPr>
          <p:nvPr>
            <p:ph type="body" idx="1"/>
          </p:nvPr>
        </p:nvSpPr>
        <p:spPr>
          <a:noFill/>
          <a:ln/>
        </p:spPr>
        <p:txBody>
          <a:bodyPr lIns="98721" tIns="49361" rIns="98721" bIns="49361"/>
          <a:lstStyle/>
          <a:p>
            <a:r>
              <a:rPr lang="en-CA" smtClean="0"/>
              <a:t>Caution reading this slide of the “meta model” where “pink” entities are core entities, “white entities: are intersection entities, and “dijon mustard yellow” entities are type tables.</a:t>
            </a:r>
          </a:p>
          <a:p>
            <a:endParaRPr lang="en-CA" smtClean="0"/>
          </a:p>
          <a:p>
            <a:endParaRPr lang="en-CA"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xfrm>
            <a:off x="0" y="-257175"/>
            <a:ext cx="1588" cy="258763"/>
          </a:xfrm>
          <a:noFill/>
        </p:spPr>
        <p:txBody>
          <a:bodyPr/>
          <a:lstStyle/>
          <a:p>
            <a:fld id="{6EA8E874-6193-4955-A626-A687E775DB42}" type="slidenum">
              <a:rPr lang="en-CA" smtClean="0"/>
              <a:pPr/>
              <a:t>21</a:t>
            </a:fld>
            <a:endParaRPr lang="en-CA" smtClean="0"/>
          </a:p>
        </p:txBody>
      </p:sp>
      <p:sp>
        <p:nvSpPr>
          <p:cNvPr id="59394"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8721" tIns="49361" rIns="98721" bIns="49361" anchor="b"/>
          <a:lstStyle/>
          <a:p>
            <a:pPr algn="r" defTabSz="987425">
              <a:buClr>
                <a:srgbClr val="000000"/>
              </a:buClr>
              <a:buSzPct val="100000"/>
              <a:buFont typeface="Arial" charset="0"/>
              <a:buNone/>
            </a:pPr>
            <a:fld id="{92659BDD-D564-47AD-93E0-C9A299EB1C4E}" type="slidenum">
              <a:rPr lang="en-CA" sz="1300">
                <a:ea typeface="ヒラギノ角ゴ Pro W3"/>
                <a:cs typeface="ヒラギノ角ゴ Pro W3"/>
              </a:rPr>
              <a:pPr algn="r" defTabSz="987425">
                <a:buClr>
                  <a:srgbClr val="000000"/>
                </a:buClr>
                <a:buSzPct val="100000"/>
                <a:buFont typeface="Arial" charset="0"/>
                <a:buNone/>
              </a:pPr>
              <a:t>21</a:t>
            </a:fld>
            <a:endParaRPr lang="en-CA" sz="1300">
              <a:ea typeface="ヒラギノ角ゴ Pro W3"/>
              <a:cs typeface="ヒラギノ角ゴ Pro W3"/>
            </a:endParaRPr>
          </a:p>
        </p:txBody>
      </p:sp>
      <p:sp>
        <p:nvSpPr>
          <p:cNvPr id="59395" name="Rectangle 2"/>
          <p:cNvSpPr>
            <a:spLocks noGrp="1" noRot="1" noChangeAspect="1" noChangeArrowheads="1" noTextEdit="1"/>
          </p:cNvSpPr>
          <p:nvPr>
            <p:ph type="sldImg"/>
          </p:nvPr>
        </p:nvSpPr>
        <p:spPr>
          <a:ln/>
        </p:spPr>
      </p:sp>
      <p:sp>
        <p:nvSpPr>
          <p:cNvPr id="59396" name="Rectangle 3"/>
          <p:cNvSpPr txBox="1">
            <a:spLocks noGrp="1" noChangeArrowheads="1"/>
          </p:cNvSpPr>
          <p:nvPr>
            <p:ph type="body" idx="1"/>
          </p:nvPr>
        </p:nvSpPr>
        <p:spPr>
          <a:noFill/>
          <a:ln/>
        </p:spPr>
        <p:txBody>
          <a:bodyPr lIns="98721" tIns="49361" rIns="98721" bIns="49361"/>
          <a:lstStyle/>
          <a:p>
            <a:r>
              <a:rPr lang="en-CA" smtClean="0"/>
              <a:t>A diagram illustrating the “meta model” element associated with an Organization Unit and how it is related to “first level” entities.</a:t>
            </a:r>
          </a:p>
          <a:p>
            <a:endParaRPr lang="en-CA" smtClean="0"/>
          </a:p>
          <a:p>
            <a:endParaRPr lang="en-CA"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xfrm>
            <a:off x="0" y="-257175"/>
            <a:ext cx="1588" cy="258763"/>
          </a:xfrm>
          <a:noFill/>
        </p:spPr>
        <p:txBody>
          <a:bodyPr/>
          <a:lstStyle/>
          <a:p>
            <a:fld id="{15BE7190-FAE4-49BE-AC21-7A9BA3406C10}" type="slidenum">
              <a:rPr lang="en-CA" smtClean="0"/>
              <a:pPr/>
              <a:t>22</a:t>
            </a:fld>
            <a:endParaRPr lang="en-CA" smtClean="0"/>
          </a:p>
        </p:txBody>
      </p:sp>
      <p:sp>
        <p:nvSpPr>
          <p:cNvPr id="61442"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8721" tIns="49361" rIns="98721" bIns="49361" anchor="b"/>
          <a:lstStyle/>
          <a:p>
            <a:pPr algn="r" defTabSz="987425">
              <a:buClr>
                <a:srgbClr val="000000"/>
              </a:buClr>
              <a:buSzPct val="100000"/>
              <a:buFont typeface="Arial" charset="0"/>
              <a:buNone/>
            </a:pPr>
            <a:fld id="{C9E303D5-4E6B-4898-BC2D-69E753FD7CDE}" type="slidenum">
              <a:rPr lang="en-CA" sz="1300">
                <a:ea typeface="ヒラギノ角ゴ Pro W3"/>
                <a:cs typeface="ヒラギノ角ゴ Pro W3"/>
              </a:rPr>
              <a:pPr algn="r" defTabSz="987425">
                <a:buClr>
                  <a:srgbClr val="000000"/>
                </a:buClr>
                <a:buSzPct val="100000"/>
                <a:buFont typeface="Arial" charset="0"/>
                <a:buNone/>
              </a:pPr>
              <a:t>22</a:t>
            </a:fld>
            <a:endParaRPr lang="en-CA" sz="1300">
              <a:ea typeface="ヒラギノ角ゴ Pro W3"/>
              <a:cs typeface="ヒラギノ角ゴ Pro W3"/>
            </a:endParaRPr>
          </a:p>
        </p:txBody>
      </p:sp>
      <p:sp>
        <p:nvSpPr>
          <p:cNvPr id="61443" name="Rectangle 2"/>
          <p:cNvSpPr>
            <a:spLocks noGrp="1" noRot="1" noChangeAspect="1" noChangeArrowheads="1" noTextEdit="1"/>
          </p:cNvSpPr>
          <p:nvPr>
            <p:ph type="sldImg"/>
          </p:nvPr>
        </p:nvSpPr>
        <p:spPr>
          <a:ln/>
        </p:spPr>
      </p:sp>
      <p:sp>
        <p:nvSpPr>
          <p:cNvPr id="61444" name="Rectangle 3"/>
          <p:cNvSpPr txBox="1">
            <a:spLocks noGrp="1" noChangeArrowheads="1"/>
          </p:cNvSpPr>
          <p:nvPr>
            <p:ph type="body" idx="1"/>
          </p:nvPr>
        </p:nvSpPr>
        <p:spPr>
          <a:xfrm>
            <a:off x="974725" y="4560888"/>
            <a:ext cx="5365750" cy="4321175"/>
          </a:xfrm>
          <a:noFill/>
          <a:ln/>
        </p:spPr>
        <p:txBody>
          <a:bodyPr lIns="98721" tIns="49361" rIns="98721" bIns="49361"/>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6648" tIns="48325" rIns="96648" bIns="48325" anchor="b"/>
          <a:lstStyle/>
          <a:p>
            <a:pPr algn="r" defTabSz="965200">
              <a:buClr>
                <a:srgbClr val="000000"/>
              </a:buClr>
              <a:buSzPct val="100000"/>
              <a:buFont typeface="Arial" charset="0"/>
              <a:buNone/>
            </a:pPr>
            <a:fld id="{EC584C10-0B52-4649-9FA0-FEF7C523763D}" type="slidenum">
              <a:rPr lang="en-CA" sz="1300"/>
              <a:pPr algn="r" defTabSz="965200">
                <a:buClr>
                  <a:srgbClr val="000000"/>
                </a:buClr>
                <a:buSzPct val="100000"/>
                <a:buFont typeface="Arial" charset="0"/>
                <a:buNone/>
              </a:pPr>
              <a:t>23</a:t>
            </a:fld>
            <a:endParaRPr lang="en-CA" sz="1300"/>
          </a:p>
        </p:txBody>
      </p:sp>
      <p:sp>
        <p:nvSpPr>
          <p:cNvPr id="63490" name="Rectangle 2"/>
          <p:cNvSpPr>
            <a:spLocks noGrp="1" noRot="1" noChangeAspect="1" noChangeArrowheads="1" noTextEdit="1"/>
          </p:cNvSpPr>
          <p:nvPr>
            <p:ph type="sldImg"/>
          </p:nvPr>
        </p:nvSpPr>
        <p:spPr>
          <a:ln/>
        </p:spPr>
      </p:sp>
      <p:sp>
        <p:nvSpPr>
          <p:cNvPr id="63491" name="Rectangle 3"/>
          <p:cNvSpPr txBox="1">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6648" tIns="48325" rIns="96648" bIns="48325" anchor="b"/>
          <a:lstStyle/>
          <a:p>
            <a:pPr algn="r" defTabSz="965200">
              <a:buClr>
                <a:srgbClr val="000000"/>
              </a:buClr>
              <a:buSzPct val="100000"/>
              <a:buFont typeface="Arial" charset="0"/>
              <a:buNone/>
            </a:pPr>
            <a:fld id="{BD66DD55-B699-403D-9603-ABC7A958B0C5}" type="slidenum">
              <a:rPr lang="en-CA" sz="1300"/>
              <a:pPr algn="r" defTabSz="965200">
                <a:buClr>
                  <a:srgbClr val="000000"/>
                </a:buClr>
                <a:buSzPct val="100000"/>
                <a:buFont typeface="Arial" charset="0"/>
                <a:buNone/>
              </a:pPr>
              <a:t>24</a:t>
            </a:fld>
            <a:endParaRPr lang="en-CA" sz="1300"/>
          </a:p>
        </p:txBody>
      </p:sp>
      <p:sp>
        <p:nvSpPr>
          <p:cNvPr id="65538" name="Rectangle 2"/>
          <p:cNvSpPr>
            <a:spLocks noGrp="1" noRot="1" noChangeAspect="1" noChangeArrowheads="1" noTextEdit="1"/>
          </p:cNvSpPr>
          <p:nvPr>
            <p:ph type="sldImg"/>
          </p:nvPr>
        </p:nvSpPr>
        <p:spPr>
          <a:xfrm>
            <a:off x="1257300" y="717550"/>
            <a:ext cx="4800600" cy="3600450"/>
          </a:xfrm>
          <a:ln/>
        </p:spPr>
      </p:sp>
      <p:sp>
        <p:nvSpPr>
          <p:cNvPr id="65539" name="Rectangle 3"/>
          <p:cNvSpPr txBox="1">
            <a:spLocks noGrp="1" noChangeArrowheads="1"/>
          </p:cNvSpPr>
          <p:nvPr>
            <p:ph type="body" idx="1"/>
          </p:nvPr>
        </p:nvSpPr>
        <p:spPr>
          <a:xfrm>
            <a:off x="974725" y="4560888"/>
            <a:ext cx="5365750" cy="4322762"/>
          </a:xfrm>
          <a:noFill/>
          <a:ln/>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xfrm>
            <a:off x="1255713" y="717550"/>
            <a:ext cx="4803775" cy="3602038"/>
          </a:xfrm>
          <a:ln/>
        </p:spPr>
      </p:sp>
      <p:sp>
        <p:nvSpPr>
          <p:cNvPr id="67586" name="Rectangle 3"/>
          <p:cNvSpPr txBox="1">
            <a:spLocks noGrp="1" noChangeArrowheads="1"/>
          </p:cNvSpPr>
          <p:nvPr>
            <p:ph type="body" idx="1"/>
          </p:nvPr>
        </p:nvSpPr>
        <p:spPr>
          <a:xfrm>
            <a:off x="731838" y="4560888"/>
            <a:ext cx="5851525" cy="4322762"/>
          </a:xfrm>
          <a:noFill/>
          <a:ln/>
        </p:spPr>
        <p:txBody>
          <a:bodyPr/>
          <a:lstStyle/>
          <a:p>
            <a:r>
              <a:rPr lang="en-CA" smtClean="0"/>
              <a:t>Sample Reference Model Services – Currently Under Development!</a:t>
            </a:r>
          </a:p>
          <a:p>
            <a:endParaRPr lang="en-CA" smtClean="0"/>
          </a:p>
          <a:p>
            <a:endParaRPr lang="en-CA"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6648" tIns="48325" rIns="96648" bIns="48325" anchor="b"/>
          <a:lstStyle/>
          <a:p>
            <a:pPr algn="r" defTabSz="965200">
              <a:buClr>
                <a:srgbClr val="000000"/>
              </a:buClr>
              <a:buSzPct val="100000"/>
              <a:buFont typeface="Arial" charset="0"/>
              <a:buNone/>
            </a:pPr>
            <a:fld id="{D2FB4822-6A68-4CCB-BA35-EB39D3AE10FC}" type="slidenum">
              <a:rPr lang="en-CA" sz="1300"/>
              <a:pPr algn="r" defTabSz="965200">
                <a:buClr>
                  <a:srgbClr val="000000"/>
                </a:buClr>
                <a:buSzPct val="100000"/>
                <a:buFont typeface="Arial" charset="0"/>
                <a:buNone/>
              </a:pPr>
              <a:t>26</a:t>
            </a:fld>
            <a:endParaRPr lang="en-CA" sz="1300"/>
          </a:p>
        </p:txBody>
      </p:sp>
      <p:sp>
        <p:nvSpPr>
          <p:cNvPr id="69634" name="Rectangle 2"/>
          <p:cNvSpPr>
            <a:spLocks noGrp="1" noRot="1" noChangeAspect="1" noChangeArrowheads="1" noTextEdit="1"/>
          </p:cNvSpPr>
          <p:nvPr>
            <p:ph type="sldImg"/>
          </p:nvPr>
        </p:nvSpPr>
        <p:spPr>
          <a:ln/>
        </p:spPr>
      </p:sp>
      <p:sp>
        <p:nvSpPr>
          <p:cNvPr id="69635" name="Rectangle 3"/>
          <p:cNvSpPr txBox="1">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xfrm>
            <a:off x="0" y="-257175"/>
            <a:ext cx="1588" cy="258763"/>
          </a:xfrm>
          <a:noFill/>
        </p:spPr>
        <p:txBody>
          <a:bodyPr/>
          <a:lstStyle/>
          <a:p>
            <a:fld id="{95B59FA2-32D5-4DBC-933D-A395E5DF7493}" type="slidenum">
              <a:rPr lang="en-CA" smtClean="0"/>
              <a:pPr/>
              <a:t>27</a:t>
            </a:fld>
            <a:endParaRPr lang="en-CA" smtClean="0"/>
          </a:p>
        </p:txBody>
      </p:sp>
      <p:sp>
        <p:nvSpPr>
          <p:cNvPr id="71682" name="Rectangle 2"/>
          <p:cNvSpPr>
            <a:spLocks noGrp="1" noRot="1" noChangeAspect="1" noChangeArrowheads="1" noTextEdit="1"/>
          </p:cNvSpPr>
          <p:nvPr>
            <p:ph type="sldImg"/>
          </p:nvPr>
        </p:nvSpPr>
        <p:spPr>
          <a:ln/>
        </p:spPr>
      </p:sp>
      <p:sp>
        <p:nvSpPr>
          <p:cNvPr id="71683" name="Rectangle 3"/>
          <p:cNvSpPr txBox="1">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6648" tIns="48325" rIns="96648" bIns="48325" anchor="b"/>
          <a:lstStyle/>
          <a:p>
            <a:pPr algn="r" defTabSz="965200">
              <a:buClr>
                <a:srgbClr val="000000"/>
              </a:buClr>
              <a:buSzPct val="100000"/>
              <a:buFont typeface="Arial" charset="0"/>
              <a:buNone/>
            </a:pPr>
            <a:fld id="{F7AE3513-8178-4484-8E06-80996F5EE0EB}" type="slidenum">
              <a:rPr lang="en-CA" sz="1300"/>
              <a:pPr algn="r" defTabSz="965200">
                <a:buClr>
                  <a:srgbClr val="000000"/>
                </a:buClr>
                <a:buSzPct val="100000"/>
                <a:buFont typeface="Arial" charset="0"/>
                <a:buNone/>
              </a:pPr>
              <a:t>28</a:t>
            </a:fld>
            <a:endParaRPr lang="en-CA" sz="1300"/>
          </a:p>
        </p:txBody>
      </p:sp>
      <p:sp>
        <p:nvSpPr>
          <p:cNvPr id="73730" name="Rectangle 2"/>
          <p:cNvSpPr>
            <a:spLocks noGrp="1" noRot="1" noChangeAspect="1" noChangeArrowheads="1" noTextEdit="1"/>
          </p:cNvSpPr>
          <p:nvPr>
            <p:ph type="sldImg"/>
          </p:nvPr>
        </p:nvSpPr>
        <p:spPr>
          <a:ln/>
        </p:spPr>
      </p:sp>
      <p:sp>
        <p:nvSpPr>
          <p:cNvPr id="73731" name="Rectangle 3"/>
          <p:cNvSpPr txBox="1">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xfrm>
            <a:off x="0" y="-257175"/>
            <a:ext cx="1588" cy="258763"/>
          </a:xfrm>
          <a:noFill/>
        </p:spPr>
        <p:txBody>
          <a:bodyPr/>
          <a:lstStyle/>
          <a:p>
            <a:fld id="{BE47E2C1-B32A-4064-99BE-17528AF663C6}" type="slidenum">
              <a:rPr lang="en-GB" smtClean="0"/>
              <a:pPr/>
              <a:t>29</a:t>
            </a:fld>
            <a:endParaRPr lang="en-GB" smtClean="0"/>
          </a:p>
        </p:txBody>
      </p:sp>
      <p:sp>
        <p:nvSpPr>
          <p:cNvPr id="75778" name="Rectangle 2"/>
          <p:cNvSpPr>
            <a:spLocks noGrp="1" noRot="1" noChangeAspect="1" noChangeArrowheads="1" noTextEdit="1"/>
          </p:cNvSpPr>
          <p:nvPr>
            <p:ph type="sldImg"/>
          </p:nvPr>
        </p:nvSpPr>
        <p:spPr>
          <a:xfrm>
            <a:off x="1258888" y="720725"/>
            <a:ext cx="4799012" cy="3598863"/>
          </a:xfrm>
          <a:noFill/>
          <a:ln/>
        </p:spPr>
      </p:sp>
      <p:sp>
        <p:nvSpPr>
          <p:cNvPr id="75779" name="Rectangle 3"/>
          <p:cNvSpPr txBox="1">
            <a:spLocks noGrp="1" noChangeArrowheads="1"/>
          </p:cNvSpPr>
          <p:nvPr>
            <p:ph type="body" idx="1"/>
          </p:nvPr>
        </p:nvSpPr>
        <p:spPr>
          <a:xfrm>
            <a:off x="730250" y="4560888"/>
            <a:ext cx="5854700" cy="4322762"/>
          </a:xfrm>
          <a:noFill/>
          <a:ln/>
        </p:spPr>
        <p:txBody>
          <a:bodyPr/>
          <a:lstStyle/>
          <a:p>
            <a:pPr>
              <a:buFont typeface="+mj-lt"/>
              <a:buNone/>
            </a:pPr>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xfrm>
            <a:off x="0" y="-288925"/>
            <a:ext cx="1588" cy="290513"/>
          </a:xfrm>
          <a:noFill/>
        </p:spPr>
        <p:txBody>
          <a:bodyPr/>
          <a:lstStyle/>
          <a:p>
            <a:fld id="{3E7EC121-3068-4910-AEFA-57B3051B39E5}" type="slidenum">
              <a:rPr lang="en-US" sz="1300" smtClean="0">
                <a:solidFill>
                  <a:schemeClr val="tx1"/>
                </a:solidFill>
              </a:rPr>
              <a:pPr/>
              <a:t>3</a:t>
            </a:fld>
            <a:endParaRPr lang="en-US" sz="1300" smtClean="0">
              <a:solidFill>
                <a:schemeClr val="tx1"/>
              </a:solidFill>
            </a:endParaRPr>
          </a:p>
        </p:txBody>
      </p:sp>
      <p:sp>
        <p:nvSpPr>
          <p:cNvPr id="22530"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6881" tIns="48440" rIns="96881" bIns="48440" anchor="b"/>
          <a:lstStyle/>
          <a:p>
            <a:pPr algn="r" defTabSz="476250">
              <a:buClr>
                <a:srgbClr val="000000"/>
              </a:buClr>
              <a:buSzPct val="100000"/>
              <a:buFont typeface="Arial" charset="0"/>
              <a:buNone/>
            </a:pPr>
            <a:fld id="{316D470B-BD5F-4A3E-9F29-4A054A3B699F}" type="slidenum">
              <a:rPr lang="en-US" sz="1300">
                <a:solidFill>
                  <a:schemeClr val="tx1"/>
                </a:solidFill>
              </a:rPr>
              <a:pPr algn="r" defTabSz="476250">
                <a:buClr>
                  <a:srgbClr val="000000"/>
                </a:buClr>
                <a:buSzPct val="100000"/>
                <a:buFont typeface="Arial" charset="0"/>
                <a:buNone/>
              </a:pPr>
              <a:t>3</a:t>
            </a:fld>
            <a:endParaRPr lang="en-US" sz="1300">
              <a:solidFill>
                <a:schemeClr val="tx1"/>
              </a:solidFill>
            </a:endParaRPr>
          </a:p>
        </p:txBody>
      </p:sp>
      <p:sp>
        <p:nvSpPr>
          <p:cNvPr id="22531" name="Rectangle 2"/>
          <p:cNvSpPr>
            <a:spLocks noGrp="1" noRot="1" noChangeAspect="1" noChangeArrowheads="1" noTextEdit="1"/>
          </p:cNvSpPr>
          <p:nvPr>
            <p:ph type="sldImg"/>
          </p:nvPr>
        </p:nvSpPr>
        <p:spPr>
          <a:xfrm>
            <a:off x="1255713" y="719138"/>
            <a:ext cx="4805362" cy="3603625"/>
          </a:xfrm>
          <a:ln/>
        </p:spPr>
      </p:sp>
      <p:sp>
        <p:nvSpPr>
          <p:cNvPr id="20485" name="Rectangle 3"/>
          <p:cNvSpPr txBox="1">
            <a:spLocks noGrp="1" noChangeArrowheads="1"/>
          </p:cNvSpPr>
          <p:nvPr>
            <p:ph type="body" idx="1"/>
          </p:nvPr>
        </p:nvSpPr>
        <p:spPr/>
        <p:txBody>
          <a:bodyPr/>
          <a:lstStyle/>
          <a:p>
            <a:pPr>
              <a:defRPr/>
            </a:pPr>
            <a:r>
              <a:rPr lang="en-US" altLang="ko-KR" dirty="0" smtClean="0">
                <a:ea typeface="Gulim" charset="0"/>
                <a:cs typeface="Gulim" charset="0"/>
              </a:rPr>
              <a:t>We live in a time of extreme challenges and we have extraordinary problems to solve. Not the least of which are mentioned on this slide.  As Government organizations charged with serving citizens, you face challenges to effectively delivering those services to your people.  </a:t>
            </a:r>
          </a:p>
          <a:p>
            <a:pPr>
              <a:defRPr/>
            </a:pPr>
            <a:endParaRPr lang="en-US" altLang="ko-KR" dirty="0" smtClean="0">
              <a:ea typeface="Gulim" charset="0"/>
              <a:cs typeface="Gulim" charset="0"/>
            </a:endParaRPr>
          </a:p>
          <a:p>
            <a:pPr>
              <a:defRPr/>
            </a:pPr>
            <a:r>
              <a:rPr lang="en-US" altLang="ko-KR" dirty="0" smtClean="0">
                <a:ea typeface="Gulim" charset="0"/>
                <a:cs typeface="Gulim" charset="0"/>
              </a:rPr>
              <a:t>Demographics are changing – in many countries we’re seeing large populations of people growing older and requiring new services from health and human services organizations; we are also seeing changing demands based on an influx of immigrants, these forces married with lingering high levels of unemployment leaves government organizations struggling to keep up with the demand.  </a:t>
            </a:r>
          </a:p>
          <a:p>
            <a:pPr>
              <a:defRPr/>
            </a:pPr>
            <a:endParaRPr lang="en-US" altLang="ko-KR" dirty="0" smtClean="0">
              <a:ea typeface="Gulim" charset="0"/>
              <a:cs typeface="Gulim" charset="0"/>
            </a:endParaRPr>
          </a:p>
          <a:p>
            <a:pPr>
              <a:defRPr/>
            </a:pPr>
            <a:r>
              <a:rPr lang="en-US" altLang="ko-KR" dirty="0" smtClean="0">
                <a:ea typeface="Gulim" charset="0"/>
                <a:cs typeface="Gulim" charset="0"/>
              </a:rPr>
              <a:t>These rising citizen needs and the stress they are putting on government seem to illustrate the need for changes in other places. For instance, we see that aging infrastructure and growing IT portfolios hinder the ability to respond quickly to these changing citizen needs. We also live in a time of technological proliferation. Almost daily we become more connected and reliant on the ability to access information and to put our hands on what we need, when we need it. Many governments have </a:t>
            </a:r>
            <a:r>
              <a:rPr lang="en-US" altLang="ko-KR" dirty="0" err="1" smtClean="0">
                <a:ea typeface="Gulim" charset="0"/>
                <a:cs typeface="Gulim" charset="0"/>
              </a:rPr>
              <a:t>gov</a:t>
            </a:r>
            <a:r>
              <a:rPr lang="en-US" altLang="ko-KR" dirty="0" smtClean="0">
                <a:ea typeface="Gulim" charset="0"/>
                <a:cs typeface="Gulim" charset="0"/>
              </a:rPr>
              <a:t> 2.0 initiatives underway to help address the growing demand for services everywhere.   </a:t>
            </a:r>
          </a:p>
          <a:p>
            <a:pPr>
              <a:defRPr/>
            </a:pPr>
            <a:endParaRPr lang="en-US" altLang="ko-KR" dirty="0" smtClean="0">
              <a:ea typeface="Gulim" charset="0"/>
              <a:cs typeface="Gulim" charset="0"/>
            </a:endParaRPr>
          </a:p>
          <a:p>
            <a:pPr>
              <a:defRPr/>
            </a:pPr>
            <a:r>
              <a:rPr lang="en-US" altLang="ko-KR" dirty="0" smtClean="0">
                <a:ea typeface="Gulim" charset="0"/>
                <a:cs typeface="Gulim" charset="0"/>
              </a:rPr>
              <a:t>At the same time, we see an unprecedented call for government to be more transparent and demonstrate their accountability to their citizens.  In the face of constant change – whether it is evolving policy, or new regulations, the public sector is in the midst of a new economic environment. </a:t>
            </a:r>
          </a:p>
          <a:p>
            <a:pPr>
              <a:defRPr/>
            </a:pPr>
            <a:endParaRPr lang="en-US" altLang="ko-KR" dirty="0" smtClean="0">
              <a:ea typeface="Gulim" charset="0"/>
              <a:cs typeface="Gulim" charset="0"/>
            </a:endParaRPr>
          </a:p>
          <a:p>
            <a:pPr>
              <a:defRPr/>
            </a:pPr>
            <a:r>
              <a:rPr lang="en-US" altLang="ko-KR" dirty="0" smtClean="0">
                <a:ea typeface="Gulim" charset="0"/>
                <a:cs typeface="Gulim" charset="0"/>
              </a:rPr>
              <a:t>In 2010. IBM conducted a CEO Study. We found that CEO’s and leaders in the Public Sector agreed that the new economic environment is vastly different - it is substantially more volatile, much more uncertain, increasingly complex, and structurally different.  Interestingly, they agreed and recognized an immense value in having an accessible vision and in defining priorities for their organization, and they agreed that the vision and priorities must be reflected at the IT level. </a:t>
            </a:r>
            <a:endParaRPr lang="en-US" dirty="0" smtClean="0">
              <a:ea typeface="ＭＳ Ｐゴシック" charset="0"/>
              <a:cs typeface="+mn-cs"/>
            </a:endParaRPr>
          </a:p>
          <a:p>
            <a:pPr marL="123825" indent="-123825"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b="1" dirty="0">
              <a:ea typeface="ＭＳ Ｐゴシック" charset="0"/>
              <a:cs typeface="+mn-cs"/>
            </a:endParaRPr>
          </a:p>
          <a:p>
            <a:pPr marL="123825" indent="-123825"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b="1" dirty="0">
              <a:ea typeface="ＭＳ Ｐゴシック" charset="0"/>
              <a:cs typeface="+mn-cs"/>
            </a:endParaRPr>
          </a:p>
          <a:p>
            <a:pPr marL="123825" indent="-123825"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b="1" dirty="0">
                <a:ea typeface="ＭＳ Ｐゴシック" charset="0"/>
                <a:cs typeface="+mn-cs"/>
              </a:rPr>
              <a:t>****** additional background ******</a:t>
            </a:r>
          </a:p>
          <a:p>
            <a:pPr marL="123825" indent="-123825" eaLnBrk="1" hangingPunct="1">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a:ea typeface="ＭＳ Ｐゴシック" charset="0"/>
                <a:cs typeface="+mn-cs"/>
              </a:rPr>
              <a:t>Globalization, transparency and interconnected, distributed value chains are key influencers motivating business to take another look at how they utilize EA and IT systems for business improvement</a:t>
            </a:r>
          </a:p>
          <a:p>
            <a:pPr marL="260350" lvl="1" indent="-207963" eaLnBrk="1" hangingPunct="1">
              <a:spcBef>
                <a:spcPts val="313"/>
              </a:spcBef>
              <a:buClr>
                <a:srgbClr val="7889FB"/>
              </a:buClr>
              <a:buFont typeface="Web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b="1" dirty="0">
                <a:ea typeface="ＭＳ Ｐゴシック" charset="0"/>
                <a:cs typeface="+mn-cs"/>
              </a:rPr>
              <a:t>Globalization</a:t>
            </a:r>
            <a:r>
              <a:rPr lang="en-GB" dirty="0">
                <a:ea typeface="ＭＳ Ｐゴシック" charset="0"/>
                <a:cs typeface="+mn-cs"/>
              </a:rPr>
              <a:t>: what's driving customers, partners and suppliers,  and your competition is coming from anywhere resulting in a much more dynamic and unpredictable landscape.</a:t>
            </a:r>
          </a:p>
          <a:p>
            <a:pPr marL="660400" lvl="2" indent="-134938" eaLnBrk="1" hangingPunct="1">
              <a:spcBef>
                <a:spcPts val="313"/>
              </a:spcBef>
              <a:buClr>
                <a:srgbClr val="7889FB"/>
              </a:buClr>
              <a:buFont typeface="Web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a:ea typeface="ＭＳ Ｐゴシック" charset="0"/>
                <a:cs typeface="+mn-cs"/>
              </a:rPr>
              <a:t>Growth drives complex, rapidly changing value chains</a:t>
            </a:r>
          </a:p>
          <a:p>
            <a:pPr marL="660400" lvl="2" indent="-134938" eaLnBrk="1" hangingPunct="1">
              <a:spcBef>
                <a:spcPts val="313"/>
              </a:spcBef>
              <a:buClr>
                <a:srgbClr val="7889FB"/>
              </a:buClr>
              <a:buFont typeface="Web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a:ea typeface="ＭＳ Ｐゴシック" charset="0"/>
                <a:cs typeface="+mn-cs"/>
              </a:rPr>
              <a:t>Differentiation for higher value leads to greater supplier dependencies</a:t>
            </a:r>
          </a:p>
          <a:p>
            <a:pPr marL="260350" lvl="1" indent="-207963" eaLnBrk="1" hangingPunct="1">
              <a:spcBef>
                <a:spcPts val="313"/>
              </a:spcBef>
              <a:buClr>
                <a:srgbClr val="7889FB"/>
              </a:buClr>
              <a:buFont typeface="Web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b="1" dirty="0">
                <a:ea typeface="ＭＳ Ｐゴシック" charset="0"/>
                <a:cs typeface="+mn-cs"/>
              </a:rPr>
              <a:t>Transparency</a:t>
            </a:r>
            <a:r>
              <a:rPr lang="en-GB" dirty="0">
                <a:ea typeface="ＭＳ Ｐゴシック" charset="0"/>
                <a:cs typeface="+mn-cs"/>
              </a:rPr>
              <a:t>: regulatory compliancy and becoming more transparent in engaging with stakeholders as a way to demonstrate </a:t>
            </a:r>
            <a:r>
              <a:rPr lang="en-GB" b="1" dirty="0">
                <a:ea typeface="ＭＳ Ｐゴシック" charset="0"/>
                <a:cs typeface="+mn-cs"/>
              </a:rPr>
              <a:t>corporate citizenship differentiation </a:t>
            </a:r>
            <a:r>
              <a:rPr lang="en-GB" dirty="0">
                <a:ea typeface="ＭＳ Ｐゴシック" charset="0"/>
                <a:cs typeface="+mn-cs"/>
              </a:rPr>
              <a:t>providing trust needed to engage</a:t>
            </a:r>
          </a:p>
          <a:p>
            <a:pPr marL="660400" lvl="2" indent="-134938" eaLnBrk="1" hangingPunct="1">
              <a:spcBef>
                <a:spcPts val="313"/>
              </a:spcBef>
              <a:buClr>
                <a:srgbClr val="7889FB"/>
              </a:buClr>
              <a:buFont typeface="Web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a:ea typeface="ＭＳ Ｐゴシック" charset="0"/>
                <a:cs typeface="+mn-cs"/>
              </a:rPr>
              <a:t>Connections drive need for openness, confidence and trust</a:t>
            </a:r>
          </a:p>
          <a:p>
            <a:pPr marL="660400" lvl="2" indent="-134938" eaLnBrk="1" hangingPunct="1">
              <a:spcBef>
                <a:spcPts val="313"/>
              </a:spcBef>
              <a:buClr>
                <a:srgbClr val="7889FB"/>
              </a:buClr>
              <a:buFont typeface="Web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a:ea typeface="ＭＳ Ｐゴシック" charset="0"/>
                <a:cs typeface="+mn-cs"/>
              </a:rPr>
              <a:t>Regulations and audits formalize and govern contracts</a:t>
            </a:r>
          </a:p>
          <a:p>
            <a:pPr marL="260350" lvl="1" indent="-207963" eaLnBrk="1" hangingPunct="1">
              <a:spcBef>
                <a:spcPts val="313"/>
              </a:spcBef>
              <a:buClr>
                <a:srgbClr val="7889FB"/>
              </a:buClr>
              <a:buFont typeface="Web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b="1" dirty="0">
                <a:ea typeface="ＭＳ Ｐゴシック" charset="0"/>
                <a:cs typeface="+mn-cs"/>
              </a:rPr>
              <a:t>Smarter Planet</a:t>
            </a:r>
            <a:r>
              <a:rPr lang="en-GB" dirty="0">
                <a:ea typeface="ＭＳ Ｐゴシック" charset="0"/>
                <a:cs typeface="+mn-cs"/>
              </a:rPr>
              <a:t>: smart connected markets as an ecosystem of participants in a value chain connected by the Web</a:t>
            </a:r>
          </a:p>
          <a:p>
            <a:pPr marL="631825" lvl="4" indent="-134938" eaLnBrk="1" hangingPunct="1">
              <a:spcBef>
                <a:spcPts val="313"/>
              </a:spcBef>
              <a:buClr>
                <a:srgbClr val="7889FB"/>
              </a:buClr>
              <a:buFont typeface="Web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a:ea typeface="ＭＳ Ｐゴシック" charset="0"/>
                <a:cs typeface="+mn-cs"/>
              </a:rPr>
              <a:t>Globally connected network of instrumented, interconnected, intelligent and adaptable market places.</a:t>
            </a:r>
          </a:p>
          <a:p>
            <a:pPr marL="260350" lvl="1" indent="-207963" eaLnBrk="1" hangingPunct="1">
              <a:spcBef>
                <a:spcPts val="313"/>
              </a:spcBef>
              <a:buClr>
                <a:srgbClr val="7889FB"/>
              </a:buClr>
              <a:buFont typeface="Web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b="1" dirty="0">
                <a:ea typeface="ＭＳ Ｐゴシック" charset="0"/>
                <a:cs typeface="+mn-cs"/>
              </a:rPr>
              <a:t>Shift from Operational to Strategic IT: </a:t>
            </a:r>
            <a:r>
              <a:rPr lang="en-GB" dirty="0">
                <a:ea typeface="ＭＳ Ｐゴシック" charset="0"/>
                <a:cs typeface="+mn-cs"/>
              </a:rPr>
              <a:t>From business support functions to product and service differentiation; from automating business applications to supporting management and strategy </a:t>
            </a:r>
            <a:endParaRPr lang="en-GB" b="1" dirty="0">
              <a:ea typeface="ＭＳ Ｐゴシック" charset="0"/>
              <a:cs typeface="+mn-cs"/>
            </a:endParaRPr>
          </a:p>
          <a:p>
            <a:pPr marL="260350" lvl="1" indent="-207963" eaLnBrk="1" hangingPunct="1">
              <a:spcBef>
                <a:spcPts val="313"/>
              </a:spcBef>
              <a:buClr>
                <a:srgbClr val="7889FB"/>
              </a:buClr>
              <a:buFont typeface="Web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b="1" dirty="0">
                <a:ea typeface="ＭＳ Ｐゴシック" charset="0"/>
                <a:cs typeface="+mn-cs"/>
              </a:rPr>
              <a:t>IT Saturation</a:t>
            </a:r>
            <a:r>
              <a:rPr lang="en-GB" dirty="0">
                <a:ea typeface="ＭＳ Ｐゴシック" charset="0"/>
                <a:cs typeface="+mn-cs"/>
              </a:rPr>
              <a:t>: As more business functions are automated with IT solutions, change in IT has a greater effect on the business. </a:t>
            </a:r>
          </a:p>
          <a:p>
            <a:pPr marL="631825" lvl="4" indent="-134938" eaLnBrk="1" hangingPunct="1">
              <a:spcBef>
                <a:spcPts val="313"/>
              </a:spcBef>
              <a:buClr>
                <a:srgbClr val="7889FB"/>
              </a:buClr>
              <a:buFont typeface="Web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a:ea typeface="ＭＳ Ｐゴシック" charset="0"/>
                <a:cs typeface="+mn-cs"/>
              </a:rPr>
              <a:t>This results in a need to have better IT agility and integration in order enable sustainable solutions.</a:t>
            </a:r>
          </a:p>
          <a:p>
            <a:pPr marL="631825" lvl="4" indent="-134938" eaLnBrk="1" hangingPunct="1">
              <a:spcBef>
                <a:spcPts val="313"/>
              </a:spcBef>
              <a:buClr>
                <a:srgbClr val="7889FB"/>
              </a:buClr>
              <a:buFont typeface="Web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dirty="0">
                <a:ea typeface="ＭＳ Ｐゴシック" charset="0"/>
                <a:cs typeface="+mn-cs"/>
              </a:rPr>
              <a:t>Planning, delivery and governance across the enterprise helps maximize business effectiveness to “do the right things right” </a:t>
            </a:r>
          </a:p>
          <a:p>
            <a:pPr marL="123825" indent="-123825"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b="1" dirty="0">
              <a:ea typeface="ＭＳ Ｐゴシック" charset="0"/>
              <a:cs typeface="+mn-cs"/>
            </a:endParaRPr>
          </a:p>
          <a:p>
            <a:pPr marL="123825" indent="-123825"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b="1" dirty="0">
              <a:ea typeface="ＭＳ Ｐゴシック" charset="0"/>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6648" tIns="48325" rIns="96648" bIns="48325" anchor="b"/>
          <a:lstStyle/>
          <a:p>
            <a:pPr algn="r" defTabSz="965200">
              <a:buClr>
                <a:srgbClr val="000000"/>
              </a:buClr>
              <a:buSzPct val="100000"/>
              <a:buFont typeface="Arial" charset="0"/>
              <a:buNone/>
            </a:pPr>
            <a:fld id="{66B00F3C-5C0F-438A-B7DF-E99A96231DA1}" type="slidenum">
              <a:rPr lang="en-CA" sz="1300"/>
              <a:pPr algn="r" defTabSz="965200">
                <a:buClr>
                  <a:srgbClr val="000000"/>
                </a:buClr>
                <a:buSzPct val="100000"/>
                <a:buFont typeface="Arial" charset="0"/>
                <a:buNone/>
              </a:pPr>
              <a:t>30</a:t>
            </a:fld>
            <a:endParaRPr lang="en-CA" sz="1300"/>
          </a:p>
        </p:txBody>
      </p:sp>
      <p:sp>
        <p:nvSpPr>
          <p:cNvPr id="78850" name="Rectangle 2"/>
          <p:cNvSpPr>
            <a:spLocks noGrp="1" noRot="1" noChangeAspect="1" noChangeArrowheads="1" noTextEdit="1"/>
          </p:cNvSpPr>
          <p:nvPr>
            <p:ph type="sldImg"/>
          </p:nvPr>
        </p:nvSpPr>
        <p:spPr>
          <a:ln/>
        </p:spPr>
      </p:sp>
      <p:sp>
        <p:nvSpPr>
          <p:cNvPr id="78851" name="Rectangle 3"/>
          <p:cNvSpPr txBox="1">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6648" tIns="48325" rIns="96648" bIns="48325" anchor="b"/>
          <a:lstStyle/>
          <a:p>
            <a:pPr algn="r" defTabSz="965200">
              <a:buClr>
                <a:srgbClr val="000000"/>
              </a:buClr>
              <a:buSzPct val="100000"/>
              <a:buFont typeface="Arial" charset="0"/>
              <a:buNone/>
            </a:pPr>
            <a:fld id="{52763027-D38D-4F7F-86BB-FFD69F73C551}" type="slidenum">
              <a:rPr lang="en-CA" sz="1300"/>
              <a:pPr algn="r" defTabSz="965200">
                <a:buClr>
                  <a:srgbClr val="000000"/>
                </a:buClr>
                <a:buSzPct val="100000"/>
                <a:buFont typeface="Arial" charset="0"/>
                <a:buNone/>
              </a:pPr>
              <a:t>31</a:t>
            </a:fld>
            <a:endParaRPr lang="en-CA" sz="1300"/>
          </a:p>
        </p:txBody>
      </p:sp>
      <p:sp>
        <p:nvSpPr>
          <p:cNvPr id="80898" name="Rectangle 2"/>
          <p:cNvSpPr>
            <a:spLocks noGrp="1" noRot="1" noChangeAspect="1" noChangeArrowheads="1" noTextEdit="1"/>
          </p:cNvSpPr>
          <p:nvPr>
            <p:ph type="sldImg"/>
          </p:nvPr>
        </p:nvSpPr>
        <p:spPr>
          <a:xfrm>
            <a:off x="1258888" y="717550"/>
            <a:ext cx="4800600" cy="3600450"/>
          </a:xfrm>
          <a:ln/>
        </p:spPr>
      </p:sp>
      <p:sp>
        <p:nvSpPr>
          <p:cNvPr id="80899" name="Rectangle 3"/>
          <p:cNvSpPr txBox="1">
            <a:spLocks noGrp="1" noChangeArrowheads="1"/>
          </p:cNvSpPr>
          <p:nvPr>
            <p:ph type="body" idx="1"/>
          </p:nvPr>
        </p:nvSpPr>
        <p:spPr>
          <a:xfrm>
            <a:off x="731838" y="4560888"/>
            <a:ext cx="5851525" cy="4322762"/>
          </a:xfrm>
          <a:noFill/>
          <a:ln/>
        </p:spPr>
        <p:txBody>
          <a:bodyPr/>
          <a:lstStyle/>
          <a:p>
            <a:pPr eaLnBrk="1" hangingPunct="1"/>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6648" tIns="48325" rIns="96648" bIns="48325" anchor="b"/>
          <a:lstStyle/>
          <a:p>
            <a:pPr algn="r" defTabSz="965200">
              <a:buClr>
                <a:srgbClr val="000000"/>
              </a:buClr>
              <a:buSzPct val="100000"/>
              <a:buFont typeface="Arial" charset="0"/>
              <a:buNone/>
            </a:pPr>
            <a:fld id="{190860D7-96B3-4285-9F9D-BE9415B032EF}" type="slidenum">
              <a:rPr lang="en-CA" sz="1300"/>
              <a:pPr algn="r" defTabSz="965200">
                <a:buClr>
                  <a:srgbClr val="000000"/>
                </a:buClr>
                <a:buSzPct val="100000"/>
                <a:buFont typeface="Arial" charset="0"/>
                <a:buNone/>
              </a:pPr>
              <a:t>32</a:t>
            </a:fld>
            <a:endParaRPr lang="en-CA" sz="1300"/>
          </a:p>
        </p:txBody>
      </p:sp>
      <p:sp>
        <p:nvSpPr>
          <p:cNvPr id="82946" name="Rectangle 2"/>
          <p:cNvSpPr>
            <a:spLocks noGrp="1" noRot="1" noChangeAspect="1" noChangeArrowheads="1" noTextEdit="1"/>
          </p:cNvSpPr>
          <p:nvPr>
            <p:ph type="sldImg"/>
          </p:nvPr>
        </p:nvSpPr>
        <p:spPr>
          <a:ln/>
        </p:spPr>
      </p:sp>
      <p:sp>
        <p:nvSpPr>
          <p:cNvPr id="82947" name="Rectangle 3"/>
          <p:cNvSpPr txBox="1">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6648" tIns="48325" rIns="96648" bIns="48325" anchor="b"/>
          <a:lstStyle/>
          <a:p>
            <a:pPr algn="r" defTabSz="965200">
              <a:buClr>
                <a:srgbClr val="000000"/>
              </a:buClr>
              <a:buSzPct val="100000"/>
              <a:buFont typeface="Arial" charset="0"/>
              <a:buNone/>
            </a:pPr>
            <a:fld id="{03DDC3AD-7B68-4BDB-8B44-94F050C649B3}" type="slidenum">
              <a:rPr lang="en-CA" sz="1300"/>
              <a:pPr algn="r" defTabSz="965200">
                <a:buClr>
                  <a:srgbClr val="000000"/>
                </a:buClr>
                <a:buSzPct val="100000"/>
                <a:buFont typeface="Arial" charset="0"/>
                <a:buNone/>
              </a:pPr>
              <a:t>33</a:t>
            </a:fld>
            <a:endParaRPr lang="en-CA" sz="1300"/>
          </a:p>
        </p:txBody>
      </p:sp>
      <p:sp>
        <p:nvSpPr>
          <p:cNvPr id="84994" name="Rectangle 2"/>
          <p:cNvSpPr>
            <a:spLocks noGrp="1" noRot="1" noChangeAspect="1" noChangeArrowheads="1" noTextEdit="1"/>
          </p:cNvSpPr>
          <p:nvPr>
            <p:ph type="sldImg"/>
          </p:nvPr>
        </p:nvSpPr>
        <p:spPr>
          <a:ln/>
        </p:spPr>
      </p:sp>
      <p:sp>
        <p:nvSpPr>
          <p:cNvPr id="84995" name="Rectangle 3"/>
          <p:cNvSpPr txBox="1">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35" tIns="48317" rIns="96635" bIns="48317" anchor="b"/>
          <a:lstStyle/>
          <a:p>
            <a:pPr defTabSz="965200">
              <a:buFont typeface="Arial" charset="0"/>
              <a:buNone/>
            </a:pPr>
            <a:fld id="{43ECCF17-2F53-4A27-B548-38FE45F0494E}" type="slidenum">
              <a:rPr lang="en-US" sz="1300"/>
              <a:pPr defTabSz="965200">
                <a:buFont typeface="Arial" charset="0"/>
                <a:buNone/>
              </a:pPr>
              <a:t>34</a:t>
            </a:fld>
            <a:endParaRPr lang="en-US" sz="1300"/>
          </a:p>
        </p:txBody>
      </p:sp>
      <p:sp>
        <p:nvSpPr>
          <p:cNvPr id="87042" name="Rectangle 2"/>
          <p:cNvSpPr>
            <a:spLocks noGrp="1" noRot="1" noChangeArrowheads="1" noTextEdit="1"/>
          </p:cNvSpPr>
          <p:nvPr>
            <p:ph type="sldImg"/>
          </p:nvPr>
        </p:nvSpPr>
        <p:spPr>
          <a:xfrm>
            <a:off x="1257300" y="720725"/>
            <a:ext cx="4800600" cy="3600450"/>
          </a:xfrm>
          <a:ln/>
        </p:spPr>
      </p:sp>
      <p:sp>
        <p:nvSpPr>
          <p:cNvPr id="87043" name="Rectangle 3"/>
          <p:cNvSpPr txBox="1">
            <a:spLocks noGrp="1" noChangeArrowheads="1"/>
          </p:cNvSpPr>
          <p:nvPr>
            <p:ph type="body" idx="1"/>
          </p:nvPr>
        </p:nvSpPr>
        <p:spPr>
          <a:xfrm>
            <a:off x="731838" y="4560888"/>
            <a:ext cx="5851525" cy="4319587"/>
          </a:xfrm>
          <a:noFill/>
          <a:ln/>
        </p:spPr>
        <p:txBody>
          <a:bodyPr lIns="96635" tIns="48317" rIns="96635" bIns="48317"/>
          <a:lstStyle/>
          <a:p>
            <a:endParaRPr lang="en-CA"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6648" tIns="48325" rIns="96648" bIns="48325" anchor="b"/>
          <a:lstStyle/>
          <a:p>
            <a:pPr algn="r" defTabSz="965200">
              <a:buClr>
                <a:srgbClr val="000000"/>
              </a:buClr>
              <a:buSzPct val="100000"/>
              <a:buFont typeface="Arial" charset="0"/>
              <a:buNone/>
            </a:pPr>
            <a:fld id="{4D406AAF-A4D4-4890-928F-B2399E9FB4CF}" type="slidenum">
              <a:rPr lang="en-CA" sz="1300"/>
              <a:pPr algn="r" defTabSz="965200">
                <a:buClr>
                  <a:srgbClr val="000000"/>
                </a:buClr>
                <a:buSzPct val="100000"/>
                <a:buFont typeface="Arial" charset="0"/>
                <a:buNone/>
              </a:pPr>
              <a:t>35</a:t>
            </a:fld>
            <a:endParaRPr lang="en-CA" sz="1300"/>
          </a:p>
        </p:txBody>
      </p:sp>
      <p:sp>
        <p:nvSpPr>
          <p:cNvPr id="89090" name="Rectangle 2"/>
          <p:cNvSpPr>
            <a:spLocks noGrp="1" noRot="1" noChangeAspect="1" noChangeArrowheads="1" noTextEdit="1"/>
          </p:cNvSpPr>
          <p:nvPr>
            <p:ph type="sldImg"/>
          </p:nvPr>
        </p:nvSpPr>
        <p:spPr>
          <a:ln/>
        </p:spPr>
      </p:sp>
      <p:sp>
        <p:nvSpPr>
          <p:cNvPr id="89091" name="Rectangle 3"/>
          <p:cNvSpPr txBox="1">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Rot="1" noChangeAspect="1" noChangeArrowheads="1" noTextEdit="1"/>
          </p:cNvSpPr>
          <p:nvPr>
            <p:ph type="sldImg"/>
          </p:nvPr>
        </p:nvSpPr>
        <p:spPr>
          <a:ln/>
        </p:spPr>
      </p:sp>
      <p:sp>
        <p:nvSpPr>
          <p:cNvPr id="91138" name="Rectangle 3"/>
          <p:cNvSpPr txBox="1">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6648" tIns="48325" rIns="96648" bIns="48325" anchor="b"/>
          <a:lstStyle/>
          <a:p>
            <a:pPr algn="r" defTabSz="965200">
              <a:buClr>
                <a:srgbClr val="000000"/>
              </a:buClr>
              <a:buSzPct val="100000"/>
              <a:buFont typeface="Arial" charset="0"/>
              <a:buNone/>
            </a:pPr>
            <a:fld id="{3FF4AD46-8878-4CBD-ACAC-864B99EBB512}" type="slidenum">
              <a:rPr lang="en-CA" sz="1300"/>
              <a:pPr algn="r" defTabSz="965200">
                <a:buClr>
                  <a:srgbClr val="000000"/>
                </a:buClr>
                <a:buSzPct val="100000"/>
                <a:buFont typeface="Arial" charset="0"/>
                <a:buNone/>
              </a:pPr>
              <a:t>37</a:t>
            </a:fld>
            <a:endParaRPr lang="en-CA" sz="1300"/>
          </a:p>
        </p:txBody>
      </p:sp>
      <p:sp>
        <p:nvSpPr>
          <p:cNvPr id="93186" name="Rectangle 2"/>
          <p:cNvSpPr>
            <a:spLocks noGrp="1" noRot="1" noChangeAspect="1" noChangeArrowheads="1" noTextEdit="1"/>
          </p:cNvSpPr>
          <p:nvPr>
            <p:ph type="sldImg"/>
          </p:nvPr>
        </p:nvSpPr>
        <p:spPr>
          <a:ln/>
        </p:spPr>
      </p:sp>
      <p:sp>
        <p:nvSpPr>
          <p:cNvPr id="93187" name="Rectangle 3"/>
          <p:cNvSpPr txBox="1">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Rot="1" noChangeAspect="1" noChangeArrowheads="1" noTextEdit="1"/>
          </p:cNvSpPr>
          <p:nvPr>
            <p:ph type="sldImg"/>
          </p:nvPr>
        </p:nvSpPr>
        <p:spPr>
          <a:ln/>
        </p:spPr>
      </p:sp>
      <p:sp>
        <p:nvSpPr>
          <p:cNvPr id="95234" name="Rectangle 3"/>
          <p:cNvSpPr txBox="1">
            <a:spLocks noGrp="1" noChangeArrowheads="1"/>
          </p:cNvSpPr>
          <p:nvPr>
            <p:ph type="body" idx="1"/>
          </p:nvPr>
        </p:nvSpPr>
        <p:spPr>
          <a:noFill/>
          <a:ln/>
        </p:spPr>
        <p:txBody>
          <a:bodyPr/>
          <a:lstStyle/>
          <a:p>
            <a:r>
              <a:rPr lang="en-CA" smtClean="0"/>
              <a:t>Business User Artefacts:</a:t>
            </a:r>
          </a:p>
          <a:p>
            <a:pPr>
              <a:buFont typeface="Arial" charset="0"/>
              <a:buChar char="•"/>
            </a:pPr>
            <a:r>
              <a:rPr lang="en-CA" smtClean="0"/>
              <a:t>Login/Registration</a:t>
            </a:r>
          </a:p>
          <a:p>
            <a:pPr>
              <a:buFont typeface="Arial" charset="0"/>
              <a:buChar char="•"/>
            </a:pPr>
            <a:r>
              <a:rPr lang="en-CA" smtClean="0"/>
              <a:t>Home, News, Reference Material, Contacts, Help pages</a:t>
            </a:r>
          </a:p>
          <a:p>
            <a:pPr>
              <a:buFont typeface="Arial" charset="0"/>
              <a:buChar char="•"/>
            </a:pPr>
            <a:r>
              <a:rPr lang="en-CA" smtClean="0"/>
              <a:t>Discussion Forum</a:t>
            </a:r>
          </a:p>
          <a:p>
            <a:pPr>
              <a:buFont typeface="Arial" charset="0"/>
              <a:buChar char="•"/>
            </a:pPr>
            <a:r>
              <a:rPr lang="en-CA" smtClean="0"/>
              <a:t>MRM browse, municipal model browse/update</a:t>
            </a:r>
          </a:p>
          <a:p>
            <a:pPr>
              <a:buFont typeface="Arial" charset="0"/>
              <a:buChar char="•"/>
            </a:pPr>
            <a:r>
              <a:rPr lang="en-CA" smtClean="0"/>
              <a:t>Change Requests page</a:t>
            </a:r>
          </a:p>
          <a:p>
            <a:pPr>
              <a:buFont typeface="Arial" charset="0"/>
              <a:buChar char="•"/>
            </a:pPr>
            <a:endParaRPr lang="en-CA" smtClean="0"/>
          </a:p>
          <a:p>
            <a:r>
              <a:rPr lang="en-CA" smtClean="0"/>
              <a:t>Business Analysts</a:t>
            </a:r>
          </a:p>
          <a:p>
            <a:pPr>
              <a:buFont typeface="Arial" charset="0"/>
              <a:buChar char="•"/>
            </a:pPr>
            <a:r>
              <a:rPr lang="en-CA" smtClean="0"/>
              <a:t>MRM access and municipal model access and update</a:t>
            </a:r>
          </a:p>
          <a:p>
            <a:pPr>
              <a:buFont typeface="Arial" charset="0"/>
              <a:buChar char="•"/>
            </a:pPr>
            <a:r>
              <a:rPr lang="en-CA" smtClean="0"/>
              <a:t>Business Model Report</a:t>
            </a:r>
          </a:p>
          <a:p>
            <a:pPr>
              <a:buFont typeface="Arial" charset="0"/>
              <a:buChar char="•"/>
            </a:pPr>
            <a:r>
              <a:rPr lang="en-CA" smtClean="0"/>
              <a:t>Program Profile Report</a:t>
            </a:r>
          </a:p>
          <a:p>
            <a:pPr>
              <a:buFont typeface="Arial" charset="0"/>
              <a:buChar char="•"/>
            </a:pPr>
            <a:r>
              <a:rPr lang="en-CA" smtClean="0"/>
              <a:t>Service Profile Report</a:t>
            </a:r>
          </a:p>
          <a:p>
            <a:pPr>
              <a:buFont typeface="Arial" charset="0"/>
              <a:buChar char="•"/>
            </a:pPr>
            <a:r>
              <a:rPr lang="en-CA" smtClean="0"/>
              <a:t>SIAM Diagram</a:t>
            </a:r>
          </a:p>
          <a:p>
            <a:pPr>
              <a:buFont typeface="Arial" charset="0"/>
              <a:buChar char="•"/>
            </a:pPr>
            <a:r>
              <a:rPr lang="en-CA" smtClean="0"/>
              <a:t>Hierarchy Diagrams</a:t>
            </a:r>
          </a:p>
          <a:p>
            <a:pPr>
              <a:buFont typeface="Arial" charset="0"/>
              <a:buChar char="•"/>
            </a:pPr>
            <a:r>
              <a:rPr lang="en-CA" smtClean="0"/>
              <a:t>Relationship Matrices</a:t>
            </a:r>
          </a:p>
          <a:p>
            <a:pPr>
              <a:buFont typeface="Arial" charset="0"/>
              <a:buChar char="•"/>
            </a:pPr>
            <a:r>
              <a:rPr lang="en-CA" smtClean="0"/>
              <a:t>Stakeholder-specific Browsers</a:t>
            </a:r>
          </a:p>
          <a:p>
            <a:endParaRPr lang="en-CA" smtClean="0"/>
          </a:p>
          <a:p>
            <a:r>
              <a:rPr lang="en-CA" smtClean="0"/>
              <a:t>Planner</a:t>
            </a:r>
          </a:p>
          <a:p>
            <a:pPr>
              <a:buFont typeface="Arial" charset="0"/>
              <a:buChar char="•"/>
            </a:pPr>
            <a:r>
              <a:rPr lang="en-CA" smtClean="0"/>
              <a:t>Project portfolio</a:t>
            </a:r>
          </a:p>
          <a:p>
            <a:pPr>
              <a:buFont typeface="Arial" charset="0"/>
              <a:buChar char="•"/>
            </a:pPr>
            <a:r>
              <a:rPr lang="en-CA" smtClean="0"/>
              <a:t>Strategic alignment analysis</a:t>
            </a:r>
          </a:p>
          <a:p>
            <a:pPr>
              <a:buFont typeface="Arial" charset="0"/>
              <a:buChar char="•"/>
            </a:pPr>
            <a:r>
              <a:rPr lang="en-CA" smtClean="0"/>
              <a:t>Risks, costs, time to value, </a:t>
            </a:r>
          </a:p>
          <a:p>
            <a:pPr>
              <a:buFont typeface="Arial" charset="0"/>
              <a:buChar char="•"/>
            </a:pPr>
            <a:r>
              <a:rPr lang="en-CA" smtClean="0"/>
              <a:t>Payback Period</a:t>
            </a:r>
          </a:p>
          <a:p>
            <a:pPr>
              <a:buFont typeface="Arial" charset="0"/>
              <a:buChar char="•"/>
            </a:pPr>
            <a:r>
              <a:rPr lang="en-CA" smtClean="0"/>
              <a:t>Project roadmapping</a:t>
            </a:r>
          </a:p>
          <a:p>
            <a:endParaRPr lang="en-CA"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a:ln/>
        </p:spPr>
      </p:sp>
      <p:sp>
        <p:nvSpPr>
          <p:cNvPr id="97282" name="Notes Placeholder 2"/>
          <p:cNvSpPr txBox="1">
            <a:spLocks noGrp="1"/>
          </p:cNvSpPr>
          <p:nvPr>
            <p:ph type="body" idx="1"/>
          </p:nvPr>
        </p:nvSpPr>
        <p:spPr>
          <a:noFill/>
          <a:ln/>
        </p:spPr>
        <p:txBody>
          <a:bodyPr/>
          <a:lstStyle/>
          <a:p>
            <a:pPr eaLnBrk="1" hangingPunct="1"/>
            <a:endParaRPr lang="en-US" smtClean="0">
              <a:cs typeface="Arial" charset="0"/>
            </a:endParaRPr>
          </a:p>
        </p:txBody>
      </p:sp>
      <p:sp>
        <p:nvSpPr>
          <p:cNvPr id="97283" name="Slide Number Placeholder 3"/>
          <p:cNvSpPr>
            <a:spLocks noGrp="1"/>
          </p:cNvSpPr>
          <p:nvPr>
            <p:ph type="sldNum" sz="quarter" idx="5"/>
          </p:nvPr>
        </p:nvSpPr>
        <p:spPr>
          <a:xfrm>
            <a:off x="0" y="-288925"/>
            <a:ext cx="1588" cy="290513"/>
          </a:xfrm>
          <a:noFill/>
        </p:spPr>
        <p:txBody>
          <a:bodyPr/>
          <a:lstStyle/>
          <a:p>
            <a:pPr defTabSz="969963"/>
            <a:fld id="{CECB9907-5294-49AF-BEC7-156B8E33860B}" type="slidenum">
              <a:rPr lang="en-US" sz="1300" smtClean="0">
                <a:solidFill>
                  <a:schemeClr val="tx1"/>
                </a:solidFill>
              </a:rPr>
              <a:pPr defTabSz="969963"/>
              <a:t>39</a:t>
            </a:fld>
            <a:endParaRPr lang="en-US" sz="1300" smtClean="0">
              <a:solidFill>
                <a:schemeClr val="tx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a:ln/>
        </p:spPr>
      </p:sp>
      <p:sp>
        <p:nvSpPr>
          <p:cNvPr id="3" name="Notes Placeholder 2"/>
          <p:cNvSpPr txBox="1">
            <a:spLocks noGrp="1"/>
          </p:cNvSpPr>
          <p:nvPr>
            <p:ph type="body" idx="1"/>
          </p:nvPr>
        </p:nvSpPr>
        <p:spPr/>
        <p:txBody>
          <a:bodyPr/>
          <a:lstStyle/>
          <a:p>
            <a:pPr>
              <a:defRPr/>
            </a:pPr>
            <a:r>
              <a:rPr lang="en-US" dirty="0" smtClean="0">
                <a:ea typeface="ＭＳ Ｐゴシック" charset="0"/>
                <a:cs typeface="+mn-cs"/>
              </a:rPr>
              <a:t>Municipal Strategic Planning</a:t>
            </a:r>
          </a:p>
          <a:p>
            <a:pPr marL="171450" indent="-171450">
              <a:buFont typeface="Arial"/>
              <a:buChar char="•"/>
              <a:defRPr/>
            </a:pPr>
            <a:r>
              <a:rPr lang="en-US" dirty="0" smtClean="0">
                <a:ea typeface="ＭＳ Ｐゴシック" charset="0"/>
                <a:cs typeface="+mn-cs"/>
              </a:rPr>
              <a:t>Utilize MRM as a starting point for an as-is Municipal Business Architecture, and as guideline for developing a to-be architecture based on best practices, principles, patterns and building blocks</a:t>
            </a:r>
          </a:p>
          <a:p>
            <a:pPr marL="171450" indent="-171450">
              <a:buFont typeface="Arial"/>
              <a:buChar char="•"/>
              <a:defRPr/>
            </a:pPr>
            <a:r>
              <a:rPr lang="en-US" dirty="0" smtClean="0">
                <a:ea typeface="ＭＳ Ｐゴシック" charset="0"/>
                <a:cs typeface="+mn-cs"/>
              </a:rPr>
              <a:t>Utilize strategic planning to assess different opportunities and solutions for closing the gap between current program and service outcomes, and those required by the community</a:t>
            </a:r>
          </a:p>
          <a:p>
            <a:pPr marL="171450" indent="-171450">
              <a:buFont typeface="Arial"/>
              <a:buChar char="•"/>
              <a:defRPr/>
            </a:pPr>
            <a:endParaRPr lang="en-US" dirty="0" smtClean="0">
              <a:ea typeface="ＭＳ Ｐゴシック" charset="0"/>
              <a:cs typeface="+mn-cs"/>
            </a:endParaRPr>
          </a:p>
          <a:p>
            <a:pPr>
              <a:defRPr/>
            </a:pPr>
            <a:r>
              <a:rPr lang="en-US" dirty="0" smtClean="0">
                <a:ea typeface="ＭＳ Ｐゴシック" charset="0"/>
                <a:cs typeface="+mn-cs"/>
              </a:rPr>
              <a:t>Business Analytics for Municipal Government</a:t>
            </a:r>
          </a:p>
          <a:p>
            <a:pPr>
              <a:buFont typeface="Arial"/>
              <a:buChar char="•"/>
              <a:defRPr/>
            </a:pPr>
            <a:r>
              <a:rPr lang="en-US" dirty="0" smtClean="0">
                <a:ea typeface="ＭＳ Ｐゴシック" charset="0"/>
                <a:cs typeface="+mn-cs"/>
              </a:rPr>
              <a:t>Provides an effective means of analyzing operational information to enable effective management within the current global financial and economic environment to lay a foundation to build a better future</a:t>
            </a:r>
          </a:p>
          <a:p>
            <a:pPr>
              <a:buFont typeface="Arial"/>
              <a:buChar char="•"/>
              <a:defRPr/>
            </a:pPr>
            <a:r>
              <a:rPr lang="en-US" dirty="0" smtClean="0">
                <a:ea typeface="ＭＳ Ｐゴシック" charset="0"/>
                <a:cs typeface="+mn-cs"/>
              </a:rPr>
              <a:t>Enables collaboration within and across governments and target communities for policy development, planning, execution and management</a:t>
            </a:r>
          </a:p>
          <a:p>
            <a:pPr>
              <a:defRPr/>
            </a:pPr>
            <a:endParaRPr lang="en-US" dirty="0" smtClean="0">
              <a:ea typeface="ＭＳ Ｐゴシック" charset="0"/>
              <a:cs typeface="+mn-cs"/>
            </a:endParaRPr>
          </a:p>
          <a:p>
            <a:pPr>
              <a:defRPr/>
            </a:pPr>
            <a:r>
              <a:rPr lang="en-US" dirty="0" smtClean="0">
                <a:ea typeface="ＭＳ Ｐゴシック" charset="0"/>
                <a:cs typeface="+mn-cs"/>
              </a:rPr>
              <a:t>Physical Meets Digital supports Smarter Cities Command and Control to automate and manage public service sub-systems using a collaborative environment that enables a city’s core systems to become smarter:</a:t>
            </a:r>
          </a:p>
          <a:p>
            <a:pPr>
              <a:lnSpc>
                <a:spcPct val="84000"/>
              </a:lnSpc>
              <a:spcBef>
                <a:spcPct val="20000"/>
              </a:spcBef>
              <a:buClr>
                <a:srgbClr val="669900"/>
              </a:buClr>
              <a:buFont typeface="Wingdings" charset="2"/>
              <a:buChar char="§"/>
              <a:defRPr/>
            </a:pPr>
            <a:r>
              <a:rPr lang="en-US" sz="1400" dirty="0">
                <a:cs typeface="+mn-cs"/>
              </a:rPr>
              <a:t>Collect, Filter and Manage the Right Kind of Data</a:t>
            </a:r>
          </a:p>
          <a:p>
            <a:pPr>
              <a:lnSpc>
                <a:spcPct val="84000"/>
              </a:lnSpc>
              <a:spcBef>
                <a:spcPct val="20000"/>
              </a:spcBef>
              <a:buClr>
                <a:srgbClr val="669900"/>
              </a:buClr>
              <a:buFont typeface="Wingdings" charset="2"/>
              <a:buChar char="§"/>
              <a:defRPr/>
            </a:pPr>
            <a:r>
              <a:rPr lang="en-US" sz="1400" dirty="0">
                <a:cs typeface="+mn-cs"/>
              </a:rPr>
              <a:t>Integrate, Analyze and </a:t>
            </a:r>
            <a:r>
              <a:rPr lang="en-US" sz="1400" dirty="0" err="1">
                <a:cs typeface="+mn-cs"/>
              </a:rPr>
              <a:t>Operationalize</a:t>
            </a:r>
            <a:r>
              <a:rPr lang="en-US" sz="1400" dirty="0">
                <a:cs typeface="+mn-cs"/>
              </a:rPr>
              <a:t> the Data</a:t>
            </a:r>
          </a:p>
          <a:p>
            <a:pPr>
              <a:lnSpc>
                <a:spcPct val="84000"/>
              </a:lnSpc>
              <a:spcBef>
                <a:spcPct val="20000"/>
              </a:spcBef>
              <a:buClr>
                <a:srgbClr val="669900"/>
              </a:buClr>
              <a:buFont typeface="Wingdings" charset="2"/>
              <a:buChar char="§"/>
              <a:defRPr/>
            </a:pPr>
            <a:r>
              <a:rPr lang="en-US" sz="1400" dirty="0">
                <a:cs typeface="+mn-cs"/>
              </a:rPr>
              <a:t>Optimize Citywide Systems to Achieve Desired Behavior</a:t>
            </a:r>
          </a:p>
          <a:p>
            <a:pPr>
              <a:defRPr/>
            </a:pPr>
            <a:endParaRPr lang="en-US" dirty="0" smtClean="0">
              <a:ea typeface="ＭＳ Ｐゴシック" charset="0"/>
              <a:cs typeface="+mn-cs"/>
            </a:endParaRPr>
          </a:p>
          <a:p>
            <a:pPr>
              <a:defRPr/>
            </a:pPr>
            <a:r>
              <a:rPr lang="en-US" dirty="0" smtClean="0">
                <a:ea typeface="ＭＳ Ｐゴシック" charset="0"/>
                <a:cs typeface="+mn-cs"/>
              </a:rPr>
              <a:t>The Triton Platform can accelerate time-to-value for municipal IT solutions</a:t>
            </a:r>
          </a:p>
          <a:p>
            <a:pPr eaLnBrk="1" hangingPunct="1">
              <a:buFont typeface="Arial"/>
              <a:buChar char="•"/>
              <a:defRPr/>
            </a:pPr>
            <a:r>
              <a:rPr lang="en-GB" b="1" dirty="0">
                <a:ea typeface="Arial" charset="0"/>
                <a:cs typeface="+mn-cs"/>
              </a:rPr>
              <a:t>What it is:</a:t>
            </a:r>
            <a:r>
              <a:rPr lang="en-GB" dirty="0">
                <a:ea typeface="Arial" charset="0"/>
                <a:cs typeface="+mn-cs"/>
              </a:rPr>
              <a:t> “Triton” is a </a:t>
            </a:r>
            <a:r>
              <a:rPr lang="en-GB" u="sng" dirty="0">
                <a:ea typeface="Arial" charset="0"/>
                <a:cs typeface="+mn-cs"/>
              </a:rPr>
              <a:t>SWG asset from IBM</a:t>
            </a:r>
            <a:r>
              <a:rPr lang="en-GB" dirty="0">
                <a:ea typeface="Arial" charset="0"/>
                <a:cs typeface="+mn-cs"/>
              </a:rPr>
              <a:t>  providing an</a:t>
            </a:r>
            <a:r>
              <a:rPr lang="en-GB" u="sng" dirty="0">
                <a:ea typeface="Arial" charset="0"/>
                <a:cs typeface="+mn-cs"/>
              </a:rPr>
              <a:t> accelerated delivery of a SOA Foundation Infrastructure</a:t>
            </a:r>
            <a:r>
              <a:rPr lang="en-GB" dirty="0">
                <a:ea typeface="Arial" charset="0"/>
                <a:cs typeface="+mn-cs"/>
              </a:rPr>
              <a:t> utilizing IBM Intellectual Property Assets including the </a:t>
            </a:r>
            <a:r>
              <a:rPr lang="en-GB" u="sng" dirty="0">
                <a:ea typeface="Arial" charset="0"/>
                <a:cs typeface="+mn-cs"/>
              </a:rPr>
              <a:t>Installation, Configuration and applicable implementation assets</a:t>
            </a:r>
            <a:r>
              <a:rPr lang="en-GB" dirty="0">
                <a:ea typeface="Arial" charset="0"/>
                <a:cs typeface="+mn-cs"/>
              </a:rPr>
              <a:t> necessary to provide a fully functional SOA Foundation</a:t>
            </a:r>
          </a:p>
          <a:p>
            <a:pPr eaLnBrk="1" hangingPunct="1">
              <a:buFont typeface="Arial"/>
              <a:buChar char="•"/>
              <a:defRPr/>
            </a:pPr>
            <a:r>
              <a:rPr lang="en-GB" b="1" dirty="0">
                <a:ea typeface="Arial" charset="0"/>
                <a:cs typeface="+mn-cs"/>
              </a:rPr>
              <a:t>What it does: </a:t>
            </a:r>
            <a:r>
              <a:rPr lang="en-GB" dirty="0">
                <a:ea typeface="Arial" charset="0"/>
                <a:cs typeface="+mn-cs"/>
              </a:rPr>
              <a:t>Enable </a:t>
            </a:r>
            <a:r>
              <a:rPr lang="en-GB" u="sng" dirty="0">
                <a:ea typeface="Arial" charset="0"/>
                <a:cs typeface="+mn-cs"/>
              </a:rPr>
              <a:t>delivery excellence</a:t>
            </a:r>
            <a:r>
              <a:rPr lang="en-GB" dirty="0">
                <a:ea typeface="Arial" charset="0"/>
                <a:cs typeface="+mn-cs"/>
              </a:rPr>
              <a:t> in </a:t>
            </a:r>
            <a:r>
              <a:rPr lang="en-GB" u="sng" dirty="0">
                <a:ea typeface="Arial" charset="0"/>
                <a:cs typeface="+mn-cs"/>
              </a:rPr>
              <a:t>delivering a SOA infrastructure</a:t>
            </a:r>
            <a:r>
              <a:rPr lang="en-GB" dirty="0">
                <a:ea typeface="Arial" charset="0"/>
                <a:cs typeface="+mn-cs"/>
              </a:rPr>
              <a:t> by leveraging SOA Implementation Requirements, best practices, documentation, scripts, effectively utilizing </a:t>
            </a:r>
            <a:r>
              <a:rPr lang="en-GB" u="sng" dirty="0">
                <a:ea typeface="Arial" charset="0"/>
                <a:cs typeface="+mn-cs"/>
              </a:rPr>
              <a:t>harvested implementation assets</a:t>
            </a:r>
          </a:p>
          <a:p>
            <a:pPr eaLnBrk="1" hangingPunct="1">
              <a:buFont typeface="Arial"/>
              <a:buChar char="•"/>
              <a:defRPr/>
            </a:pPr>
            <a:r>
              <a:rPr lang="en-GB" b="1" dirty="0">
                <a:ea typeface="Arial" charset="0"/>
                <a:cs typeface="+mn-cs"/>
              </a:rPr>
              <a:t>Why use it:</a:t>
            </a:r>
            <a:r>
              <a:rPr lang="en-GB" dirty="0">
                <a:ea typeface="Arial" charset="0"/>
                <a:cs typeface="+mn-cs"/>
              </a:rPr>
              <a:t>  </a:t>
            </a:r>
            <a:r>
              <a:rPr lang="en-GB" u="sng" dirty="0">
                <a:ea typeface="Arial" charset="0"/>
                <a:cs typeface="+mn-cs"/>
              </a:rPr>
              <a:t>To accelerate implementations</a:t>
            </a:r>
            <a:r>
              <a:rPr lang="en-GB" dirty="0">
                <a:ea typeface="Arial" charset="0"/>
                <a:cs typeface="+mn-cs"/>
              </a:rPr>
              <a:t> (calendar and overall person/year effort) and </a:t>
            </a:r>
            <a:r>
              <a:rPr lang="en-GB" u="sng" dirty="0">
                <a:ea typeface="Arial" charset="0"/>
                <a:cs typeface="+mn-cs"/>
              </a:rPr>
              <a:t>lower risk</a:t>
            </a:r>
            <a:r>
              <a:rPr lang="en-GB" dirty="0">
                <a:ea typeface="Arial" charset="0"/>
                <a:cs typeface="+mn-cs"/>
              </a:rPr>
              <a:t>, and leverage SOA best practices from across IBM globally.</a:t>
            </a:r>
            <a:r>
              <a:rPr lang="en-GB" b="1" u="sng" dirty="0">
                <a:ea typeface="Arial" charset="0"/>
                <a:cs typeface="+mn-cs"/>
              </a:rPr>
              <a:t> </a:t>
            </a:r>
          </a:p>
          <a:p>
            <a:pPr eaLnBrk="1" hangingPunct="1">
              <a:buFont typeface="Arial"/>
              <a:buChar char="•"/>
              <a:defRPr/>
            </a:pPr>
            <a:r>
              <a:rPr lang="en-GB" b="1" dirty="0">
                <a:ea typeface="Arial" charset="0"/>
                <a:cs typeface="+mn-cs"/>
              </a:rPr>
              <a:t>Goal:  </a:t>
            </a:r>
            <a:r>
              <a:rPr lang="en-GB" dirty="0">
                <a:ea typeface="Arial" charset="0"/>
                <a:cs typeface="+mn-cs"/>
              </a:rPr>
              <a:t>Delivery of </a:t>
            </a:r>
            <a:r>
              <a:rPr lang="en-GB" u="sng" dirty="0">
                <a:ea typeface="Arial" charset="0"/>
                <a:cs typeface="+mn-cs"/>
              </a:rPr>
              <a:t>SOA Infrastructure Functionality (as Working Vehicle)</a:t>
            </a:r>
            <a:r>
              <a:rPr lang="en-GB" dirty="0">
                <a:ea typeface="Arial" charset="0"/>
                <a:cs typeface="+mn-cs"/>
              </a:rPr>
              <a:t> </a:t>
            </a:r>
            <a:r>
              <a:rPr lang="en-GB" dirty="0" err="1">
                <a:ea typeface="Arial" charset="0"/>
                <a:cs typeface="+mn-cs"/>
              </a:rPr>
              <a:t>vs</a:t>
            </a:r>
            <a:r>
              <a:rPr lang="en-GB" dirty="0">
                <a:ea typeface="Arial" charset="0"/>
                <a:cs typeface="+mn-cs"/>
              </a:rPr>
              <a:t>, </a:t>
            </a:r>
            <a:r>
              <a:rPr lang="en-GB" u="sng" dirty="0">
                <a:ea typeface="Arial" charset="0"/>
                <a:cs typeface="+mn-cs"/>
              </a:rPr>
              <a:t>SOA “Do it yourself Kit” (Pile of Vehicle Parts &amp; Assembly Instructions &amp; Project Plan &amp; Crossed Fingers &amp; No assurance it will meet functional requirements and be delivered on time/on budget….if ever.)</a:t>
            </a:r>
          </a:p>
          <a:p>
            <a:pPr>
              <a:defRPr/>
            </a:pPr>
            <a:endParaRPr lang="en-US" dirty="0">
              <a:ea typeface="ＭＳ Ｐゴシック" charset="0"/>
              <a:cs typeface="+mn-cs"/>
            </a:endParaRPr>
          </a:p>
        </p:txBody>
      </p:sp>
      <p:sp>
        <p:nvSpPr>
          <p:cNvPr id="24579" name="Slide Number Placeholder 3"/>
          <p:cNvSpPr>
            <a:spLocks noGrp="1"/>
          </p:cNvSpPr>
          <p:nvPr>
            <p:ph type="sldNum" sz="quarter" idx="5"/>
          </p:nvPr>
        </p:nvSpPr>
        <p:spPr>
          <a:xfrm>
            <a:off x="0" y="-257175"/>
            <a:ext cx="1588" cy="258763"/>
          </a:xfrm>
          <a:noFill/>
        </p:spPr>
        <p:txBody>
          <a:bodyPr/>
          <a:lstStyle/>
          <a:p>
            <a:fld id="{6C65EC5C-178A-4895-AEAA-4BC8FC87FEB8}" type="slidenum">
              <a:rPr lang="fr-CA" smtClean="0"/>
              <a:pPr/>
              <a:t>4</a:t>
            </a:fld>
            <a:endParaRPr lang="fr-CA"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p:cNvSpPr>
            <a:spLocks noGrp="1" noChangeArrowheads="1"/>
          </p:cNvSpPr>
          <p:nvPr>
            <p:ph type="sldNum" sz="quarter" idx="5"/>
          </p:nvPr>
        </p:nvSpPr>
        <p:spPr>
          <a:xfrm>
            <a:off x="0" y="-257175"/>
            <a:ext cx="1588" cy="258763"/>
          </a:xfrm>
          <a:noFill/>
        </p:spPr>
        <p:txBody>
          <a:bodyPr/>
          <a:lstStyle/>
          <a:p>
            <a:fld id="{F5BA8984-43C6-47CB-8625-B641D6854397}" type="slidenum">
              <a:rPr lang="en-CA" smtClean="0"/>
              <a:pPr/>
              <a:t>40</a:t>
            </a:fld>
            <a:endParaRPr lang="en-CA" smtClean="0"/>
          </a:p>
        </p:txBody>
      </p:sp>
      <p:sp>
        <p:nvSpPr>
          <p:cNvPr id="99330" name="Rectangle 2"/>
          <p:cNvSpPr>
            <a:spLocks noGrp="1" noRot="1" noChangeAspect="1" noChangeArrowheads="1" noTextEdit="1"/>
          </p:cNvSpPr>
          <p:nvPr>
            <p:ph type="sldImg"/>
          </p:nvPr>
        </p:nvSpPr>
        <p:spPr>
          <a:ln/>
        </p:spPr>
      </p:sp>
      <p:sp>
        <p:nvSpPr>
          <p:cNvPr id="99331" name="Rectangle 3"/>
          <p:cNvSpPr txBox="1">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xfrm>
            <a:off x="0" y="-257175"/>
            <a:ext cx="1588" cy="258763"/>
          </a:xfrm>
          <a:noFill/>
        </p:spPr>
        <p:txBody>
          <a:bodyPr/>
          <a:lstStyle/>
          <a:p>
            <a:fld id="{EF7C520E-D758-4D9D-86D1-44911E39CDF6}" type="slidenum">
              <a:rPr lang="en-CA" smtClean="0"/>
              <a:pPr/>
              <a:t>41</a:t>
            </a:fld>
            <a:endParaRPr lang="en-CA" smtClean="0"/>
          </a:p>
        </p:txBody>
      </p:sp>
      <p:sp>
        <p:nvSpPr>
          <p:cNvPr id="101378" name="Rectangle 2"/>
          <p:cNvSpPr>
            <a:spLocks noGrp="1" noRot="1" noChangeAspect="1" noChangeArrowheads="1" noTextEdit="1"/>
          </p:cNvSpPr>
          <p:nvPr>
            <p:ph type="sldImg"/>
          </p:nvPr>
        </p:nvSpPr>
        <p:spPr>
          <a:ln/>
        </p:spPr>
      </p:sp>
      <p:sp>
        <p:nvSpPr>
          <p:cNvPr id="101379" name="Rectangle 3"/>
          <p:cNvSpPr txBox="1">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xfrm>
            <a:off x="0" y="-257175"/>
            <a:ext cx="1588" cy="258763"/>
          </a:xfrm>
          <a:noFill/>
        </p:spPr>
        <p:txBody>
          <a:bodyPr/>
          <a:lstStyle/>
          <a:p>
            <a:fld id="{D5C7ABA6-FD77-40EC-8811-FB8FBC10A28C}" type="slidenum">
              <a:rPr lang="en-CA" smtClean="0"/>
              <a:pPr/>
              <a:t>42</a:t>
            </a:fld>
            <a:endParaRPr lang="en-CA" smtClean="0"/>
          </a:p>
        </p:txBody>
      </p:sp>
      <p:sp>
        <p:nvSpPr>
          <p:cNvPr id="103426" name="Rectangle 2"/>
          <p:cNvSpPr>
            <a:spLocks noGrp="1" noRot="1" noChangeAspect="1" noChangeArrowheads="1" noTextEdit="1"/>
          </p:cNvSpPr>
          <p:nvPr>
            <p:ph type="sldImg"/>
          </p:nvPr>
        </p:nvSpPr>
        <p:spPr>
          <a:ln/>
        </p:spPr>
      </p:sp>
      <p:sp>
        <p:nvSpPr>
          <p:cNvPr id="103427" name="Rectangle 3"/>
          <p:cNvSpPr txBox="1">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xfrm>
            <a:off x="0" y="-257175"/>
            <a:ext cx="1588" cy="258763"/>
          </a:xfrm>
          <a:noFill/>
        </p:spPr>
        <p:txBody>
          <a:bodyPr/>
          <a:lstStyle/>
          <a:p>
            <a:fld id="{7F72B51D-DCAC-46F0-8BA6-2CAC624FAC62}" type="slidenum">
              <a:rPr lang="en-CA" smtClean="0"/>
              <a:pPr/>
              <a:t>43</a:t>
            </a:fld>
            <a:endParaRPr lang="en-CA" smtClean="0"/>
          </a:p>
        </p:txBody>
      </p:sp>
      <p:sp>
        <p:nvSpPr>
          <p:cNvPr id="105474" name="Rectangle 2"/>
          <p:cNvSpPr>
            <a:spLocks noGrp="1" noRot="1" noChangeAspect="1" noChangeArrowheads="1" noTextEdit="1"/>
          </p:cNvSpPr>
          <p:nvPr>
            <p:ph type="sldImg"/>
          </p:nvPr>
        </p:nvSpPr>
        <p:spPr>
          <a:ln/>
        </p:spPr>
      </p:sp>
      <p:sp>
        <p:nvSpPr>
          <p:cNvPr id="105475" name="Rectangle 3"/>
          <p:cNvSpPr txBox="1">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Rot="1" noChangeAspect="1" noChangeArrowheads="1" noTextEdit="1"/>
          </p:cNvSpPr>
          <p:nvPr>
            <p:ph type="sldImg"/>
          </p:nvPr>
        </p:nvSpPr>
        <p:spPr>
          <a:ln/>
        </p:spPr>
      </p:sp>
      <p:sp>
        <p:nvSpPr>
          <p:cNvPr id="107522" name="Rectangle 3"/>
          <p:cNvSpPr txBox="1">
            <a:spLocks noGrp="1" noChangeArrowheads="1"/>
          </p:cNvSpPr>
          <p:nvPr>
            <p:ph type="body" idx="1"/>
          </p:nvPr>
        </p:nvSpPr>
        <p:spPr>
          <a:noFill/>
          <a:ln/>
        </p:spPr>
        <p:txBody>
          <a:bodyPr/>
          <a:lstStyle/>
          <a:p>
            <a:endParaRPr lang="en-CA"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Rot="1" noChangeAspect="1" noChangeArrowheads="1" noTextEdit="1"/>
          </p:cNvSpPr>
          <p:nvPr>
            <p:ph type="sldImg"/>
          </p:nvPr>
        </p:nvSpPr>
        <p:spPr>
          <a:ln/>
        </p:spPr>
      </p:sp>
      <p:sp>
        <p:nvSpPr>
          <p:cNvPr id="109570" name="Rectangle 3"/>
          <p:cNvSpPr txBox="1">
            <a:spLocks noGrp="1" noChangeArrowheads="1"/>
          </p:cNvSpPr>
          <p:nvPr>
            <p:ph type="body" idx="1"/>
          </p:nvPr>
        </p:nvSpPr>
        <p:spPr>
          <a:noFill/>
          <a:ln/>
        </p:spPr>
        <p:txBody>
          <a:bodyPr/>
          <a:lstStyle/>
          <a:p>
            <a:endParaRPr lang="en-CA"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xfrm>
            <a:off x="0" y="-257175"/>
            <a:ext cx="1588" cy="258763"/>
          </a:xfrm>
          <a:noFill/>
        </p:spPr>
        <p:txBody>
          <a:bodyPr/>
          <a:lstStyle/>
          <a:p>
            <a:fld id="{5D430B65-E075-4347-A9AC-7C078FA5F5E6}" type="slidenum">
              <a:rPr lang="en-CA" smtClean="0"/>
              <a:pPr/>
              <a:t>46</a:t>
            </a:fld>
            <a:endParaRPr lang="en-CA" smtClean="0"/>
          </a:p>
        </p:txBody>
      </p:sp>
      <p:sp>
        <p:nvSpPr>
          <p:cNvPr id="111618" name="Rectangle 2"/>
          <p:cNvSpPr>
            <a:spLocks noGrp="1" noRot="1" noChangeAspect="1" noChangeArrowheads="1" noTextEdit="1"/>
          </p:cNvSpPr>
          <p:nvPr>
            <p:ph type="sldImg"/>
          </p:nvPr>
        </p:nvSpPr>
        <p:spPr>
          <a:ln/>
        </p:spPr>
      </p:sp>
      <p:sp>
        <p:nvSpPr>
          <p:cNvPr id="111619" name="Rectangle 3"/>
          <p:cNvSpPr txBox="1">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txBox="1">
            <a:spLocks noGrp="1" noChangeArrowheads="1"/>
          </p:cNvSpPr>
          <p:nvPr/>
        </p:nvSpPr>
        <p:spPr bwMode="auto">
          <a:xfrm>
            <a:off x="0" y="-257175"/>
            <a:ext cx="1588" cy="258763"/>
          </a:xfrm>
          <a:prstGeom prst="rect">
            <a:avLst/>
          </a:prstGeom>
          <a:noFill/>
          <a:ln w="9525">
            <a:noFill/>
            <a:miter lim="800000"/>
            <a:headEnd/>
            <a:tailEnd/>
          </a:ln>
        </p:spPr>
        <p:txBody>
          <a:bodyPr lIns="96499" tIns="48440" rIns="96499" bIns="48440" anchor="b">
            <a:spAutoFit/>
          </a:bodyPr>
          <a:lstStyle/>
          <a:p>
            <a:pPr algn="r" defTabSz="476250">
              <a:buClr>
                <a:srgbClr val="000000"/>
              </a:buClr>
              <a:buSzPct val="100000"/>
              <a:buFont typeface="Arial" charset="0"/>
              <a:buNone/>
              <a:tabLst>
                <a:tab pos="0" algn="l"/>
                <a:tab pos="968375" algn="l"/>
                <a:tab pos="1938338" algn="l"/>
                <a:tab pos="2906713" algn="l"/>
                <a:tab pos="3875088" algn="l"/>
                <a:tab pos="4843463" algn="l"/>
                <a:tab pos="5813425" algn="l"/>
                <a:tab pos="6781800" algn="l"/>
                <a:tab pos="7750175" algn="l"/>
                <a:tab pos="8718550" algn="l"/>
                <a:tab pos="9688513" algn="l"/>
                <a:tab pos="10656888" algn="l"/>
              </a:tabLst>
            </a:pPr>
            <a:fld id="{08AA8B32-A749-43CF-85D9-2E7D63C44647}" type="slidenum">
              <a:rPr lang="en-CA" sz="1100" b="1"/>
              <a:pPr algn="r" defTabSz="476250">
                <a:buClr>
                  <a:srgbClr val="000000"/>
                </a:buClr>
                <a:buSzPct val="100000"/>
                <a:buFont typeface="Arial" charset="0"/>
                <a:buNone/>
                <a:tabLst>
                  <a:tab pos="0" algn="l"/>
                  <a:tab pos="968375" algn="l"/>
                  <a:tab pos="1938338" algn="l"/>
                  <a:tab pos="2906713" algn="l"/>
                  <a:tab pos="3875088" algn="l"/>
                  <a:tab pos="4843463" algn="l"/>
                  <a:tab pos="5813425" algn="l"/>
                  <a:tab pos="6781800" algn="l"/>
                  <a:tab pos="7750175" algn="l"/>
                  <a:tab pos="8718550" algn="l"/>
                  <a:tab pos="9688513" algn="l"/>
                  <a:tab pos="10656888" algn="l"/>
                </a:tabLst>
              </a:pPr>
              <a:t>47</a:t>
            </a:fld>
            <a:endParaRPr lang="en-CA" sz="1100" b="1"/>
          </a:p>
        </p:txBody>
      </p:sp>
      <p:sp>
        <p:nvSpPr>
          <p:cNvPr id="113666" name="Rectangle 2"/>
          <p:cNvSpPr>
            <a:spLocks noGrp="1" noRot="1" noChangeAspect="1" noChangeArrowheads="1" noTextEdit="1"/>
          </p:cNvSpPr>
          <p:nvPr>
            <p:ph type="sldImg"/>
          </p:nvPr>
        </p:nvSpPr>
        <p:spPr>
          <a:ln/>
        </p:spPr>
      </p:sp>
      <p:sp>
        <p:nvSpPr>
          <p:cNvPr id="113667" name="Rectangle 3"/>
          <p:cNvSpPr txBox="1">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xfrm>
            <a:off x="0" y="-288925"/>
            <a:ext cx="1588" cy="290513"/>
          </a:xfrm>
          <a:noFill/>
        </p:spPr>
        <p:txBody>
          <a:bodyPr/>
          <a:lstStyle/>
          <a:p>
            <a:fld id="{F8B3111E-F460-41B3-8C0F-CEDAC9C90044}" type="slidenum">
              <a:rPr lang="en-US" sz="1300" smtClean="0">
                <a:solidFill>
                  <a:schemeClr val="tx1"/>
                </a:solidFill>
              </a:rPr>
              <a:pPr/>
              <a:t>48</a:t>
            </a:fld>
            <a:endParaRPr lang="en-US" sz="1300" smtClean="0">
              <a:solidFill>
                <a:schemeClr val="tx1"/>
              </a:solidFill>
            </a:endParaRPr>
          </a:p>
        </p:txBody>
      </p:sp>
      <p:sp>
        <p:nvSpPr>
          <p:cNvPr id="115714" name="Rectangle 2"/>
          <p:cNvSpPr>
            <a:spLocks noGrp="1" noRot="1" noChangeAspect="1" noChangeArrowheads="1" noTextEdit="1"/>
          </p:cNvSpPr>
          <p:nvPr>
            <p:ph type="sldImg"/>
          </p:nvPr>
        </p:nvSpPr>
        <p:spPr>
          <a:xfrm>
            <a:off x="1257300" y="719138"/>
            <a:ext cx="4800600" cy="3598862"/>
          </a:xfrm>
          <a:ln/>
        </p:spPr>
      </p:sp>
      <p:sp>
        <p:nvSpPr>
          <p:cNvPr id="115715" name="Rectangle 3"/>
          <p:cNvSpPr txBox="1">
            <a:spLocks noGrp="1" noChangeArrowheads="1"/>
          </p:cNvSpPr>
          <p:nvPr>
            <p:ph type="body" idx="1"/>
          </p:nvPr>
        </p:nvSpPr>
        <p:spPr>
          <a:noFill/>
          <a:ln/>
        </p:spPr>
        <p:txBody>
          <a:bodyPr lIns="96645" tIns="48324" rIns="96645" bIns="48324"/>
          <a:lstStyle/>
          <a:p>
            <a:pPr eaLnBrk="1" hangingPunct="1"/>
            <a:r>
              <a:rPr lang="en-US" smtClean="0"/>
              <a:t>Focus </a:t>
            </a:r>
            <a:r>
              <a:rPr lang="en-US" altLang="ja-JP" smtClean="0"/>
              <a:t>on each capability one-at-time and demonstrate in Focal Point how each capability works.</a:t>
            </a:r>
          </a:p>
          <a:p>
            <a:pPr eaLnBrk="1" hangingPunct="1"/>
            <a:r>
              <a:rPr lang="en-US" smtClean="0"/>
              <a:t>To demonstrate how Focal Point supports government accountability I</a:t>
            </a:r>
            <a:r>
              <a:rPr lang="ja-JP" altLang="en-US" smtClean="0"/>
              <a:t>’</a:t>
            </a:r>
            <a:r>
              <a:rPr lang="en-US" altLang="ja-JP" smtClean="0"/>
              <a:t>ll display the easy-to-interpret, role-based dashboard. This includes information on portfolios, projects, and services. From here I can check the real-time status of project budgets, resources, schedules, and risks. I</a:t>
            </a:r>
            <a:r>
              <a:rPr lang="ja-JP" altLang="en-US" smtClean="0"/>
              <a:t>’</a:t>
            </a:r>
            <a:r>
              <a:rPr lang="en-US" altLang="ja-JP" smtClean="0"/>
              <a:t>ll also pinpoint a troubled project and demonstrate how I drill down to the project information to assess the severity of the budget overrun and see if the project manager has a prescription for correcting the overrun.</a:t>
            </a:r>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xfrm>
            <a:off x="0" y="-288925"/>
            <a:ext cx="1588" cy="290513"/>
          </a:xfrm>
          <a:noFill/>
        </p:spPr>
        <p:txBody>
          <a:bodyPr/>
          <a:lstStyle/>
          <a:p>
            <a:fld id="{F8839942-A6DD-4955-A0FB-26781CDE166A}" type="slidenum">
              <a:rPr lang="en-US" sz="1300" smtClean="0">
                <a:solidFill>
                  <a:schemeClr val="tx1"/>
                </a:solidFill>
              </a:rPr>
              <a:pPr/>
              <a:t>49</a:t>
            </a:fld>
            <a:endParaRPr lang="en-US" sz="1300" smtClean="0">
              <a:solidFill>
                <a:schemeClr val="tx1"/>
              </a:solidFill>
            </a:endParaRPr>
          </a:p>
        </p:txBody>
      </p:sp>
      <p:sp>
        <p:nvSpPr>
          <p:cNvPr id="117762" name="Rectangle 2"/>
          <p:cNvSpPr>
            <a:spLocks noGrp="1" noRot="1" noChangeAspect="1" noChangeArrowheads="1" noTextEdit="1"/>
          </p:cNvSpPr>
          <p:nvPr>
            <p:ph type="sldImg"/>
          </p:nvPr>
        </p:nvSpPr>
        <p:spPr>
          <a:xfrm>
            <a:off x="1257300" y="719138"/>
            <a:ext cx="4800600" cy="3598862"/>
          </a:xfrm>
          <a:ln/>
        </p:spPr>
      </p:sp>
      <p:sp>
        <p:nvSpPr>
          <p:cNvPr id="117763" name="Rectangle 3"/>
          <p:cNvSpPr txBox="1">
            <a:spLocks noGrp="1" noChangeArrowheads="1"/>
          </p:cNvSpPr>
          <p:nvPr>
            <p:ph type="body" idx="1"/>
          </p:nvPr>
        </p:nvSpPr>
        <p:spPr>
          <a:noFill/>
          <a:ln/>
        </p:spPr>
        <p:txBody>
          <a:bodyPr lIns="96645" tIns="48324" rIns="96645" bIns="48324"/>
          <a:lstStyle/>
          <a:p>
            <a:pPr eaLnBrk="1" hangingPunct="1"/>
            <a:r>
              <a:rPr lang="en-US" altLang="ja-JP" smtClean="0"/>
              <a:t>Focal Point can be used to prioritize pipeline projects and investments and rank the projects based on their aggregate value. In this example the elements in the middle of the screen are pipeline projects that have completed business cases and are now ready for prioritization. I</a:t>
            </a:r>
            <a:r>
              <a:rPr lang="ja-JP" altLang="en-US" smtClean="0"/>
              <a:t>’</a:t>
            </a:r>
            <a:r>
              <a:rPr lang="en-US" altLang="ja-JP" smtClean="0"/>
              <a:t>ve leveraged business case data into the </a:t>
            </a:r>
            <a:r>
              <a:rPr lang="ja-JP" altLang="en-US" smtClean="0"/>
              <a:t>‘</a:t>
            </a:r>
            <a:r>
              <a:rPr lang="en-US" altLang="ja-JP" smtClean="0"/>
              <a:t>Budgeted Expenses</a:t>
            </a:r>
            <a:r>
              <a:rPr lang="ja-JP" altLang="en-US" smtClean="0"/>
              <a:t>’</a:t>
            </a:r>
            <a:r>
              <a:rPr lang="en-US" altLang="ja-JP" smtClean="0"/>
              <a:t> and </a:t>
            </a:r>
            <a:r>
              <a:rPr lang="ja-JP" altLang="en-US" smtClean="0"/>
              <a:t>‘</a:t>
            </a:r>
            <a:r>
              <a:rPr lang="en-US" altLang="ja-JP" smtClean="0"/>
              <a:t>NPV</a:t>
            </a:r>
            <a:r>
              <a:rPr lang="ja-JP" altLang="en-US" smtClean="0"/>
              <a:t>’</a:t>
            </a:r>
            <a:r>
              <a:rPr lang="en-US" altLang="ja-JP" smtClean="0"/>
              <a:t> criteria located in the upper right corner. I</a:t>
            </a:r>
            <a:r>
              <a:rPr lang="ja-JP" altLang="en-US" smtClean="0"/>
              <a:t>’</a:t>
            </a:r>
            <a:r>
              <a:rPr lang="en-US" altLang="ja-JP" smtClean="0"/>
              <a:t>ve also included a number of subjective criteria such as public popularity, which can be assessed using a pair wise comparison. Using the scoring from each criterion I can make a decision about which potential projects are the best candidates for launch based on current budget constraints. From that point I can use the Gantt chart to schedule my projects based on dependencies and resource bottlenecks.</a:t>
            </a:r>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rrowheads="1" noTextEdit="1"/>
          </p:cNvSpPr>
          <p:nvPr>
            <p:ph type="sldImg"/>
          </p:nvPr>
        </p:nvSpPr>
        <p:spPr>
          <a:ln/>
        </p:spPr>
      </p:sp>
      <p:sp>
        <p:nvSpPr>
          <p:cNvPr id="26626" name="Rectangle 3"/>
          <p:cNvSpPr txBox="1">
            <a:spLocks noGrp="1" noChangeArrowheads="1"/>
          </p:cNvSpPr>
          <p:nvPr>
            <p:ph type="body" idx="1"/>
          </p:nvPr>
        </p:nvSpPr>
        <p:spPr>
          <a:xfrm>
            <a:off x="731838" y="4560888"/>
            <a:ext cx="5851525" cy="4321175"/>
          </a:xfrm>
          <a:noFill/>
          <a:ln/>
        </p:spPr>
        <p:txBody>
          <a:bodyPr/>
          <a:lstStyle/>
          <a:p>
            <a:endParaRPr lang="en-CA"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xfrm>
            <a:off x="0" y="-288925"/>
            <a:ext cx="1588" cy="290513"/>
          </a:xfrm>
          <a:noFill/>
        </p:spPr>
        <p:txBody>
          <a:bodyPr/>
          <a:lstStyle/>
          <a:p>
            <a:fld id="{012996BB-2D2D-4D43-BA05-30F0870FF6D3}" type="slidenum">
              <a:rPr lang="en-US" sz="1300" smtClean="0">
                <a:solidFill>
                  <a:schemeClr val="tx1"/>
                </a:solidFill>
              </a:rPr>
              <a:pPr/>
              <a:t>50</a:t>
            </a:fld>
            <a:endParaRPr lang="en-US" sz="1300" smtClean="0">
              <a:solidFill>
                <a:schemeClr val="tx1"/>
              </a:solidFill>
            </a:endParaRPr>
          </a:p>
        </p:txBody>
      </p:sp>
      <p:sp>
        <p:nvSpPr>
          <p:cNvPr id="119810" name="Rectangle 2"/>
          <p:cNvSpPr>
            <a:spLocks noGrp="1" noRot="1" noChangeAspect="1" noChangeArrowheads="1" noTextEdit="1"/>
          </p:cNvSpPr>
          <p:nvPr>
            <p:ph type="sldImg"/>
          </p:nvPr>
        </p:nvSpPr>
        <p:spPr>
          <a:ln/>
        </p:spPr>
      </p:sp>
      <p:sp>
        <p:nvSpPr>
          <p:cNvPr id="119811" name="Rectangle 3"/>
          <p:cNvSpPr txBox="1">
            <a:spLocks noGrp="1" noChangeArrowheads="1"/>
          </p:cNvSpPr>
          <p:nvPr>
            <p:ph type="body" idx="1"/>
          </p:nvPr>
        </p:nvSpPr>
        <p:spPr>
          <a:noFill/>
          <a:ln/>
        </p:spPr>
        <p:txBody>
          <a:bodyPr/>
          <a:lstStyle/>
          <a:p>
            <a:pPr eaLnBrk="1" hangingPunct="1"/>
            <a:r>
              <a:rPr lang="en-US" smtClean="0"/>
              <a:t>Elements </a:t>
            </a:r>
            <a:r>
              <a:rPr lang="en-US" altLang="ja-JP" smtClean="0"/>
              <a:t>in the middle of the screen are ongoing services that are being considered for termination or postponement. You</a:t>
            </a:r>
            <a:r>
              <a:rPr lang="ja-JP" altLang="en-US" smtClean="0"/>
              <a:t>’</a:t>
            </a:r>
            <a:r>
              <a:rPr lang="en-US" altLang="ja-JP" smtClean="0"/>
              <a:t>ll notice the user-generated criteria in the upper right have been customized specifically for this exercise. Using the scoring from each criterion I can make a decision about which ongoing services are the best candidates for termination based on current budget constraints.</a:t>
            </a:r>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6"/>
          <p:cNvSpPr>
            <a:spLocks noGrp="1" noChangeArrowheads="1"/>
          </p:cNvSpPr>
          <p:nvPr>
            <p:ph type="sldNum" sz="quarter" idx="5"/>
          </p:nvPr>
        </p:nvSpPr>
        <p:spPr>
          <a:xfrm>
            <a:off x="0" y="0"/>
            <a:ext cx="1588" cy="1588"/>
          </a:xfrm>
          <a:noFill/>
        </p:spPr>
        <p:txBody>
          <a:bodyPr/>
          <a:lstStyle/>
          <a:p>
            <a:fld id="{6F79FEF2-7401-41EB-A92C-275538803476}" type="slidenum">
              <a:rPr lang="en-GB" smtClean="0"/>
              <a:pPr/>
              <a:t>51</a:t>
            </a:fld>
            <a:endParaRPr lang="en-GB" smtClean="0"/>
          </a:p>
        </p:txBody>
      </p:sp>
      <p:sp>
        <p:nvSpPr>
          <p:cNvPr id="121858" name="Rectangle 2"/>
          <p:cNvSpPr>
            <a:spLocks noGrp="1" noRot="1" noChangeAspect="1" noChangeArrowheads="1" noTextEdit="1"/>
          </p:cNvSpPr>
          <p:nvPr>
            <p:ph type="sldImg"/>
          </p:nvPr>
        </p:nvSpPr>
        <p:spPr>
          <a:xfrm>
            <a:off x="1257300" y="719138"/>
            <a:ext cx="4802188" cy="3602037"/>
          </a:xfrm>
          <a:ln/>
        </p:spPr>
      </p:sp>
      <p:sp>
        <p:nvSpPr>
          <p:cNvPr id="121859" name="Text Box 3"/>
          <p:cNvSpPr txBox="1">
            <a:spLocks noGrp="1" noChangeArrowheads="1"/>
          </p:cNvSpPr>
          <p:nvPr>
            <p:ph type="body" idx="1"/>
          </p:nvPr>
        </p:nvSpPr>
        <p:spPr>
          <a:xfrm>
            <a:off x="731838" y="4560888"/>
            <a:ext cx="5851525" cy="4321175"/>
          </a:xfrm>
          <a:noFill/>
          <a:ln/>
        </p:spPr>
        <p:txBody>
          <a:bodyPr/>
          <a:lstStyle/>
          <a:p>
            <a:r>
              <a:rPr lang="en-US" smtClean="0"/>
              <a:t>Author Note: Optional Rational QUESTIONS slide. Available in English only.</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6"/>
          <p:cNvSpPr>
            <a:spLocks noGrp="1" noChangeArrowheads="1"/>
          </p:cNvSpPr>
          <p:nvPr>
            <p:ph type="sldNum" sz="quarter" idx="5"/>
          </p:nvPr>
        </p:nvSpPr>
        <p:spPr>
          <a:xfrm>
            <a:off x="0" y="0"/>
            <a:ext cx="1588" cy="1588"/>
          </a:xfrm>
          <a:noFill/>
        </p:spPr>
        <p:txBody>
          <a:bodyPr/>
          <a:lstStyle/>
          <a:p>
            <a:fld id="{FD9D6603-B00A-4F56-BFBC-0120D3240D43}" type="slidenum">
              <a:rPr lang="en-GB" smtClean="0"/>
              <a:pPr/>
              <a:t>52</a:t>
            </a:fld>
            <a:endParaRPr lang="en-GB" smtClean="0"/>
          </a:p>
        </p:txBody>
      </p:sp>
      <p:sp>
        <p:nvSpPr>
          <p:cNvPr id="123907" name="Rectangle 2"/>
          <p:cNvSpPr>
            <a:spLocks noGrp="1" noRot="1" noChangeAspect="1" noChangeArrowheads="1" noTextEdit="1"/>
          </p:cNvSpPr>
          <p:nvPr>
            <p:ph type="sldImg"/>
          </p:nvPr>
        </p:nvSpPr>
        <p:spPr>
          <a:ln/>
        </p:spPr>
      </p:sp>
      <p:sp>
        <p:nvSpPr>
          <p:cNvPr id="123908" name="Text Box 3"/>
          <p:cNvSpPr txBox="1">
            <a:spLocks noGrp="1" noChangeArrowheads="1"/>
          </p:cNvSpPr>
          <p:nvPr>
            <p:ph type="body" idx="1"/>
          </p:nvPr>
        </p:nvSpPr>
        <p:spPr>
          <a:xfrm>
            <a:off x="290513" y="4505325"/>
            <a:ext cx="6734175" cy="1758950"/>
          </a:xfrm>
          <a:noFill/>
          <a:ln/>
        </p:spPr>
        <p:txBody>
          <a:bodyPr>
            <a:spAutoFit/>
          </a:bodyPr>
          <a:lstStyle/>
          <a:p>
            <a:pPr marL="123825" indent="-123825" eaLnBrk="1" hangingPunct="1">
              <a:lnSpc>
                <a:spcPct val="90000"/>
              </a:lnSpc>
              <a:spcBef>
                <a:spcPts val="313"/>
              </a:spcBef>
              <a:buClr>
                <a:srgbClr val="7889FB"/>
              </a:buClr>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000" smtClean="0">
                <a:cs typeface="Arial" charset="0"/>
              </a:rPr>
              <a:t>Daily iPod Touch giveaway sponsored by Alliance Tech</a:t>
            </a:r>
          </a:p>
          <a:p>
            <a:pPr marL="123825" indent="-123825" eaLnBrk="1" hangingPunct="1">
              <a:lnSpc>
                <a:spcPct val="90000"/>
              </a:lnSpc>
              <a:spcBef>
                <a:spcPts val="313"/>
              </a:spcBef>
              <a:buClr>
                <a:srgbClr val="7889FB"/>
              </a:buClr>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1000" smtClean="0">
              <a:cs typeface="Arial" charset="0"/>
            </a:endParaRPr>
          </a:p>
          <a:p>
            <a:pPr marL="123825" indent="-123825" eaLnBrk="1" hangingPunct="1">
              <a:lnSpc>
                <a:spcPct val="90000"/>
              </a:lnSpc>
              <a:spcBef>
                <a:spcPts val="313"/>
              </a:spcBef>
              <a:buClr>
                <a:srgbClr val="7889FB"/>
              </a:buClr>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000" smtClean="0">
                <a:cs typeface="Arial" charset="0"/>
              </a:rPr>
              <a:t>Each time you complete a session survey, your name </a:t>
            </a:r>
            <a:br>
              <a:rPr lang="en-GB" sz="1000" smtClean="0">
                <a:cs typeface="Arial" charset="0"/>
              </a:rPr>
            </a:br>
            <a:r>
              <a:rPr lang="en-GB" sz="1000" smtClean="0">
                <a:cs typeface="Arial" charset="0"/>
              </a:rPr>
              <a:t>will be entered to win the daily IPOD touch!</a:t>
            </a:r>
            <a:br>
              <a:rPr lang="en-GB" sz="1000" smtClean="0">
                <a:cs typeface="Arial" charset="0"/>
              </a:rPr>
            </a:br>
            <a:endParaRPr lang="en-GB" sz="1000" smtClean="0">
              <a:cs typeface="Arial" charset="0"/>
            </a:endParaRPr>
          </a:p>
          <a:p>
            <a:pPr marL="123825" indent="-123825" eaLnBrk="1" hangingPunct="1">
              <a:lnSpc>
                <a:spcPct val="90000"/>
              </a:lnSpc>
              <a:spcBef>
                <a:spcPts val="313"/>
              </a:spcBef>
              <a:buClr>
                <a:srgbClr val="7889FB"/>
              </a:buClr>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000" smtClean="0">
                <a:cs typeface="Arial" charset="0"/>
              </a:rPr>
              <a:t>Complete your session surveys online each day </a:t>
            </a:r>
            <a:br>
              <a:rPr lang="en-GB" sz="1000" smtClean="0">
                <a:cs typeface="Arial" charset="0"/>
              </a:rPr>
            </a:br>
            <a:r>
              <a:rPr lang="en-GB" sz="1000" smtClean="0">
                <a:cs typeface="Arial" charset="0"/>
              </a:rPr>
              <a:t>at a conference kiosk or on your Innovate 2010 Portal!</a:t>
            </a:r>
            <a:br>
              <a:rPr lang="en-GB" sz="1000" smtClean="0">
                <a:cs typeface="Arial" charset="0"/>
              </a:rPr>
            </a:br>
            <a:endParaRPr lang="en-GB" sz="1000" smtClean="0">
              <a:cs typeface="Arial" charset="0"/>
            </a:endParaRPr>
          </a:p>
          <a:p>
            <a:pPr marL="123825" indent="-123825" eaLnBrk="1" hangingPunct="1">
              <a:lnSpc>
                <a:spcPct val="90000"/>
              </a:lnSpc>
              <a:spcBef>
                <a:spcPts val="313"/>
              </a:spcBef>
              <a:buClr>
                <a:srgbClr val="7889FB"/>
              </a:buClr>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000" smtClean="0">
                <a:cs typeface="Arial" charset="0"/>
              </a:rPr>
              <a:t>On Wednesday be sure to complete </a:t>
            </a:r>
            <a:br>
              <a:rPr lang="en-GB" sz="1000" smtClean="0">
                <a:cs typeface="Arial" charset="0"/>
              </a:rPr>
            </a:br>
            <a:r>
              <a:rPr lang="en-GB" sz="1000" smtClean="0">
                <a:cs typeface="Arial" charset="0"/>
              </a:rPr>
              <a:t>your full conference evaluation to receive </a:t>
            </a:r>
            <a:br>
              <a:rPr lang="en-GB" sz="1000" smtClean="0">
                <a:cs typeface="Arial" charset="0"/>
              </a:rPr>
            </a:br>
            <a:r>
              <a:rPr lang="en-GB" sz="1000" smtClean="0">
                <a:cs typeface="Arial" charset="0"/>
              </a:rPr>
              <a:t>your free conference t-shirt!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6"/>
          <p:cNvSpPr>
            <a:spLocks noGrp="1" noChangeArrowheads="1"/>
          </p:cNvSpPr>
          <p:nvPr>
            <p:ph type="sldNum" sz="quarter" idx="5"/>
          </p:nvPr>
        </p:nvSpPr>
        <p:spPr>
          <a:xfrm>
            <a:off x="0" y="0"/>
            <a:ext cx="1588" cy="1588"/>
          </a:xfrm>
          <a:noFill/>
        </p:spPr>
        <p:txBody>
          <a:bodyPr/>
          <a:lstStyle/>
          <a:p>
            <a:fld id="{46F4A770-9E38-4357-A38B-31D8701E9F38}" type="slidenum">
              <a:rPr lang="en-GB" smtClean="0"/>
              <a:pPr/>
              <a:t>53</a:t>
            </a:fld>
            <a:endParaRPr lang="en-GB" smtClean="0"/>
          </a:p>
        </p:txBody>
      </p:sp>
      <p:sp>
        <p:nvSpPr>
          <p:cNvPr id="125954" name="Rectangle 2"/>
          <p:cNvSpPr>
            <a:spLocks noGrp="1" noRot="1" noChangeAspect="1" noChangeArrowheads="1" noTextEdit="1"/>
          </p:cNvSpPr>
          <p:nvPr>
            <p:ph type="sldImg"/>
          </p:nvPr>
        </p:nvSpPr>
        <p:spPr>
          <a:xfrm>
            <a:off x="1257300" y="719138"/>
            <a:ext cx="4802188" cy="3602037"/>
          </a:xfrm>
          <a:ln/>
        </p:spPr>
      </p:sp>
      <p:sp>
        <p:nvSpPr>
          <p:cNvPr id="125955" name="Text Box 3"/>
          <p:cNvSpPr txBox="1">
            <a:spLocks noGrp="1" noChangeArrowheads="1"/>
          </p:cNvSpPr>
          <p:nvPr>
            <p:ph type="body" idx="1"/>
          </p:nvPr>
        </p:nvSpPr>
        <p:spPr>
          <a:xfrm>
            <a:off x="731838" y="4560888"/>
            <a:ext cx="5851525" cy="4321175"/>
          </a:xfrm>
          <a:noFill/>
          <a:ln/>
        </p:spPr>
        <p:txBody>
          <a:bodyPr/>
          <a:lstStyle/>
          <a:p>
            <a:r>
              <a:rPr lang="en-US" smtClean="0"/>
              <a:t>Author Note: </a:t>
            </a:r>
            <a:r>
              <a:rPr lang="en-US" b="1" smtClean="0"/>
              <a:t>Mandatory Rational Closing Slide</a:t>
            </a:r>
            <a:r>
              <a:rPr lang="en-US" smtClean="0"/>
              <a:t> (includes standard legal disclaimer).  Available in English only.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ln/>
        </p:spPr>
      </p:sp>
      <p:sp>
        <p:nvSpPr>
          <p:cNvPr id="28674" name="Rectangle 3"/>
          <p:cNvSpPr txBox="1">
            <a:spLocks noGrp="1" noChangeArrowheads="1"/>
          </p:cNvSpPr>
          <p:nvPr>
            <p:ph type="body" idx="1"/>
          </p:nvPr>
        </p:nvSpPr>
        <p:spPr>
          <a:noFill/>
          <a:ln/>
        </p:spPr>
        <p:txBody>
          <a:bodyPr/>
          <a:lstStyle/>
          <a:p>
            <a:endParaRPr lang="en-CA" sz="600" b="1" i="1"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4143375" y="9118600"/>
            <a:ext cx="3170238" cy="481013"/>
          </a:xfrm>
          <a:prstGeom prst="rect">
            <a:avLst/>
          </a:prstGeom>
          <a:noFill/>
          <a:ln w="9525">
            <a:noFill/>
            <a:miter lim="800000"/>
            <a:headEnd/>
            <a:tailEnd/>
          </a:ln>
        </p:spPr>
        <p:txBody>
          <a:bodyPr lIns="96648" tIns="48325" rIns="96648" bIns="48325" anchor="b"/>
          <a:lstStyle/>
          <a:p>
            <a:pPr algn="r" defTabSz="965200">
              <a:buClr>
                <a:srgbClr val="000000"/>
              </a:buClr>
              <a:buSzPct val="100000"/>
              <a:buFont typeface="Arial" charset="0"/>
              <a:buNone/>
            </a:pPr>
            <a:fld id="{7435E11E-88B9-41DE-92DE-D2D0358E8FEA}" type="slidenum">
              <a:rPr lang="en-CA" sz="1300"/>
              <a:pPr algn="r" defTabSz="965200">
                <a:buClr>
                  <a:srgbClr val="000000"/>
                </a:buClr>
                <a:buSzPct val="100000"/>
                <a:buFont typeface="Arial" charset="0"/>
                <a:buNone/>
              </a:pPr>
              <a:t>7</a:t>
            </a:fld>
            <a:endParaRPr lang="en-CA" sz="1300"/>
          </a:p>
        </p:txBody>
      </p:sp>
      <p:sp>
        <p:nvSpPr>
          <p:cNvPr id="30722" name="Rectangle 2"/>
          <p:cNvSpPr>
            <a:spLocks noGrp="1" noRot="1" noChangeAspect="1" noChangeArrowheads="1" noTextEdit="1"/>
          </p:cNvSpPr>
          <p:nvPr>
            <p:ph type="sldImg"/>
          </p:nvPr>
        </p:nvSpPr>
        <p:spPr>
          <a:ln/>
        </p:spPr>
      </p:sp>
      <p:sp>
        <p:nvSpPr>
          <p:cNvPr id="30723" name="Rectangle 3"/>
          <p:cNvSpPr txBox="1">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35" tIns="48317" rIns="96635" bIns="48317" anchor="b"/>
          <a:lstStyle/>
          <a:p>
            <a:pPr defTabSz="965200">
              <a:buFont typeface="Arial" charset="0"/>
              <a:buNone/>
            </a:pPr>
            <a:fld id="{F1C65F35-732B-4ADA-BE78-A4445BFFFB2A}" type="slidenum">
              <a:rPr lang="en-US" sz="1300"/>
              <a:pPr defTabSz="965200">
                <a:buFont typeface="Arial" charset="0"/>
                <a:buNone/>
              </a:pPr>
              <a:t>8</a:t>
            </a:fld>
            <a:endParaRPr lang="en-US" sz="1300"/>
          </a:p>
        </p:txBody>
      </p:sp>
      <p:sp>
        <p:nvSpPr>
          <p:cNvPr id="32770" name="Rectangle 2"/>
          <p:cNvSpPr>
            <a:spLocks noGrp="1" noRot="1" noChangeArrowheads="1" noTextEdit="1"/>
          </p:cNvSpPr>
          <p:nvPr>
            <p:ph type="sldImg"/>
          </p:nvPr>
        </p:nvSpPr>
        <p:spPr>
          <a:xfrm>
            <a:off x="1260475" y="722313"/>
            <a:ext cx="4799013" cy="3598862"/>
          </a:xfrm>
          <a:ln/>
        </p:spPr>
      </p:sp>
      <p:sp>
        <p:nvSpPr>
          <p:cNvPr id="32771" name="Rectangle 3"/>
          <p:cNvSpPr txBox="1">
            <a:spLocks noGrp="1" noChangeArrowheads="1"/>
          </p:cNvSpPr>
          <p:nvPr>
            <p:ph type="body" idx="1"/>
          </p:nvPr>
        </p:nvSpPr>
        <p:spPr>
          <a:xfrm>
            <a:off x="974725" y="4560888"/>
            <a:ext cx="5365750" cy="4318000"/>
          </a:xfrm>
          <a:noFill/>
          <a:ln/>
        </p:spPr>
        <p:txBody>
          <a:bodyPr lIns="95011" tIns="47505" rIns="95011" bIns="47505"/>
          <a:lstStyle/>
          <a:p>
            <a:pPr algn="ctr">
              <a:buFont typeface="Symbol" pitchFamily="18" charset="2"/>
              <a:buNone/>
            </a:pPr>
            <a:r>
              <a:rPr lang="en-CA" sz="2000" smtClean="0"/>
              <a:t>Background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35" tIns="48317" rIns="96635" bIns="48317" anchor="b"/>
          <a:lstStyle/>
          <a:p>
            <a:pPr algn="r" defTabSz="966788"/>
            <a:fld id="{80A21207-9A91-4643-9042-AF0F24C86FC3}" type="slidenum">
              <a:rPr lang="en-US" sz="1300">
                <a:solidFill>
                  <a:schemeClr val="tx1"/>
                </a:solidFill>
              </a:rPr>
              <a:pPr algn="r" defTabSz="966788"/>
              <a:t>9</a:t>
            </a:fld>
            <a:endParaRPr lang="en-US" sz="1300">
              <a:solidFill>
                <a:schemeClr val="tx1"/>
              </a:solidFill>
            </a:endParaRPr>
          </a:p>
        </p:txBody>
      </p:sp>
      <p:sp>
        <p:nvSpPr>
          <p:cNvPr id="34818" name="Rectangle 2"/>
          <p:cNvSpPr>
            <a:spLocks noGrp="1" noRot="1" noChangeArrowheads="1" noTextEdit="1"/>
          </p:cNvSpPr>
          <p:nvPr>
            <p:ph type="sldImg"/>
          </p:nvPr>
        </p:nvSpPr>
        <p:spPr>
          <a:xfrm>
            <a:off x="1257300" y="720725"/>
            <a:ext cx="4800600" cy="3600450"/>
          </a:xfrm>
          <a:ln/>
        </p:spPr>
      </p:sp>
      <p:sp>
        <p:nvSpPr>
          <p:cNvPr id="34819" name="Rectangle 3"/>
          <p:cNvSpPr txBox="1">
            <a:spLocks noGrp="1" noChangeArrowheads="1"/>
          </p:cNvSpPr>
          <p:nvPr>
            <p:ph type="body" idx="1"/>
          </p:nvPr>
        </p:nvSpPr>
        <p:spPr>
          <a:xfrm>
            <a:off x="731838" y="4560888"/>
            <a:ext cx="5851525" cy="4319587"/>
          </a:xfrm>
          <a:noFill/>
          <a:ln/>
        </p:spPr>
        <p:txBody>
          <a:bodyPr lIns="96635" tIns="48317" rIns="96635" bIns="48317"/>
          <a:lstStyle/>
          <a:p>
            <a:pPr defTabSz="914400"/>
            <a:endParaRPr lang="en-CA"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p:cNvPicPr>
            <a:picLocks noChangeAspect="1" noChangeArrowheads="1"/>
          </p:cNvPicPr>
          <p:nvPr userDrawn="1"/>
        </p:nvPicPr>
        <p:blipFill>
          <a:blip r:embed="rId2"/>
          <a:srcRect/>
          <a:stretch>
            <a:fillRect/>
          </a:stretch>
        </p:blipFill>
        <p:spPr bwMode="auto">
          <a:xfrm>
            <a:off x="8539163" y="5270500"/>
            <a:ext cx="369887" cy="1357313"/>
          </a:xfrm>
          <a:prstGeom prst="rect">
            <a:avLst/>
          </a:prstGeom>
          <a:noFill/>
          <a:ln w="9525">
            <a:noFill/>
            <a:miter lim="800000"/>
            <a:headEnd/>
            <a:tailEnd/>
          </a:ln>
        </p:spPr>
      </p:pic>
      <p:grpSp>
        <p:nvGrpSpPr>
          <p:cNvPr id="5" name="Group 16"/>
          <p:cNvGrpSpPr>
            <a:grpSpLocks/>
          </p:cNvGrpSpPr>
          <p:nvPr userDrawn="1"/>
        </p:nvGrpSpPr>
        <p:grpSpPr bwMode="auto">
          <a:xfrm>
            <a:off x="180975" y="5167313"/>
            <a:ext cx="4538663" cy="1541462"/>
            <a:chOff x="114" y="2979"/>
            <a:chExt cx="2859" cy="971"/>
          </a:xfrm>
        </p:grpSpPr>
        <p:sp>
          <p:nvSpPr>
            <p:cNvPr id="6" name="Text Box 13"/>
            <p:cNvSpPr txBox="1">
              <a:spLocks noChangeArrowheads="1"/>
            </p:cNvSpPr>
            <p:nvPr userDrawn="1"/>
          </p:nvSpPr>
          <p:spPr bwMode="auto">
            <a:xfrm>
              <a:off x="1734" y="3728"/>
              <a:ext cx="1239" cy="173"/>
            </a:xfrm>
            <a:prstGeom prst="rect">
              <a:avLst/>
            </a:prstGeom>
            <a:noFill/>
            <a:ln w="9525">
              <a:noFill/>
              <a:miter lim="800000"/>
              <a:headEnd/>
              <a:tailEnd/>
            </a:ln>
            <a:effectLst/>
          </p:spPr>
          <p:txBody>
            <a:bodyPr wrap="none" anchor="ctr">
              <a:spAutoFit/>
            </a:bodyPr>
            <a:lstStyle>
              <a:lvl1pPr>
                <a:defRPr>
                  <a:solidFill>
                    <a:srgbClr val="000000"/>
                  </a:solidFill>
                  <a:latin typeface="Arial" charset="0"/>
                  <a:ea typeface="ＭＳ Ｐゴシック" charset="0"/>
                  <a:cs typeface="Arial" charset="0"/>
                </a:defRPr>
              </a:lvl1pPr>
              <a:lvl2pPr marL="37931725" indent="-37474525">
                <a:defRPr>
                  <a:solidFill>
                    <a:srgbClr val="000000"/>
                  </a:solidFill>
                  <a:latin typeface="Arial" charset="0"/>
                  <a:ea typeface="Arial" charset="0"/>
                  <a:cs typeface="Arial" charset="0"/>
                </a:defRPr>
              </a:lvl2pPr>
              <a:lvl3pPr>
                <a:defRPr>
                  <a:solidFill>
                    <a:srgbClr val="000000"/>
                  </a:solidFill>
                  <a:latin typeface="Arial" charset="0"/>
                  <a:ea typeface="Arial" charset="0"/>
                  <a:cs typeface="Arial" charset="0"/>
                </a:defRPr>
              </a:lvl3pPr>
              <a:lvl4pPr>
                <a:defRPr>
                  <a:solidFill>
                    <a:srgbClr val="000000"/>
                  </a:solidFill>
                  <a:latin typeface="Arial" charset="0"/>
                  <a:ea typeface="Arial" charset="0"/>
                  <a:cs typeface="Arial" charset="0"/>
                </a:defRPr>
              </a:lvl4pPr>
              <a:lvl5pPr>
                <a:defRPr>
                  <a:solidFill>
                    <a:srgbClr val="000000"/>
                  </a:solidFill>
                  <a:latin typeface="Arial" charset="0"/>
                  <a:ea typeface="Arial" charset="0"/>
                  <a:cs typeface="Arial" charset="0"/>
                </a:defRPr>
              </a:lvl5pPr>
              <a:lvl6pPr marL="457200" fontAlgn="base">
                <a:spcBef>
                  <a:spcPct val="0"/>
                </a:spcBef>
                <a:spcAft>
                  <a:spcPct val="0"/>
                </a:spcAft>
                <a:defRPr>
                  <a:solidFill>
                    <a:srgbClr val="000000"/>
                  </a:solidFill>
                  <a:latin typeface="Arial" charset="0"/>
                  <a:ea typeface="Arial" charset="0"/>
                  <a:cs typeface="Arial" charset="0"/>
                </a:defRPr>
              </a:lvl6pPr>
              <a:lvl7pPr marL="914400" fontAlgn="base">
                <a:spcBef>
                  <a:spcPct val="0"/>
                </a:spcBef>
                <a:spcAft>
                  <a:spcPct val="0"/>
                </a:spcAft>
                <a:defRPr>
                  <a:solidFill>
                    <a:srgbClr val="000000"/>
                  </a:solidFill>
                  <a:latin typeface="Arial" charset="0"/>
                  <a:ea typeface="Arial" charset="0"/>
                  <a:cs typeface="Arial" charset="0"/>
                </a:defRPr>
              </a:lvl7pPr>
              <a:lvl8pPr marL="1371600" fontAlgn="base">
                <a:spcBef>
                  <a:spcPct val="0"/>
                </a:spcBef>
                <a:spcAft>
                  <a:spcPct val="0"/>
                </a:spcAft>
                <a:defRPr>
                  <a:solidFill>
                    <a:srgbClr val="000000"/>
                  </a:solidFill>
                  <a:latin typeface="Arial" charset="0"/>
                  <a:ea typeface="Arial" charset="0"/>
                  <a:cs typeface="Arial" charset="0"/>
                </a:defRPr>
              </a:lvl8pPr>
              <a:lvl9pPr marL="1828800" fontAlgn="base">
                <a:spcBef>
                  <a:spcPct val="0"/>
                </a:spcBef>
                <a:spcAft>
                  <a:spcPct val="0"/>
                </a:spcAft>
                <a:defRPr>
                  <a:solidFill>
                    <a:srgbClr val="000000"/>
                  </a:solidFill>
                  <a:latin typeface="Arial" charset="0"/>
                  <a:ea typeface="Arial" charset="0"/>
                  <a:cs typeface="Arial" charset="0"/>
                </a:defRPr>
              </a:lvl9pPr>
            </a:lstStyle>
            <a:p>
              <a:pPr defTabSz="914400" eaLnBrk="0" hangingPunct="0">
                <a:defRPr/>
              </a:pPr>
              <a:r>
                <a:rPr lang="en-US" sz="1200" b="1">
                  <a:solidFill>
                    <a:schemeClr val="tx1"/>
                  </a:solidFill>
                  <a:ea typeface="MS PGothic" charset="0"/>
                  <a:cs typeface="MS PGothic" charset="0"/>
                </a:rPr>
                <a:t>June 5–9 </a:t>
              </a:r>
              <a:r>
                <a:rPr lang="en-US" sz="1200">
                  <a:solidFill>
                    <a:schemeClr val="tx1"/>
                  </a:solidFill>
                  <a:ea typeface="MS PGothic" charset="0"/>
                  <a:cs typeface="MS PGothic" charset="0"/>
                </a:rPr>
                <a:t>Orlando, Florida</a:t>
              </a:r>
              <a:endParaRPr lang="en-US" sz="1200" b="1">
                <a:solidFill>
                  <a:schemeClr val="tx1"/>
                </a:solidFill>
                <a:ea typeface="MS PGothic" charset="0"/>
                <a:cs typeface="MS PGothic" charset="0"/>
              </a:endParaRPr>
            </a:p>
          </p:txBody>
        </p:sp>
        <p:pic>
          <p:nvPicPr>
            <p:cNvPr id="7" name="Picture 14" descr="INNOVATE 2011_new descriptor.png"/>
            <p:cNvPicPr>
              <a:picLocks noChangeAspect="1"/>
            </p:cNvPicPr>
            <p:nvPr userDrawn="1"/>
          </p:nvPicPr>
          <p:blipFill>
            <a:blip r:embed="rId3"/>
            <a:srcRect l="2921"/>
            <a:stretch>
              <a:fillRect/>
            </a:stretch>
          </p:blipFill>
          <p:spPr bwMode="auto">
            <a:xfrm>
              <a:off x="114" y="2979"/>
              <a:ext cx="2526" cy="971"/>
            </a:xfrm>
            <a:prstGeom prst="rect">
              <a:avLst/>
            </a:prstGeom>
            <a:noFill/>
            <a:ln w="9525">
              <a:noFill/>
              <a:miter lim="800000"/>
              <a:headEnd/>
              <a:tailEnd/>
            </a:ln>
          </p:spPr>
        </p:pic>
      </p:grpSp>
      <p:sp>
        <p:nvSpPr>
          <p:cNvPr id="8" name="Rectangle 1"/>
          <p:cNvSpPr>
            <a:spLocks noChangeArrowheads="1"/>
          </p:cNvSpPr>
          <p:nvPr userDrawn="1"/>
        </p:nvSpPr>
        <p:spPr bwMode="auto">
          <a:xfrm>
            <a:off x="0" y="0"/>
            <a:ext cx="9144000" cy="427038"/>
          </a:xfrm>
          <a:prstGeom prst="rect">
            <a:avLst/>
          </a:prstGeom>
          <a:solidFill>
            <a:srgbClr val="00B0DA"/>
          </a:solidFill>
          <a:ln w="9525">
            <a:noFill/>
            <a:miter lim="800000"/>
            <a:headEnd/>
            <a:tailEnd/>
          </a:ln>
        </p:spPr>
        <p:txBody>
          <a:bodyPr anchor="ctr"/>
          <a:lstStyle/>
          <a:p>
            <a:pPr>
              <a:buClr>
                <a:srgbClr val="000000"/>
              </a:buClr>
              <a:buSzPct val="100000"/>
              <a:buFont typeface="Arial" charset="0"/>
              <a:buNone/>
              <a:defRPr/>
            </a:pPr>
            <a:endParaRPr lang="en-US">
              <a:ea typeface="MS PGothic" charset="0"/>
              <a:cs typeface="MS PGothic" charset="0"/>
            </a:endParaRPr>
          </a:p>
        </p:txBody>
      </p:sp>
      <p:pic>
        <p:nvPicPr>
          <p:cNvPr id="9" name="Picture 11" descr="Innovate2010_Graphic_.png"/>
          <p:cNvPicPr>
            <a:picLocks noChangeAspect="1"/>
          </p:cNvPicPr>
          <p:nvPr userDrawn="1"/>
        </p:nvPicPr>
        <p:blipFill>
          <a:blip r:embed="rId4"/>
          <a:srcRect/>
          <a:stretch>
            <a:fillRect/>
          </a:stretch>
        </p:blipFill>
        <p:spPr bwMode="auto">
          <a:xfrm>
            <a:off x="3810000" y="-11113"/>
            <a:ext cx="5334000" cy="4324351"/>
          </a:xfrm>
          <a:prstGeom prst="rect">
            <a:avLst/>
          </a:prstGeom>
          <a:noFill/>
          <a:ln w="9525">
            <a:noFill/>
            <a:miter lim="800000"/>
            <a:headEnd/>
            <a:tailEnd/>
          </a:ln>
        </p:spPr>
      </p:pic>
      <p:sp>
        <p:nvSpPr>
          <p:cNvPr id="23556" name="Rectangle 4"/>
          <p:cNvSpPr>
            <a:spLocks noGrp="1" noChangeArrowheads="1"/>
          </p:cNvSpPr>
          <p:nvPr>
            <p:ph type="ctrTitle"/>
          </p:nvPr>
        </p:nvSpPr>
        <p:spPr>
          <a:xfrm>
            <a:off x="180975" y="1708150"/>
            <a:ext cx="4306888" cy="969963"/>
          </a:xfrm>
        </p:spPr>
        <p:txBody>
          <a:bodyPr lIns="0" rIns="0"/>
          <a:lstStyle>
            <a:lvl1pPr>
              <a:buClr>
                <a:srgbClr val="000000"/>
              </a:buClr>
              <a:defRPr sz="2800"/>
            </a:lvl1pPr>
          </a:lstStyle>
          <a:p>
            <a:pPr lvl="0"/>
            <a:r>
              <a:rPr lang="en-US" noProof="0" smtClean="0"/>
              <a:t>Click to edit Master title style</a:t>
            </a:r>
          </a:p>
        </p:txBody>
      </p:sp>
      <p:sp>
        <p:nvSpPr>
          <p:cNvPr id="23557" name="Rectangle 5"/>
          <p:cNvSpPr>
            <a:spLocks noGrp="1" noChangeArrowheads="1"/>
          </p:cNvSpPr>
          <p:nvPr>
            <p:ph type="subTitle" idx="1"/>
          </p:nvPr>
        </p:nvSpPr>
        <p:spPr>
          <a:xfrm>
            <a:off x="180975" y="3584575"/>
            <a:ext cx="4310063" cy="1239838"/>
          </a:xfrm>
        </p:spPr>
        <p:txBody>
          <a:bodyPr lIns="0" rIns="0"/>
          <a:lstStyle>
            <a:lvl1pPr marL="0" indent="0">
              <a:lnSpc>
                <a:spcPct val="90000"/>
              </a:lnSpc>
              <a:spcBef>
                <a:spcPct val="0"/>
              </a:spcBef>
              <a:spcAft>
                <a:spcPct val="0"/>
              </a:spcAft>
              <a:buFont typeface="Wingdings" charset="0"/>
              <a:buNone/>
              <a:defRPr sz="2000"/>
            </a:lvl1pPr>
          </a:lstStyle>
          <a:p>
            <a:pPr lvl="0"/>
            <a:r>
              <a:rPr lang="en-US"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67525" y="512763"/>
            <a:ext cx="2246313" cy="24399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413" y="512763"/>
            <a:ext cx="6589712" cy="24399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685800" y="6248400"/>
            <a:ext cx="1905000" cy="457200"/>
          </a:xfrm>
          <a:prstGeom prst="rect">
            <a:avLst/>
          </a:prstGeom>
        </p:spPr>
        <p:txBody>
          <a:bodyPr/>
          <a:lstStyle>
            <a:lvl1pPr>
              <a:buClr>
                <a:srgbClr val="000000"/>
              </a:buClr>
              <a:buSzPct val="100000"/>
              <a:buFont typeface="Arial" charset="0"/>
              <a:buNone/>
              <a:defRPr>
                <a:ea typeface="ＭＳ Ｐゴシック" charset="0"/>
              </a:defRPr>
            </a:lvl1pPr>
          </a:lstStyle>
          <a:p>
            <a:pPr>
              <a:defRPr/>
            </a:pPr>
            <a:fld id="{0DE6FD81-4027-4780-8FCA-C3953CC7B521}" type="datetime1">
              <a:rPr lang="en-US"/>
              <a:pPr>
                <a:defRPr/>
              </a:pPr>
              <a:t>5/25/2011</a:t>
            </a:fld>
            <a:endParaRPr lang="en-US"/>
          </a:p>
        </p:txBody>
      </p:sp>
      <p:sp>
        <p:nvSpPr>
          <p:cNvPr id="4" name="Footer Placeholder 3"/>
          <p:cNvSpPr>
            <a:spLocks noGrp="1"/>
          </p:cNvSpPr>
          <p:nvPr>
            <p:ph type="ftr" sz="quarter" idx="11"/>
          </p:nvPr>
        </p:nvSpPr>
        <p:spPr>
          <a:xfrm>
            <a:off x="3124200" y="6248400"/>
            <a:ext cx="2895600" cy="457200"/>
          </a:xfrm>
          <a:prstGeom prst="rect">
            <a:avLst/>
          </a:prstGeom>
        </p:spPr>
        <p:txBody>
          <a:bodyPr/>
          <a:lstStyle>
            <a:lvl1pPr>
              <a:buClr>
                <a:srgbClr val="000000"/>
              </a:buClr>
              <a:buSzPct val="100000"/>
              <a:buFont typeface="Arial" charset="0"/>
              <a:buNone/>
              <a:defRPr>
                <a:ea typeface="ＭＳ Ｐゴシック" charset="0"/>
              </a:defRPr>
            </a:lvl1pPr>
          </a:lstStyle>
          <a:p>
            <a:pPr>
              <a:defRPr/>
            </a:pPr>
            <a:endParaRPr lang="en-US"/>
          </a:p>
        </p:txBody>
      </p:sp>
      <p:sp>
        <p:nvSpPr>
          <p:cNvPr id="5" name="Slide Number Placeholder 4"/>
          <p:cNvSpPr>
            <a:spLocks noGrp="1"/>
          </p:cNvSpPr>
          <p:nvPr>
            <p:ph type="sldNum" sz="quarter" idx="12"/>
          </p:nvPr>
        </p:nvSpPr>
        <p:spPr>
          <a:xfrm>
            <a:off x="6553200" y="6248400"/>
            <a:ext cx="1905000" cy="457200"/>
          </a:xfrm>
          <a:prstGeom prst="rect">
            <a:avLst/>
          </a:prstGeom>
        </p:spPr>
        <p:txBody>
          <a:bodyPr/>
          <a:lstStyle>
            <a:lvl1pPr>
              <a:buClr>
                <a:srgbClr val="000000"/>
              </a:buClr>
              <a:buSzPct val="100000"/>
              <a:buFont typeface="Arial" charset="0"/>
              <a:buNone/>
              <a:defRPr>
                <a:ea typeface="ＭＳ Ｐゴシック" charset="0"/>
              </a:defRPr>
            </a:lvl1pPr>
          </a:lstStyle>
          <a:p>
            <a:pPr>
              <a:defRPr/>
            </a:pPr>
            <a:fld id="{FFC078B3-0ED1-4D64-8187-0257300EC71E}"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981200"/>
            <a:ext cx="7772400" cy="4114800"/>
          </a:xfrm>
        </p:spPr>
        <p:txBody>
          <a:bodyPr/>
          <a:lstStyle/>
          <a:p>
            <a:pPr lvl="0"/>
            <a:endParaRPr lang="en-US" noProof="0" smtClean="0"/>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buClr>
                <a:srgbClr val="000000"/>
              </a:buClr>
              <a:buSzPct val="100000"/>
              <a:buFont typeface="Arial" charset="0"/>
              <a:buNone/>
              <a:defRPr>
                <a:ea typeface="ＭＳ Ｐゴシック" charset="0"/>
              </a:defRPr>
            </a:lvl1pPr>
          </a:lstStyle>
          <a:p>
            <a:pPr>
              <a:defRPr/>
            </a:pPr>
            <a:fld id="{64F60EB1-4F65-4682-BE48-2775CC9D2C8F}" type="datetime1">
              <a:rPr lang="en-US"/>
              <a:pPr>
                <a:defRPr/>
              </a:pPr>
              <a:t>5/25/2011</a:t>
            </a:fld>
            <a:endParaRPr lang="en-US"/>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buClr>
                <a:srgbClr val="000000"/>
              </a:buClr>
              <a:buSzPct val="100000"/>
              <a:buFont typeface="Arial" charset="0"/>
              <a:buNone/>
              <a:defRPr>
                <a:ea typeface="ＭＳ Ｐゴシック" charset="0"/>
              </a:defRPr>
            </a:lvl1pPr>
          </a:lstStyle>
          <a:p>
            <a:pPr>
              <a:defRPr/>
            </a:pPr>
            <a:endParaRPr lang="en-US"/>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a:lstStyle>
            <a:lvl1pPr>
              <a:buClr>
                <a:srgbClr val="000000"/>
              </a:buClr>
              <a:buSzPct val="100000"/>
              <a:buFont typeface="Arial" charset="0"/>
              <a:buNone/>
              <a:defRPr>
                <a:ea typeface="ＭＳ Ｐゴシック" charset="0"/>
              </a:defRPr>
            </a:lvl1pPr>
          </a:lstStyle>
          <a:p>
            <a:pPr>
              <a:defRPr/>
            </a:pPr>
            <a:fld id="{96976004-35BB-491C-B4F6-66FA729EEE9E}"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413" y="1619250"/>
            <a:ext cx="4313237" cy="1333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1050" y="1619250"/>
            <a:ext cx="4314825" cy="1333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Rectangle 1"/>
          <p:cNvSpPr>
            <a:spLocks noChangeArrowheads="1"/>
          </p:cNvSpPr>
          <p:nvPr userDrawn="1"/>
        </p:nvSpPr>
        <p:spPr bwMode="auto">
          <a:xfrm>
            <a:off x="0" y="6430963"/>
            <a:ext cx="9144000" cy="427037"/>
          </a:xfrm>
          <a:prstGeom prst="rect">
            <a:avLst/>
          </a:prstGeom>
          <a:solidFill>
            <a:srgbClr val="00B0DA"/>
          </a:solidFill>
          <a:ln w="9525">
            <a:noFill/>
            <a:miter lim="800000"/>
            <a:headEnd/>
            <a:tailEnd/>
          </a:ln>
        </p:spPr>
        <p:txBody>
          <a:bodyPr anchor="ctr"/>
          <a:lstStyle/>
          <a:p>
            <a:pPr>
              <a:buClr>
                <a:srgbClr val="000000"/>
              </a:buClr>
              <a:buSzPct val="100000"/>
              <a:buFont typeface="Arial" charset="0"/>
              <a:buNone/>
              <a:defRPr/>
            </a:pPr>
            <a:endParaRPr lang="en-US">
              <a:ea typeface="MS PGothic" charset="0"/>
              <a:cs typeface="MS PGothic" charset="0"/>
            </a:endParaRPr>
          </a:p>
        </p:txBody>
      </p:sp>
      <p:pic>
        <p:nvPicPr>
          <p:cNvPr id="1027" name="Picture 9" descr="Innovate2010_Graphic_crop.png"/>
          <p:cNvPicPr>
            <a:picLocks noChangeAspect="1"/>
          </p:cNvPicPr>
          <p:nvPr userDrawn="1"/>
        </p:nvPicPr>
        <p:blipFill>
          <a:blip r:embed="rId15"/>
          <a:srcRect/>
          <a:stretch>
            <a:fillRect/>
          </a:stretch>
        </p:blipFill>
        <p:spPr bwMode="auto">
          <a:xfrm>
            <a:off x="6053138" y="5930900"/>
            <a:ext cx="3089275" cy="936625"/>
          </a:xfrm>
          <a:prstGeom prst="rect">
            <a:avLst/>
          </a:prstGeom>
          <a:noFill/>
          <a:ln w="9525">
            <a:noFill/>
            <a:miter lim="800000"/>
            <a:headEnd/>
            <a:tailEnd/>
          </a:ln>
        </p:spPr>
      </p:pic>
      <p:sp>
        <p:nvSpPr>
          <p:cNvPr id="1028" name="Rectangle 8"/>
          <p:cNvSpPr>
            <a:spLocks noGrp="1" noChangeArrowheads="1"/>
          </p:cNvSpPr>
          <p:nvPr>
            <p:ph type="title"/>
          </p:nvPr>
        </p:nvSpPr>
        <p:spPr bwMode="auto">
          <a:xfrm>
            <a:off x="125413" y="512763"/>
            <a:ext cx="8988425" cy="419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Click to edit the title text format</a:t>
            </a:r>
          </a:p>
        </p:txBody>
      </p:sp>
      <p:sp>
        <p:nvSpPr>
          <p:cNvPr id="1029" name="Rectangle 9"/>
          <p:cNvSpPr>
            <a:spLocks noGrp="1" noChangeArrowheads="1"/>
          </p:cNvSpPr>
          <p:nvPr>
            <p:ph type="body" idx="1"/>
          </p:nvPr>
        </p:nvSpPr>
        <p:spPr bwMode="auto">
          <a:xfrm>
            <a:off x="125413" y="1619250"/>
            <a:ext cx="8780462" cy="1333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p:txBody>
      </p:sp>
      <p:grpSp>
        <p:nvGrpSpPr>
          <p:cNvPr id="1030" name="Group 25"/>
          <p:cNvGrpSpPr>
            <a:grpSpLocks/>
          </p:cNvGrpSpPr>
          <p:nvPr userDrawn="1"/>
        </p:nvGrpSpPr>
        <p:grpSpPr bwMode="auto">
          <a:xfrm>
            <a:off x="0" y="0"/>
            <a:ext cx="9142413" cy="428625"/>
            <a:chOff x="0" y="0"/>
            <a:chExt cx="5759" cy="270"/>
          </a:xfrm>
        </p:grpSpPr>
        <p:pic>
          <p:nvPicPr>
            <p:cNvPr id="1033" name="Picture 1"/>
            <p:cNvPicPr>
              <a:picLocks noChangeAspect="1" noChangeArrowheads="1"/>
            </p:cNvPicPr>
            <p:nvPr userDrawn="1"/>
          </p:nvPicPr>
          <p:blipFill>
            <a:blip r:embed="rId16"/>
            <a:srcRect/>
            <a:stretch>
              <a:fillRect/>
            </a:stretch>
          </p:blipFill>
          <p:spPr bwMode="auto">
            <a:xfrm>
              <a:off x="0" y="0"/>
              <a:ext cx="5759" cy="270"/>
            </a:xfrm>
            <a:prstGeom prst="rect">
              <a:avLst/>
            </a:prstGeom>
            <a:noFill/>
            <a:ln w="9525">
              <a:noFill/>
              <a:miter lim="800000"/>
              <a:headEnd/>
              <a:tailEnd/>
            </a:ln>
          </p:spPr>
        </p:pic>
        <p:grpSp>
          <p:nvGrpSpPr>
            <p:cNvPr id="1034" name="Group 24"/>
            <p:cNvGrpSpPr>
              <a:grpSpLocks/>
            </p:cNvGrpSpPr>
            <p:nvPr userDrawn="1"/>
          </p:nvGrpSpPr>
          <p:grpSpPr bwMode="auto">
            <a:xfrm>
              <a:off x="0" y="0"/>
              <a:ext cx="5051" cy="269"/>
              <a:chOff x="0" y="0"/>
              <a:chExt cx="5051" cy="269"/>
            </a:xfrm>
          </p:grpSpPr>
          <p:sp>
            <p:nvSpPr>
              <p:cNvPr id="3" name="Rectangle 1"/>
              <p:cNvSpPr>
                <a:spLocks noChangeArrowheads="1"/>
              </p:cNvSpPr>
              <p:nvPr userDrawn="1"/>
            </p:nvSpPr>
            <p:spPr bwMode="auto">
              <a:xfrm>
                <a:off x="0" y="0"/>
                <a:ext cx="5051" cy="269"/>
              </a:xfrm>
              <a:prstGeom prst="rect">
                <a:avLst/>
              </a:prstGeom>
              <a:solidFill>
                <a:srgbClr val="00B0DA"/>
              </a:solidFill>
              <a:ln w="9525">
                <a:noFill/>
                <a:miter lim="800000"/>
                <a:headEnd/>
                <a:tailEnd/>
              </a:ln>
            </p:spPr>
            <p:txBody>
              <a:bodyPr anchor="ctr"/>
              <a:lstStyle/>
              <a:p>
                <a:pPr>
                  <a:buClr>
                    <a:srgbClr val="000000"/>
                  </a:buClr>
                  <a:buSzPct val="100000"/>
                  <a:buFont typeface="Arial" charset="0"/>
                  <a:buNone/>
                  <a:defRPr/>
                </a:pPr>
                <a:endParaRPr lang="en-US">
                  <a:ea typeface="MS PGothic" charset="0"/>
                  <a:cs typeface="MS PGothic" charset="0"/>
                </a:endParaRPr>
              </a:p>
            </p:txBody>
          </p:sp>
          <p:grpSp>
            <p:nvGrpSpPr>
              <p:cNvPr id="1036" name="Group 23"/>
              <p:cNvGrpSpPr>
                <a:grpSpLocks/>
              </p:cNvGrpSpPr>
              <p:nvPr userDrawn="1"/>
            </p:nvGrpSpPr>
            <p:grpSpPr bwMode="auto">
              <a:xfrm>
                <a:off x="60" y="54"/>
                <a:ext cx="3030" cy="161"/>
                <a:chOff x="60" y="54"/>
                <a:chExt cx="3030" cy="161"/>
              </a:xfrm>
            </p:grpSpPr>
            <p:pic>
              <p:nvPicPr>
                <p:cNvPr id="1037" name="Picture 18" descr="ppt text header"/>
                <p:cNvPicPr>
                  <a:picLocks noChangeAspect="1" noChangeArrowheads="1"/>
                </p:cNvPicPr>
                <p:nvPr userDrawn="1"/>
              </p:nvPicPr>
              <p:blipFill>
                <a:blip r:embed="rId17"/>
                <a:srcRect r="63617" b="-653"/>
                <a:stretch>
                  <a:fillRect/>
                </a:stretch>
              </p:blipFill>
              <p:spPr bwMode="auto">
                <a:xfrm>
                  <a:off x="60" y="54"/>
                  <a:ext cx="851" cy="154"/>
                </a:xfrm>
                <a:prstGeom prst="rect">
                  <a:avLst/>
                </a:prstGeom>
                <a:noFill/>
                <a:ln w="9525">
                  <a:noFill/>
                  <a:miter lim="800000"/>
                  <a:headEnd/>
                  <a:tailEnd/>
                </a:ln>
              </p:spPr>
            </p:pic>
            <p:sp>
              <p:nvSpPr>
                <p:cNvPr id="11" name="TextBox 10"/>
                <p:cNvSpPr txBox="1"/>
                <p:nvPr userDrawn="1"/>
              </p:nvSpPr>
              <p:spPr>
                <a:xfrm>
                  <a:off x="902" y="79"/>
                  <a:ext cx="2188" cy="136"/>
                </a:xfrm>
                <a:prstGeom prst="rect">
                  <a:avLst/>
                </a:prstGeom>
                <a:noFill/>
              </p:spPr>
              <p:txBody>
                <a:bodyPr>
                  <a:spAutoFit/>
                </a:bodyPr>
                <a:lstStyle>
                  <a:lvl1pPr>
                    <a:defRPr>
                      <a:solidFill>
                        <a:srgbClr val="000000"/>
                      </a:solidFill>
                      <a:latin typeface="Arial" charset="0"/>
                      <a:ea typeface="ＭＳ Ｐゴシック" charset="0"/>
                      <a:cs typeface="Arial" charset="0"/>
                    </a:defRPr>
                  </a:lvl1pPr>
                  <a:lvl2pPr marL="37931725" indent="-37474525">
                    <a:defRPr>
                      <a:solidFill>
                        <a:srgbClr val="000000"/>
                      </a:solidFill>
                      <a:latin typeface="Arial" charset="0"/>
                      <a:ea typeface="Arial" charset="0"/>
                      <a:cs typeface="Arial" charset="0"/>
                    </a:defRPr>
                  </a:lvl2pPr>
                  <a:lvl3pPr>
                    <a:defRPr>
                      <a:solidFill>
                        <a:srgbClr val="000000"/>
                      </a:solidFill>
                      <a:latin typeface="Arial" charset="0"/>
                      <a:ea typeface="Arial" charset="0"/>
                      <a:cs typeface="Arial" charset="0"/>
                    </a:defRPr>
                  </a:lvl3pPr>
                  <a:lvl4pPr>
                    <a:defRPr>
                      <a:solidFill>
                        <a:srgbClr val="000000"/>
                      </a:solidFill>
                      <a:latin typeface="Arial" charset="0"/>
                      <a:ea typeface="Arial" charset="0"/>
                      <a:cs typeface="Arial" charset="0"/>
                    </a:defRPr>
                  </a:lvl4pPr>
                  <a:lvl5pPr>
                    <a:defRPr>
                      <a:solidFill>
                        <a:srgbClr val="000000"/>
                      </a:solidFill>
                      <a:latin typeface="Arial" charset="0"/>
                      <a:ea typeface="Arial" charset="0"/>
                      <a:cs typeface="Arial" charset="0"/>
                    </a:defRPr>
                  </a:lvl5pPr>
                  <a:lvl6pPr marL="457200" fontAlgn="base">
                    <a:spcBef>
                      <a:spcPct val="0"/>
                    </a:spcBef>
                    <a:spcAft>
                      <a:spcPct val="0"/>
                    </a:spcAft>
                    <a:defRPr>
                      <a:solidFill>
                        <a:srgbClr val="000000"/>
                      </a:solidFill>
                      <a:latin typeface="Arial" charset="0"/>
                      <a:ea typeface="Arial" charset="0"/>
                      <a:cs typeface="Arial" charset="0"/>
                    </a:defRPr>
                  </a:lvl6pPr>
                  <a:lvl7pPr marL="914400" fontAlgn="base">
                    <a:spcBef>
                      <a:spcPct val="0"/>
                    </a:spcBef>
                    <a:spcAft>
                      <a:spcPct val="0"/>
                    </a:spcAft>
                    <a:defRPr>
                      <a:solidFill>
                        <a:srgbClr val="000000"/>
                      </a:solidFill>
                      <a:latin typeface="Arial" charset="0"/>
                      <a:ea typeface="Arial" charset="0"/>
                      <a:cs typeface="Arial" charset="0"/>
                    </a:defRPr>
                  </a:lvl7pPr>
                  <a:lvl8pPr marL="1371600" fontAlgn="base">
                    <a:spcBef>
                      <a:spcPct val="0"/>
                    </a:spcBef>
                    <a:spcAft>
                      <a:spcPct val="0"/>
                    </a:spcAft>
                    <a:defRPr>
                      <a:solidFill>
                        <a:srgbClr val="000000"/>
                      </a:solidFill>
                      <a:latin typeface="Arial" charset="0"/>
                      <a:ea typeface="Arial" charset="0"/>
                      <a:cs typeface="Arial" charset="0"/>
                    </a:defRPr>
                  </a:lvl8pPr>
                  <a:lvl9pPr marL="1828800" fontAlgn="base">
                    <a:spcBef>
                      <a:spcPct val="0"/>
                    </a:spcBef>
                    <a:spcAft>
                      <a:spcPct val="0"/>
                    </a:spcAft>
                    <a:defRPr>
                      <a:solidFill>
                        <a:srgbClr val="000000"/>
                      </a:solidFill>
                      <a:latin typeface="Arial" charset="0"/>
                      <a:ea typeface="Arial" charset="0"/>
                      <a:cs typeface="Arial" charset="0"/>
                    </a:defRPr>
                  </a:lvl9pPr>
                </a:lstStyle>
                <a:p>
                  <a:pPr defTabSz="914400" eaLnBrk="0" hangingPunct="0">
                    <a:defRPr/>
                  </a:pPr>
                  <a:r>
                    <a:rPr lang="en-US" sz="800" b="1">
                      <a:solidFill>
                        <a:schemeClr val="bg1"/>
                      </a:solidFill>
                      <a:ea typeface="MS PGothic" charset="0"/>
                      <a:cs typeface="MS PGothic" charset="0"/>
                    </a:rPr>
                    <a:t>The Premier Event for Software and Systems Innovation </a:t>
                  </a:r>
                </a:p>
              </p:txBody>
            </p:sp>
          </p:grpSp>
        </p:grpSp>
      </p:grpSp>
      <p:sp>
        <p:nvSpPr>
          <p:cNvPr id="1044" name="Text Box 20"/>
          <p:cNvSpPr txBox="1">
            <a:spLocks noChangeArrowheads="1"/>
          </p:cNvSpPr>
          <p:nvPr userDrawn="1"/>
        </p:nvSpPr>
        <p:spPr bwMode="auto">
          <a:xfrm>
            <a:off x="38100" y="6546850"/>
            <a:ext cx="431800" cy="244475"/>
          </a:xfrm>
          <a:prstGeom prst="rect">
            <a:avLst/>
          </a:prstGeom>
          <a:noFill/>
          <a:ln>
            <a:noFill/>
          </a:ln>
          <a:effectLst/>
          <a:extLst>
            <a:ext uri="{909E8E84-426E-40dd-AFC4-6F175D3DCCD1}"/>
            <a:ext uri="{91240B29-F687-4f45-9708-019B960494DF}"/>
            <a:ext uri="{AF507438-7753-43e0-B8FC-AC1667EBCBE1}"/>
          </a:extLst>
        </p:spPr>
        <p:txBody>
          <a:bodyPr>
            <a:spAutoFit/>
          </a:bodyPr>
          <a:lstStyle/>
          <a:p>
            <a:pPr>
              <a:spcBef>
                <a:spcPct val="50000"/>
              </a:spcBef>
              <a:buClr>
                <a:srgbClr val="000000"/>
              </a:buClr>
              <a:buSzPct val="100000"/>
              <a:buFont typeface="Arial" charset="0"/>
              <a:buNone/>
              <a:defRPr/>
            </a:pPr>
            <a:fld id="{F5096ABC-255E-4D3F-8EAF-8B7936DEAFDF}" type="slidenum">
              <a:rPr lang="en-US" sz="1000">
                <a:solidFill>
                  <a:schemeClr val="bg1"/>
                </a:solidFill>
                <a:ea typeface="ＭＳ Ｐゴシック" charset="0"/>
              </a:rPr>
              <a:pPr>
                <a:spcBef>
                  <a:spcPct val="50000"/>
                </a:spcBef>
                <a:buClr>
                  <a:srgbClr val="000000"/>
                </a:buClr>
                <a:buSzPct val="100000"/>
                <a:buFont typeface="Arial" charset="0"/>
                <a:buNone/>
                <a:defRPr/>
              </a:pPr>
              <a:t>‹#›</a:t>
            </a:fld>
            <a:endParaRPr lang="en-US" sz="1000">
              <a:solidFill>
                <a:schemeClr val="bg1"/>
              </a:solidFill>
              <a:ea typeface="ＭＳ Ｐゴシック" charset="0"/>
            </a:endParaRPr>
          </a:p>
        </p:txBody>
      </p:sp>
      <p:sp>
        <p:nvSpPr>
          <p:cNvPr id="15" name="Rectangle 6"/>
          <p:cNvSpPr>
            <a:spLocks noChangeArrowheads="1"/>
          </p:cNvSpPr>
          <p:nvPr userDrawn="1"/>
        </p:nvSpPr>
        <p:spPr bwMode="black">
          <a:xfrm>
            <a:off x="7742238" y="6651625"/>
            <a:ext cx="1371600" cy="184150"/>
          </a:xfrm>
          <a:prstGeom prst="rect">
            <a:avLst/>
          </a:prstGeom>
          <a:noFill/>
          <a:ln>
            <a:noFill/>
          </a:ln>
          <a:extLst>
            <a:ext uri="{909E8E84-426E-40dd-AFC4-6F175D3DCCD1}"/>
            <a:ext uri="{91240B29-F687-4f45-9708-019B960494DF}"/>
          </a:extLst>
        </p:spPr>
        <p:txBody>
          <a:bodyPr lIns="92075" tIns="46038" rIns="92075" bIns="46038"/>
          <a:lstStyle/>
          <a:p>
            <a:pPr algn="r">
              <a:defRPr/>
            </a:pPr>
            <a:r>
              <a:rPr lang="en-US" sz="600">
                <a:solidFill>
                  <a:schemeClr val="bg1"/>
                </a:solidFill>
                <a:ea typeface="ＭＳ Ｐゴシック" charset="0"/>
              </a:rPr>
              <a:t>© 2011 IBM Corporation</a:t>
            </a:r>
          </a:p>
        </p:txBody>
      </p:sp>
    </p:spTree>
  </p:cSld>
  <p:clrMap bg1="lt1" tx1="dk1" bg2="lt2" tx2="dk2" accent1="accent1" accent2="accent2" accent3="accent3" accent4="accent4" accent5="accent5" accent6="accent6" hlink="hlink" folHlink="folHlink"/>
  <p:sldLayoutIdLst>
    <p:sldLayoutId id="2147483662"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3" r:id="rId12"/>
    <p:sldLayoutId id="2147483664" r:id="rId13"/>
  </p:sldLayoutIdLst>
  <p:txStyles>
    <p:titleStyle>
      <a:lvl1pPr algn="l" defTabSz="449263" rtl="0" eaLnBrk="0" fontAlgn="base" hangingPunct="0">
        <a:lnSpc>
          <a:spcPct val="90000"/>
        </a:lnSpc>
        <a:spcBef>
          <a:spcPct val="0"/>
        </a:spcBef>
        <a:spcAft>
          <a:spcPct val="0"/>
        </a:spcAft>
        <a:buClr>
          <a:srgbClr val="7889FB"/>
        </a:buClr>
        <a:buSzPct val="100000"/>
        <a:buFont typeface="Arial" charset="0"/>
        <a:defRPr sz="2400">
          <a:solidFill>
            <a:srgbClr val="7889FB"/>
          </a:solidFill>
          <a:latin typeface="+mj-lt"/>
          <a:ea typeface="MS PGothic" pitchFamily="34" charset="-128"/>
          <a:cs typeface="+mj-cs"/>
        </a:defRPr>
      </a:lvl1pPr>
      <a:lvl2pPr algn="l" defTabSz="449263" rtl="0" eaLnBrk="0" fontAlgn="base" hangingPunct="0">
        <a:lnSpc>
          <a:spcPct val="90000"/>
        </a:lnSpc>
        <a:spcBef>
          <a:spcPct val="0"/>
        </a:spcBef>
        <a:spcAft>
          <a:spcPct val="0"/>
        </a:spcAft>
        <a:buClr>
          <a:srgbClr val="7889FB"/>
        </a:buClr>
        <a:buSzPct val="100000"/>
        <a:buFont typeface="Arial" charset="0"/>
        <a:defRPr sz="2400">
          <a:solidFill>
            <a:srgbClr val="7889FB"/>
          </a:solidFill>
          <a:latin typeface="Arial" charset="0"/>
          <a:ea typeface="MS PGothic" pitchFamily="34" charset="-128"/>
          <a:cs typeface="Arial" charset="0"/>
        </a:defRPr>
      </a:lvl2pPr>
      <a:lvl3pPr algn="l" defTabSz="449263" rtl="0" eaLnBrk="0" fontAlgn="base" hangingPunct="0">
        <a:lnSpc>
          <a:spcPct val="90000"/>
        </a:lnSpc>
        <a:spcBef>
          <a:spcPct val="0"/>
        </a:spcBef>
        <a:spcAft>
          <a:spcPct val="0"/>
        </a:spcAft>
        <a:buClr>
          <a:srgbClr val="7889FB"/>
        </a:buClr>
        <a:buSzPct val="100000"/>
        <a:buFont typeface="Arial" charset="0"/>
        <a:defRPr sz="2400">
          <a:solidFill>
            <a:srgbClr val="7889FB"/>
          </a:solidFill>
          <a:latin typeface="Arial" charset="0"/>
          <a:ea typeface="MS PGothic" pitchFamily="34" charset="-128"/>
          <a:cs typeface="Arial" charset="0"/>
        </a:defRPr>
      </a:lvl3pPr>
      <a:lvl4pPr algn="l" defTabSz="449263" rtl="0" eaLnBrk="0" fontAlgn="base" hangingPunct="0">
        <a:lnSpc>
          <a:spcPct val="90000"/>
        </a:lnSpc>
        <a:spcBef>
          <a:spcPct val="0"/>
        </a:spcBef>
        <a:spcAft>
          <a:spcPct val="0"/>
        </a:spcAft>
        <a:buClr>
          <a:srgbClr val="7889FB"/>
        </a:buClr>
        <a:buSzPct val="100000"/>
        <a:buFont typeface="Arial" charset="0"/>
        <a:defRPr sz="2400">
          <a:solidFill>
            <a:srgbClr val="7889FB"/>
          </a:solidFill>
          <a:latin typeface="Arial" charset="0"/>
          <a:ea typeface="MS PGothic" pitchFamily="34" charset="-128"/>
          <a:cs typeface="Arial" charset="0"/>
        </a:defRPr>
      </a:lvl4pPr>
      <a:lvl5pPr algn="l" defTabSz="449263" rtl="0" eaLnBrk="0" fontAlgn="base" hangingPunct="0">
        <a:lnSpc>
          <a:spcPct val="90000"/>
        </a:lnSpc>
        <a:spcBef>
          <a:spcPct val="0"/>
        </a:spcBef>
        <a:spcAft>
          <a:spcPct val="0"/>
        </a:spcAft>
        <a:buClr>
          <a:srgbClr val="7889FB"/>
        </a:buClr>
        <a:buSzPct val="100000"/>
        <a:buFont typeface="Arial" charset="0"/>
        <a:defRPr sz="2400">
          <a:solidFill>
            <a:srgbClr val="7889FB"/>
          </a:solidFill>
          <a:latin typeface="Arial" charset="0"/>
          <a:ea typeface="MS PGothic" pitchFamily="34" charset="-128"/>
          <a:cs typeface="Arial" charset="0"/>
        </a:defRPr>
      </a:lvl5pPr>
      <a:lvl6pPr marL="457200" algn="l" defTabSz="449263" rtl="0" fontAlgn="base">
        <a:lnSpc>
          <a:spcPct val="90000"/>
        </a:lnSpc>
        <a:spcBef>
          <a:spcPct val="0"/>
        </a:spcBef>
        <a:spcAft>
          <a:spcPct val="0"/>
        </a:spcAft>
        <a:buClr>
          <a:srgbClr val="7889FB"/>
        </a:buClr>
        <a:buSzPct val="100000"/>
        <a:buFont typeface="Arial" charset="0"/>
        <a:defRPr sz="2400">
          <a:solidFill>
            <a:srgbClr val="7889FB"/>
          </a:solidFill>
          <a:latin typeface="Arial" charset="0"/>
          <a:ea typeface="Arial" charset="0"/>
          <a:cs typeface="Arial" charset="0"/>
        </a:defRPr>
      </a:lvl6pPr>
      <a:lvl7pPr marL="914400" algn="l" defTabSz="449263" rtl="0" fontAlgn="base">
        <a:lnSpc>
          <a:spcPct val="90000"/>
        </a:lnSpc>
        <a:spcBef>
          <a:spcPct val="0"/>
        </a:spcBef>
        <a:spcAft>
          <a:spcPct val="0"/>
        </a:spcAft>
        <a:buClr>
          <a:srgbClr val="7889FB"/>
        </a:buClr>
        <a:buSzPct val="100000"/>
        <a:buFont typeface="Arial" charset="0"/>
        <a:defRPr sz="2400">
          <a:solidFill>
            <a:srgbClr val="7889FB"/>
          </a:solidFill>
          <a:latin typeface="Arial" charset="0"/>
          <a:ea typeface="Arial" charset="0"/>
          <a:cs typeface="Arial" charset="0"/>
        </a:defRPr>
      </a:lvl7pPr>
      <a:lvl8pPr marL="1371600" algn="l" defTabSz="449263" rtl="0" fontAlgn="base">
        <a:lnSpc>
          <a:spcPct val="90000"/>
        </a:lnSpc>
        <a:spcBef>
          <a:spcPct val="0"/>
        </a:spcBef>
        <a:spcAft>
          <a:spcPct val="0"/>
        </a:spcAft>
        <a:buClr>
          <a:srgbClr val="7889FB"/>
        </a:buClr>
        <a:buSzPct val="100000"/>
        <a:buFont typeface="Arial" charset="0"/>
        <a:defRPr sz="2400">
          <a:solidFill>
            <a:srgbClr val="7889FB"/>
          </a:solidFill>
          <a:latin typeface="Arial" charset="0"/>
          <a:ea typeface="Arial" charset="0"/>
          <a:cs typeface="Arial" charset="0"/>
        </a:defRPr>
      </a:lvl8pPr>
      <a:lvl9pPr marL="1828800" algn="l" defTabSz="449263" rtl="0" fontAlgn="base">
        <a:lnSpc>
          <a:spcPct val="90000"/>
        </a:lnSpc>
        <a:spcBef>
          <a:spcPct val="0"/>
        </a:spcBef>
        <a:spcAft>
          <a:spcPct val="0"/>
        </a:spcAft>
        <a:buClr>
          <a:srgbClr val="7889FB"/>
        </a:buClr>
        <a:buSzPct val="100000"/>
        <a:buFont typeface="Arial" charset="0"/>
        <a:defRPr sz="2400">
          <a:solidFill>
            <a:srgbClr val="7889FB"/>
          </a:solidFill>
          <a:latin typeface="Arial" charset="0"/>
          <a:ea typeface="Arial" charset="0"/>
          <a:cs typeface="Arial" charset="0"/>
        </a:defRPr>
      </a:lvl9pPr>
    </p:titleStyle>
    <p:bodyStyle>
      <a:lvl1pPr marL="231775" indent="-231775" algn="l" defTabSz="449263" rtl="0" eaLnBrk="0" fontAlgn="base" hangingPunct="0">
        <a:spcBef>
          <a:spcPts val="563"/>
        </a:spcBef>
        <a:spcAft>
          <a:spcPts val="338"/>
        </a:spcAft>
        <a:buClr>
          <a:srgbClr val="7889FB"/>
        </a:buClr>
        <a:buSzPct val="100000"/>
        <a:buFont typeface="Wingdings" pitchFamily="2" charset="2"/>
        <a:buChar char=""/>
        <a:defRPr>
          <a:solidFill>
            <a:srgbClr val="000000"/>
          </a:solidFill>
          <a:latin typeface="+mn-lt"/>
          <a:ea typeface="MS PGothic" pitchFamily="34" charset="-128"/>
          <a:cs typeface="+mn-cs"/>
        </a:defRPr>
      </a:lvl1pPr>
      <a:lvl2pPr marL="460375" indent="-227013" algn="l" defTabSz="449263" rtl="0" eaLnBrk="0" fontAlgn="base" hangingPunct="0">
        <a:spcBef>
          <a:spcPts val="300"/>
        </a:spcBef>
        <a:spcAft>
          <a:spcPts val="300"/>
        </a:spcAft>
        <a:buClr>
          <a:srgbClr val="7889FB"/>
        </a:buClr>
        <a:buSzPct val="100000"/>
        <a:buFont typeface="Webdings" pitchFamily="18" charset="2"/>
        <a:buChar char=""/>
        <a:defRPr sz="1600">
          <a:solidFill>
            <a:srgbClr val="000000"/>
          </a:solidFill>
          <a:latin typeface="+mn-lt"/>
          <a:ea typeface="Arial" charset="0"/>
          <a:cs typeface="+mn-cs"/>
        </a:defRPr>
      </a:lvl2pPr>
      <a:lvl3pPr marL="685800" indent="-223838" algn="l" defTabSz="449263" rtl="0" eaLnBrk="0" fontAlgn="base" hangingPunct="0">
        <a:spcBef>
          <a:spcPts val="300"/>
        </a:spcBef>
        <a:spcAft>
          <a:spcPts val="300"/>
        </a:spcAft>
        <a:buClr>
          <a:srgbClr val="7889FB"/>
        </a:buClr>
        <a:buSzPct val="100000"/>
        <a:buFont typeface="Wingdings" pitchFamily="2" charset="2"/>
        <a:buChar char=""/>
        <a:defRPr sz="1600">
          <a:solidFill>
            <a:srgbClr val="000000"/>
          </a:solidFill>
          <a:latin typeface="+mn-lt"/>
          <a:ea typeface="Arial" charset="0"/>
          <a:cs typeface="+mn-cs"/>
        </a:defRPr>
      </a:lvl3pPr>
      <a:lvl4pPr marL="915988" indent="-228600" algn="l" defTabSz="449263" rtl="0" eaLnBrk="0" fontAlgn="base" hangingPunct="0">
        <a:spcBef>
          <a:spcPts val="300"/>
        </a:spcBef>
        <a:spcAft>
          <a:spcPts val="300"/>
        </a:spcAft>
        <a:buClr>
          <a:srgbClr val="7889FB"/>
        </a:buClr>
        <a:buSzPct val="100000"/>
        <a:buFont typeface="Arial" charset="0"/>
        <a:buChar char="–"/>
        <a:defRPr sz="1600">
          <a:solidFill>
            <a:srgbClr val="000000"/>
          </a:solidFill>
          <a:latin typeface="+mn-lt"/>
          <a:ea typeface="Arial" charset="0"/>
          <a:cs typeface="+mn-cs"/>
        </a:defRPr>
      </a:lvl4pPr>
      <a:lvl5pPr marL="1146175" indent="-228600" algn="l" defTabSz="449263" rtl="0" eaLnBrk="0" fontAlgn="base" hangingPunct="0">
        <a:spcBef>
          <a:spcPts val="300"/>
        </a:spcBef>
        <a:spcAft>
          <a:spcPts val="300"/>
        </a:spcAft>
        <a:buClr>
          <a:srgbClr val="7889FB"/>
        </a:buClr>
        <a:buSzPct val="100000"/>
        <a:buFont typeface="Arial" charset="0"/>
        <a:buChar char="–"/>
        <a:defRPr sz="1600">
          <a:solidFill>
            <a:srgbClr val="000000"/>
          </a:solidFill>
          <a:latin typeface="+mn-lt"/>
          <a:ea typeface="Arial" charset="0"/>
          <a:cs typeface="+mn-cs"/>
        </a:defRPr>
      </a:lvl5pPr>
      <a:lvl6pPr marL="1603375" indent="-228600" algn="l" defTabSz="449263" rtl="0" fontAlgn="base">
        <a:spcBef>
          <a:spcPts val="300"/>
        </a:spcBef>
        <a:spcAft>
          <a:spcPts val="300"/>
        </a:spcAft>
        <a:buClr>
          <a:srgbClr val="7889FB"/>
        </a:buClr>
        <a:buSzPct val="100000"/>
        <a:buFont typeface="Arial" charset="0"/>
        <a:buChar char="–"/>
        <a:defRPr sz="1600">
          <a:solidFill>
            <a:srgbClr val="000000"/>
          </a:solidFill>
          <a:latin typeface="+mn-lt"/>
          <a:ea typeface="Arial" charset="0"/>
          <a:cs typeface="+mn-cs"/>
        </a:defRPr>
      </a:lvl6pPr>
      <a:lvl7pPr marL="2060575" indent="-228600" algn="l" defTabSz="449263" rtl="0" fontAlgn="base">
        <a:spcBef>
          <a:spcPts val="300"/>
        </a:spcBef>
        <a:spcAft>
          <a:spcPts val="300"/>
        </a:spcAft>
        <a:buClr>
          <a:srgbClr val="7889FB"/>
        </a:buClr>
        <a:buSzPct val="100000"/>
        <a:buFont typeface="Arial" charset="0"/>
        <a:buChar char="–"/>
        <a:defRPr sz="1600">
          <a:solidFill>
            <a:srgbClr val="000000"/>
          </a:solidFill>
          <a:latin typeface="+mn-lt"/>
          <a:ea typeface="Arial" charset="0"/>
          <a:cs typeface="+mn-cs"/>
        </a:defRPr>
      </a:lvl7pPr>
      <a:lvl8pPr marL="2517775" indent="-228600" algn="l" defTabSz="449263" rtl="0" fontAlgn="base">
        <a:spcBef>
          <a:spcPts val="300"/>
        </a:spcBef>
        <a:spcAft>
          <a:spcPts val="300"/>
        </a:spcAft>
        <a:buClr>
          <a:srgbClr val="7889FB"/>
        </a:buClr>
        <a:buSzPct val="100000"/>
        <a:buFont typeface="Arial" charset="0"/>
        <a:buChar char="–"/>
        <a:defRPr sz="1600">
          <a:solidFill>
            <a:srgbClr val="000000"/>
          </a:solidFill>
          <a:latin typeface="+mn-lt"/>
          <a:ea typeface="Arial" charset="0"/>
          <a:cs typeface="+mn-cs"/>
        </a:defRPr>
      </a:lvl8pPr>
      <a:lvl9pPr marL="2974975" indent="-228600" algn="l" defTabSz="449263" rtl="0" fontAlgn="base">
        <a:spcBef>
          <a:spcPts val="300"/>
        </a:spcBef>
        <a:spcAft>
          <a:spcPts val="300"/>
        </a:spcAft>
        <a:buClr>
          <a:srgbClr val="7889FB"/>
        </a:buClr>
        <a:buSzPct val="100000"/>
        <a:buFont typeface="Arial" charset="0"/>
        <a:buChar char="–"/>
        <a:defRPr sz="1600">
          <a:solidFill>
            <a:srgbClr val="000000"/>
          </a:solidFill>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9.xml"/><Relationship Id="rId16" Type="http://schemas.openxmlformats.org/officeDocument/2006/relationships/diagramColors" Target="../diagrams/colors3.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26.png"/><Relationship Id="rId4" Type="http://schemas.openxmlformats.org/officeDocument/2006/relationships/image" Target="../media/image43.jpe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4.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IBM Innovate 2010 Session Track Template">
    <p:spTree>
      <p:nvGrpSpPr>
        <p:cNvPr id="1" name=""/>
        <p:cNvGrpSpPr/>
        <p:nvPr/>
      </p:nvGrpSpPr>
      <p:grpSpPr>
        <a:xfrm>
          <a:off x="0" y="0"/>
          <a:ext cx="0" cy="0"/>
          <a:chOff x="0" y="0"/>
          <a:chExt cx="0" cy="0"/>
        </a:xfrm>
      </p:grpSpPr>
      <p:sp>
        <p:nvSpPr>
          <p:cNvPr id="17409" name="Rectangle 42"/>
          <p:cNvSpPr>
            <a:spLocks noGrp="1" noChangeArrowheads="1"/>
          </p:cNvSpPr>
          <p:nvPr>
            <p:ph type="ctrTitle"/>
          </p:nvPr>
        </p:nvSpPr>
        <p:spPr>
          <a:xfrm>
            <a:off x="169863" y="1550988"/>
            <a:ext cx="4308475" cy="1738312"/>
          </a:xfrm>
        </p:spPr>
        <p:txBody>
          <a:bodyPr/>
          <a:lstStyle/>
          <a:p>
            <a:pPr eaLnBrk="1" hangingPunct="1"/>
            <a:r>
              <a:rPr lang="en-US" sz="2400" smtClean="0"/>
              <a:t>Case Study: Implementation of the Municipal Reference Model using IBM Rational System Architect</a:t>
            </a:r>
            <a:endParaRPr lang="en-GB" sz="2400" smtClean="0"/>
          </a:p>
        </p:txBody>
      </p:sp>
      <p:sp>
        <p:nvSpPr>
          <p:cNvPr id="17410" name="Rectangle 43"/>
          <p:cNvSpPr>
            <a:spLocks noGrp="1" noChangeArrowheads="1"/>
          </p:cNvSpPr>
          <p:nvPr>
            <p:ph type="subTitle" idx="1"/>
          </p:nvPr>
        </p:nvSpPr>
        <p:spPr>
          <a:xfrm>
            <a:off x="161925" y="3800475"/>
            <a:ext cx="5843588" cy="1206500"/>
          </a:xfrm>
        </p:spPr>
        <p:txBody>
          <a:bodyPr/>
          <a:lstStyle/>
          <a:p>
            <a:pPr eaLnBrk="1" hangingPunct="1">
              <a:buFont typeface="Wingdings" pitchFamily="2" charset="2"/>
              <a:buNone/>
            </a:pPr>
            <a:r>
              <a:rPr lang="en-US" smtClean="0"/>
              <a:t>Roy Wiseman</a:t>
            </a:r>
            <a:endParaRPr lang="en-GB" smtClean="0"/>
          </a:p>
          <a:p>
            <a:pPr eaLnBrk="1" hangingPunct="1">
              <a:buFont typeface="Wingdings" pitchFamily="2" charset="2"/>
              <a:buNone/>
            </a:pPr>
            <a:r>
              <a:rPr lang="en-US" smtClean="0"/>
              <a:t>Chief Information Officer (CIO), Region of Peel</a:t>
            </a:r>
            <a:endParaRPr lang="en-GB" smtClean="0"/>
          </a:p>
          <a:p>
            <a:pPr eaLnBrk="1" hangingPunct="1">
              <a:buFont typeface="Wingdings" pitchFamily="2" charset="2"/>
              <a:buNone/>
            </a:pPr>
            <a:r>
              <a:rPr lang="en-US" smtClean="0"/>
              <a:t>Roy.Wiseman@peelregion.ca</a:t>
            </a:r>
            <a:r>
              <a:rPr lang="en-GB" smtClean="0"/>
              <a:t/>
            </a:r>
            <a:br>
              <a:rPr lang="en-GB" smtClean="0"/>
            </a:br>
            <a:r>
              <a:rPr lang="en-US" smtClean="0"/>
              <a:t>SIS-1703A</a:t>
            </a:r>
            <a:endParaRPr lang="en-GB"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a:xfrm>
            <a:off x="107950" y="369888"/>
            <a:ext cx="7112000" cy="674687"/>
          </a:xfrm>
        </p:spPr>
        <p:txBody>
          <a:bodyPr lIns="91429" tIns="45714" rIns="91429" bIns="45714"/>
          <a:lstStyle/>
          <a:p>
            <a:pPr eaLnBrk="1" hangingPunct="1"/>
            <a:r>
              <a:rPr lang="en-CA" smtClean="0"/>
              <a:t>Municipal Reference Model</a:t>
            </a:r>
          </a:p>
        </p:txBody>
      </p:sp>
      <p:sp>
        <p:nvSpPr>
          <p:cNvPr id="128003" name="Rectangle 4"/>
          <p:cNvSpPr>
            <a:spLocks noChangeArrowheads="1"/>
          </p:cNvSpPr>
          <p:nvPr/>
        </p:nvSpPr>
        <p:spPr bwMode="auto">
          <a:xfrm>
            <a:off x="304800" y="1052513"/>
            <a:ext cx="8524875" cy="5272087"/>
          </a:xfrm>
          <a:prstGeom prst="rect">
            <a:avLst/>
          </a:prstGeom>
          <a:noFill/>
          <a:ln w="9525">
            <a:noFill/>
            <a:miter lim="800000"/>
            <a:headEnd/>
            <a:tailEnd/>
          </a:ln>
        </p:spPr>
        <p:txBody>
          <a:bodyPr lIns="92075" tIns="46038" rIns="92075" bIns="46038"/>
          <a:lstStyle/>
          <a:p>
            <a:pPr marL="342900" indent="-342900">
              <a:spcBef>
                <a:spcPct val="50000"/>
              </a:spcBef>
              <a:buClr>
                <a:schemeClr val="tx1"/>
              </a:buClr>
              <a:buSzPct val="80000"/>
            </a:pPr>
            <a:r>
              <a:rPr lang="en-CA" sz="2400"/>
              <a:t>Brief History…..</a:t>
            </a:r>
          </a:p>
          <a:p>
            <a:pPr marL="342900" indent="-342900">
              <a:spcBef>
                <a:spcPct val="50000"/>
              </a:spcBef>
              <a:buClr>
                <a:schemeClr val="tx1"/>
              </a:buClr>
              <a:buSzPct val="80000"/>
              <a:buFontTx/>
              <a:buChar char="•"/>
            </a:pPr>
            <a:r>
              <a:rPr lang="en-CA"/>
              <a:t>1990</a:t>
            </a:r>
            <a:r>
              <a:rPr lang="en-CA" sz="2000"/>
              <a:t>:</a:t>
            </a:r>
            <a:r>
              <a:rPr lang="en-CA"/>
              <a:t> Joint Venture of 20+ Ontario municipalities to develop Municipal Reference Model and Engineering Database – initially as a data model</a:t>
            </a:r>
          </a:p>
          <a:p>
            <a:pPr marL="342900" indent="-342900">
              <a:spcBef>
                <a:spcPct val="50000"/>
              </a:spcBef>
              <a:buClr>
                <a:schemeClr val="tx1"/>
              </a:buClr>
              <a:buSzPct val="80000"/>
              <a:buFontTx/>
              <a:buChar char="•"/>
            </a:pPr>
            <a:r>
              <a:rPr lang="en-CA"/>
              <a:t>1992</a:t>
            </a:r>
            <a:r>
              <a:rPr lang="en-CA" sz="2000"/>
              <a:t>:</a:t>
            </a:r>
            <a:r>
              <a:rPr lang="en-CA"/>
              <a:t> MISA (Municipal Information Systems Association) awards RFP to develop and administer MRM to Chartwell IRM (acquired by KPMG in 2009)</a:t>
            </a:r>
          </a:p>
          <a:p>
            <a:pPr marL="342900" indent="-342900">
              <a:spcBef>
                <a:spcPct val="50000"/>
              </a:spcBef>
              <a:buClr>
                <a:schemeClr val="tx1"/>
              </a:buClr>
              <a:buSzPct val="80000"/>
              <a:buFontTx/>
              <a:buChar char="•"/>
            </a:pPr>
            <a:r>
              <a:rPr lang="en-CA"/>
              <a:t>1995-2000</a:t>
            </a:r>
            <a:r>
              <a:rPr lang="en-CA" sz="2000"/>
              <a:t>:</a:t>
            </a:r>
            <a:r>
              <a:rPr lang="en-CA"/>
              <a:t> MRM evolves from a data to a business model and is successfully implemented by Chartwell in several Canadian, US and overseas municipalities</a:t>
            </a:r>
          </a:p>
          <a:p>
            <a:pPr marL="342900" indent="-342900">
              <a:spcBef>
                <a:spcPct val="50000"/>
              </a:spcBef>
              <a:buClr>
                <a:schemeClr val="tx1"/>
              </a:buClr>
              <a:buSzPct val="80000"/>
              <a:buFontTx/>
              <a:buChar char="•"/>
            </a:pPr>
            <a:r>
              <a:rPr lang="en-CA"/>
              <a:t>2000: MISA discontinues support of MRM for municipalities.  Chartwell continues to promote with individual municipalities and other governments</a:t>
            </a:r>
          </a:p>
          <a:p>
            <a:pPr marL="342900" indent="-342900">
              <a:spcBef>
                <a:spcPct val="50000"/>
              </a:spcBef>
              <a:buClr>
                <a:schemeClr val="tx1"/>
              </a:buClr>
              <a:buSzPct val="80000"/>
              <a:buFontTx/>
              <a:buChar char="•"/>
            </a:pPr>
            <a:r>
              <a:rPr lang="en-CA"/>
              <a:t>2000-2008: MRM adopted and adapted by Province of Ontario (PSRM) and Government of Canada (GSRM); </a:t>
            </a:r>
          </a:p>
          <a:p>
            <a:pPr marL="342900" indent="-342900">
              <a:spcBef>
                <a:spcPct val="50000"/>
              </a:spcBef>
              <a:buClr>
                <a:schemeClr val="tx1"/>
              </a:buClr>
              <a:buSzPct val="80000"/>
              <a:buFontTx/>
              <a:buChar char="•"/>
            </a:pPr>
            <a:r>
              <a:rPr lang="en-CA"/>
              <a:t>2000-2008: MRM continues as a set of concepts which help define the business of government, but is essentially “paper-based”</a:t>
            </a: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8003">
                                            <p:txEl>
                                              <p:pRg st="4" end="4"/>
                                            </p:txEl>
                                          </p:spTgt>
                                        </p:tgtEl>
                                        <p:attrNameLst>
                                          <p:attrName>style.visibility</p:attrName>
                                        </p:attrNameLst>
                                      </p:cBhvr>
                                      <p:to>
                                        <p:strVal val="visible"/>
                                      </p:to>
                                    </p:set>
                                    <p:anim calcmode="lin" valueType="num">
                                      <p:cBhvr additive="base">
                                        <p:cTn id="7" dur="500" fill="hold"/>
                                        <p:tgtEl>
                                          <p:spTgt spid="12800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80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8003">
                                            <p:txEl>
                                              <p:pRg st="5" end="5"/>
                                            </p:txEl>
                                          </p:spTgt>
                                        </p:tgtEl>
                                        <p:attrNameLst>
                                          <p:attrName>style.visibility</p:attrName>
                                        </p:attrNameLst>
                                      </p:cBhvr>
                                      <p:to>
                                        <p:strVal val="visible"/>
                                      </p:to>
                                    </p:set>
                                    <p:anim calcmode="lin" valueType="num">
                                      <p:cBhvr additive="base">
                                        <p:cTn id="13" dur="500" fill="hold"/>
                                        <p:tgtEl>
                                          <p:spTgt spid="12800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800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8003">
                                            <p:txEl>
                                              <p:pRg st="6" end="6"/>
                                            </p:txEl>
                                          </p:spTgt>
                                        </p:tgtEl>
                                        <p:attrNameLst>
                                          <p:attrName>style.visibility</p:attrName>
                                        </p:attrNameLst>
                                      </p:cBhvr>
                                      <p:to>
                                        <p:strVal val="visible"/>
                                      </p:to>
                                    </p:set>
                                    <p:anim calcmode="lin" valueType="num">
                                      <p:cBhvr additive="base">
                                        <p:cTn id="19" dur="500" fill="hold"/>
                                        <p:tgtEl>
                                          <p:spTgt spid="12800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800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idx="4294967295"/>
          </p:nvPr>
        </p:nvSpPr>
        <p:spPr>
          <a:xfrm>
            <a:off x="107950" y="369888"/>
            <a:ext cx="7112000" cy="674687"/>
          </a:xfrm>
        </p:spPr>
        <p:txBody>
          <a:bodyPr lIns="91429" tIns="45714" rIns="91429" bIns="45714"/>
          <a:lstStyle/>
          <a:p>
            <a:pPr eaLnBrk="1" hangingPunct="1"/>
            <a:r>
              <a:rPr lang="en-CA" smtClean="0"/>
              <a:t>Municipal Reference Model</a:t>
            </a:r>
          </a:p>
        </p:txBody>
      </p:sp>
      <p:sp>
        <p:nvSpPr>
          <p:cNvPr id="33794" name="Rectangle 4"/>
          <p:cNvSpPr>
            <a:spLocks noChangeArrowheads="1"/>
          </p:cNvSpPr>
          <p:nvPr/>
        </p:nvSpPr>
        <p:spPr bwMode="auto">
          <a:xfrm>
            <a:off x="304800" y="749300"/>
            <a:ext cx="8515350" cy="5575300"/>
          </a:xfrm>
          <a:prstGeom prst="rect">
            <a:avLst/>
          </a:prstGeom>
          <a:noFill/>
          <a:ln w="9525">
            <a:noFill/>
            <a:miter lim="800000"/>
            <a:headEnd/>
            <a:tailEnd/>
          </a:ln>
        </p:spPr>
        <p:txBody>
          <a:bodyPr lIns="92075" tIns="46038" rIns="92075" bIns="46038"/>
          <a:lstStyle/>
          <a:p>
            <a:pPr marL="342900" indent="-342900">
              <a:spcBef>
                <a:spcPct val="50000"/>
              </a:spcBef>
              <a:buClr>
                <a:schemeClr val="tx1"/>
              </a:buClr>
              <a:buSzPct val="80000"/>
            </a:pPr>
            <a:r>
              <a:rPr lang="en-CA" sz="2400"/>
              <a:t>Brief History (Cont’d)…..</a:t>
            </a:r>
          </a:p>
          <a:p>
            <a:pPr marL="342900" indent="-342900">
              <a:spcBef>
                <a:spcPct val="50000"/>
              </a:spcBef>
              <a:buClr>
                <a:schemeClr val="tx1"/>
              </a:buClr>
              <a:buSzPct val="80000"/>
              <a:buFontTx/>
              <a:buChar char="•"/>
            </a:pPr>
            <a:r>
              <a:rPr lang="en-US"/>
              <a:t>2007: Based on renewed interest, MRMv2 Project undertaken by MISA/ASIM Canada to update and re-establish MRM at municipal level</a:t>
            </a:r>
          </a:p>
          <a:p>
            <a:pPr marL="342900" indent="-342900">
              <a:spcBef>
                <a:spcPct val="50000"/>
              </a:spcBef>
              <a:buClr>
                <a:schemeClr val="tx1"/>
              </a:buClr>
              <a:buSzPct val="80000"/>
              <a:buFontTx/>
              <a:buChar char="•"/>
            </a:pPr>
            <a:r>
              <a:rPr lang="en-CA"/>
              <a:t>2007</a:t>
            </a:r>
            <a:r>
              <a:rPr lang="en-CA" sz="2000"/>
              <a:t>:</a:t>
            </a:r>
            <a:r>
              <a:rPr lang="en-CA"/>
              <a:t> RFI issued to vendor community seeking MRM solution implementing MRM in modern modeling software</a:t>
            </a:r>
          </a:p>
          <a:p>
            <a:pPr marL="342900" indent="-342900">
              <a:spcBef>
                <a:spcPct val="50000"/>
              </a:spcBef>
              <a:buClr>
                <a:schemeClr val="tx1"/>
              </a:buClr>
              <a:buSzPct val="80000"/>
              <a:buFontTx/>
              <a:buChar char="•"/>
            </a:pPr>
            <a:r>
              <a:rPr lang="en-CA"/>
              <a:t>2008</a:t>
            </a:r>
            <a:r>
              <a:rPr lang="en-CA" sz="2000"/>
              <a:t>:</a:t>
            </a:r>
            <a:r>
              <a:rPr lang="en-CA"/>
              <a:t> MISA Selects IBM as partner to develop and implement solution</a:t>
            </a:r>
          </a:p>
          <a:p>
            <a:pPr marL="342900" indent="-342900">
              <a:spcBef>
                <a:spcPct val="50000"/>
              </a:spcBef>
              <a:buClr>
                <a:schemeClr val="tx1"/>
              </a:buClr>
              <a:buSzPct val="80000"/>
              <a:buFontTx/>
              <a:buChar char="•"/>
            </a:pPr>
            <a:r>
              <a:rPr lang="en-CA"/>
              <a:t>2008: IBM and MISA conduct IBM Business Value Assessment (IBVA) to confirm continued interest in and value of MRM.  Strong interest expressed in numerous interviews by municipalities across Canada.</a:t>
            </a:r>
          </a:p>
          <a:p>
            <a:pPr marL="342900" indent="-342900">
              <a:spcBef>
                <a:spcPct val="50000"/>
              </a:spcBef>
              <a:buClr>
                <a:schemeClr val="tx1"/>
              </a:buClr>
              <a:buSzPct val="80000"/>
              <a:buFontTx/>
              <a:buChar char="•"/>
            </a:pPr>
            <a:r>
              <a:rPr lang="en-CA"/>
              <a:t>2009: IBM presents proof of concept, based on Rational Requisite Pro</a:t>
            </a:r>
          </a:p>
          <a:p>
            <a:pPr marL="342900" indent="-342900">
              <a:spcBef>
                <a:spcPct val="50000"/>
              </a:spcBef>
              <a:buClr>
                <a:schemeClr val="tx1"/>
              </a:buClr>
              <a:buSzPct val="80000"/>
              <a:buFontTx/>
              <a:buChar char="•"/>
            </a:pPr>
            <a:r>
              <a:rPr lang="en-CA"/>
              <a:t>2010: Pilot in Rational ReqPro proves unsuccessful – tools prove to be too complex for intended users (business users, not IT architects)</a:t>
            </a:r>
          </a:p>
          <a:p>
            <a:pPr marL="342900" indent="-342900">
              <a:spcBef>
                <a:spcPct val="50000"/>
              </a:spcBef>
              <a:buClr>
                <a:schemeClr val="tx1"/>
              </a:buClr>
              <a:buSzPct val="80000"/>
              <a:buFontTx/>
              <a:buChar char="•"/>
            </a:pPr>
            <a:r>
              <a:rPr lang="en-CA"/>
              <a:t>2010: IBM conducts architecture review: recommends different tool set, based on Rational System Architect.  </a:t>
            </a:r>
          </a:p>
          <a:p>
            <a:pPr marL="342900" indent="-342900">
              <a:spcBef>
                <a:spcPct val="50000"/>
              </a:spcBef>
              <a:buClr>
                <a:schemeClr val="tx1"/>
              </a:buClr>
              <a:buSzPct val="80000"/>
              <a:buFontTx/>
              <a:buChar char="•"/>
            </a:pPr>
            <a:r>
              <a:rPr lang="en-CA"/>
              <a:t>2011: Successful pilot completed, based on System Architect.  Product to be launched to initial set of municipalities in June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794">
                                            <p:txEl>
                                              <p:pRg st="1" end="1"/>
                                            </p:txEl>
                                          </p:spTgt>
                                        </p:tgtEl>
                                        <p:attrNameLst>
                                          <p:attrName>style.visibility</p:attrName>
                                        </p:attrNameLst>
                                      </p:cBhvr>
                                      <p:to>
                                        <p:strVal val="visible"/>
                                      </p:to>
                                    </p:set>
                                    <p:anim calcmode="lin" valueType="num">
                                      <p:cBhvr additive="base">
                                        <p:cTn id="7" dur="500" fill="hold"/>
                                        <p:tgtEl>
                                          <p:spTgt spid="3379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794">
                                            <p:txEl>
                                              <p:pRg st="2" end="2"/>
                                            </p:txEl>
                                          </p:spTgt>
                                        </p:tgtEl>
                                        <p:attrNameLst>
                                          <p:attrName>style.visibility</p:attrName>
                                        </p:attrNameLst>
                                      </p:cBhvr>
                                      <p:to>
                                        <p:strVal val="visible"/>
                                      </p:to>
                                    </p:set>
                                    <p:anim calcmode="lin" valueType="num">
                                      <p:cBhvr additive="base">
                                        <p:cTn id="11" dur="500" fill="hold"/>
                                        <p:tgtEl>
                                          <p:spTgt spid="3379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379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3794">
                                            <p:txEl>
                                              <p:pRg st="3" end="3"/>
                                            </p:txEl>
                                          </p:spTgt>
                                        </p:tgtEl>
                                        <p:attrNameLst>
                                          <p:attrName>style.visibility</p:attrName>
                                        </p:attrNameLst>
                                      </p:cBhvr>
                                      <p:to>
                                        <p:strVal val="visible"/>
                                      </p:to>
                                    </p:set>
                                    <p:anim calcmode="lin" valueType="num">
                                      <p:cBhvr additive="base">
                                        <p:cTn id="17" dur="500" fill="hold"/>
                                        <p:tgtEl>
                                          <p:spTgt spid="33794">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3794">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3794">
                                            <p:txEl>
                                              <p:pRg st="4" end="4"/>
                                            </p:txEl>
                                          </p:spTgt>
                                        </p:tgtEl>
                                        <p:attrNameLst>
                                          <p:attrName>style.visibility</p:attrName>
                                        </p:attrNameLst>
                                      </p:cBhvr>
                                      <p:to>
                                        <p:strVal val="visible"/>
                                      </p:to>
                                    </p:set>
                                    <p:anim calcmode="lin" valueType="num">
                                      <p:cBhvr additive="base">
                                        <p:cTn id="21" dur="500" fill="hold"/>
                                        <p:tgtEl>
                                          <p:spTgt spid="33794">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379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3794">
                                            <p:txEl>
                                              <p:pRg st="5" end="5"/>
                                            </p:txEl>
                                          </p:spTgt>
                                        </p:tgtEl>
                                        <p:attrNameLst>
                                          <p:attrName>style.visibility</p:attrName>
                                        </p:attrNameLst>
                                      </p:cBhvr>
                                      <p:to>
                                        <p:strVal val="visible"/>
                                      </p:to>
                                    </p:set>
                                    <p:anim calcmode="lin" valueType="num">
                                      <p:cBhvr additive="base">
                                        <p:cTn id="27" dur="500" fill="hold"/>
                                        <p:tgtEl>
                                          <p:spTgt spid="3379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379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3794">
                                            <p:txEl>
                                              <p:pRg st="6" end="6"/>
                                            </p:txEl>
                                          </p:spTgt>
                                        </p:tgtEl>
                                        <p:attrNameLst>
                                          <p:attrName>style.visibility</p:attrName>
                                        </p:attrNameLst>
                                      </p:cBhvr>
                                      <p:to>
                                        <p:strVal val="visible"/>
                                      </p:to>
                                    </p:set>
                                    <p:anim calcmode="lin" valueType="num">
                                      <p:cBhvr additive="base">
                                        <p:cTn id="31" dur="500" fill="hold"/>
                                        <p:tgtEl>
                                          <p:spTgt spid="3379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379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3794">
                                            <p:txEl>
                                              <p:pRg st="7" end="7"/>
                                            </p:txEl>
                                          </p:spTgt>
                                        </p:tgtEl>
                                        <p:attrNameLst>
                                          <p:attrName>style.visibility</p:attrName>
                                        </p:attrNameLst>
                                      </p:cBhvr>
                                      <p:to>
                                        <p:strVal val="visible"/>
                                      </p:to>
                                    </p:set>
                                    <p:anim calcmode="lin" valueType="num">
                                      <p:cBhvr additive="base">
                                        <p:cTn id="37" dur="500" fill="hold"/>
                                        <p:tgtEl>
                                          <p:spTgt spid="3379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3794">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3794">
                                            <p:txEl>
                                              <p:pRg st="8" end="8"/>
                                            </p:txEl>
                                          </p:spTgt>
                                        </p:tgtEl>
                                        <p:attrNameLst>
                                          <p:attrName>style.visibility</p:attrName>
                                        </p:attrNameLst>
                                      </p:cBhvr>
                                      <p:to>
                                        <p:strVal val="visible"/>
                                      </p:to>
                                    </p:set>
                                    <p:anim calcmode="lin" valueType="num">
                                      <p:cBhvr additive="base">
                                        <p:cTn id="41" dur="500" fill="hold"/>
                                        <p:tgtEl>
                                          <p:spTgt spid="33794">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379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3"/>
          <p:cNvSpPr>
            <a:spLocks noGrp="1"/>
          </p:cNvSpPr>
          <p:nvPr>
            <p:ph type="sldNum" sz="quarter" idx="4294967295"/>
          </p:nvPr>
        </p:nvSpPr>
        <p:spPr bwMode="auto">
          <a:xfrm>
            <a:off x="182563" y="6537325"/>
            <a:ext cx="366712" cy="184150"/>
          </a:xfrm>
          <a:prstGeom prst="rect">
            <a:avLst/>
          </a:prstGeom>
          <a:noFill/>
          <a:ln>
            <a:miter lim="800000"/>
            <a:headEnd/>
            <a:tailEnd/>
          </a:ln>
        </p:spPr>
        <p:txBody>
          <a:bodyPr/>
          <a:lstStyle/>
          <a:p>
            <a:pPr>
              <a:buClr>
                <a:srgbClr val="000000"/>
              </a:buClr>
              <a:buSzPct val="100000"/>
              <a:buFont typeface="Arial" charset="0"/>
              <a:buNone/>
            </a:pPr>
            <a:fld id="{A08701EB-1CD0-40BC-AD7D-DDF42A1DCA5A}" type="slidenum">
              <a:rPr lang="en-GB"/>
              <a:pPr>
                <a:buClr>
                  <a:srgbClr val="000000"/>
                </a:buClr>
                <a:buSzPct val="100000"/>
                <a:buFont typeface="Arial" charset="0"/>
                <a:buNone/>
              </a:pPr>
              <a:t>12</a:t>
            </a:fld>
            <a:endParaRPr lang="en-GB"/>
          </a:p>
        </p:txBody>
      </p:sp>
      <p:grpSp>
        <p:nvGrpSpPr>
          <p:cNvPr id="39938" name="Group 2"/>
          <p:cNvGrpSpPr>
            <a:grpSpLocks/>
          </p:cNvGrpSpPr>
          <p:nvPr/>
        </p:nvGrpSpPr>
        <p:grpSpPr bwMode="auto">
          <a:xfrm>
            <a:off x="1063625" y="1158875"/>
            <a:ext cx="7740650" cy="4572000"/>
            <a:chOff x="680" y="640"/>
            <a:chExt cx="4608" cy="2779"/>
          </a:xfrm>
        </p:grpSpPr>
        <p:pic>
          <p:nvPicPr>
            <p:cNvPr id="39941" name="Picture 3"/>
            <p:cNvPicPr>
              <a:picLocks noChangeAspect="1" noChangeArrowheads="1"/>
            </p:cNvPicPr>
            <p:nvPr/>
          </p:nvPicPr>
          <p:blipFill>
            <a:blip r:embed="rId3"/>
            <a:srcRect/>
            <a:stretch>
              <a:fillRect/>
            </a:stretch>
          </p:blipFill>
          <p:spPr bwMode="auto">
            <a:xfrm>
              <a:off x="680" y="663"/>
              <a:ext cx="4608" cy="2756"/>
            </a:xfrm>
            <a:prstGeom prst="rect">
              <a:avLst/>
            </a:prstGeom>
            <a:noFill/>
            <a:ln w="12700">
              <a:noFill/>
              <a:miter lim="800000"/>
              <a:headEnd/>
              <a:tailEnd/>
            </a:ln>
          </p:spPr>
        </p:pic>
        <p:sp>
          <p:nvSpPr>
            <p:cNvPr id="39942" name="Rectangle 4"/>
            <p:cNvSpPr>
              <a:spLocks noChangeArrowheads="1"/>
            </p:cNvSpPr>
            <p:nvPr/>
          </p:nvSpPr>
          <p:spPr bwMode="auto">
            <a:xfrm>
              <a:off x="2381" y="663"/>
              <a:ext cx="1134" cy="204"/>
            </a:xfrm>
            <a:prstGeom prst="rect">
              <a:avLst/>
            </a:prstGeom>
            <a:solidFill>
              <a:schemeClr val="bg1"/>
            </a:solidFill>
            <a:ln w="6350">
              <a:noFill/>
              <a:miter lim="800000"/>
              <a:headEnd/>
              <a:tailEnd/>
            </a:ln>
          </p:spPr>
          <p:txBody>
            <a:bodyPr anchor="ctr">
              <a:spAutoFit/>
            </a:bodyPr>
            <a:lstStyle/>
            <a:p>
              <a:pPr>
                <a:buClr>
                  <a:srgbClr val="000000"/>
                </a:buClr>
                <a:buSzPct val="100000"/>
                <a:buFont typeface="Arial" charset="0"/>
                <a:buNone/>
              </a:pPr>
              <a:endParaRPr lang="en-US"/>
            </a:p>
          </p:txBody>
        </p:sp>
        <p:sp>
          <p:nvSpPr>
            <p:cNvPr id="39943" name="Text Box 5"/>
            <p:cNvSpPr txBox="1">
              <a:spLocks noChangeArrowheads="1"/>
            </p:cNvSpPr>
            <p:nvPr/>
          </p:nvSpPr>
          <p:spPr bwMode="auto">
            <a:xfrm>
              <a:off x="1587" y="640"/>
              <a:ext cx="2767" cy="195"/>
            </a:xfrm>
            <a:prstGeom prst="rect">
              <a:avLst/>
            </a:prstGeom>
            <a:noFill/>
            <a:ln w="6350">
              <a:noFill/>
              <a:miter lim="800000"/>
              <a:headEnd/>
              <a:tailEnd/>
            </a:ln>
          </p:spPr>
          <p:txBody>
            <a:bodyPr lIns="0" tIns="0" rIns="0" bIns="0">
              <a:spAutoFit/>
            </a:bodyPr>
            <a:lstStyle/>
            <a:p>
              <a:pPr>
                <a:spcBef>
                  <a:spcPct val="50000"/>
                </a:spcBef>
                <a:buSzPct val="100000"/>
              </a:pPr>
              <a:endParaRPr lang="en-CA" sz="2100" i="1">
                <a:solidFill>
                  <a:schemeClr val="hlink"/>
                </a:solidFill>
                <a:ea typeface="Arial Unicode MS"/>
                <a:cs typeface="Arial Unicode MS"/>
              </a:endParaRPr>
            </a:p>
          </p:txBody>
        </p:sp>
      </p:grpSp>
      <p:sp>
        <p:nvSpPr>
          <p:cNvPr id="39939" name="Rectangle 6"/>
          <p:cNvSpPr>
            <a:spLocks noGrp="1" noChangeArrowheads="1"/>
          </p:cNvSpPr>
          <p:nvPr>
            <p:ph type="title"/>
          </p:nvPr>
        </p:nvSpPr>
        <p:spPr>
          <a:xfrm>
            <a:off x="0" y="533400"/>
            <a:ext cx="9144000" cy="765175"/>
          </a:xfrm>
        </p:spPr>
        <p:txBody>
          <a:bodyPr lIns="90000" tIns="46800" rIns="90000" bIns="46800"/>
          <a:lstStyle/>
          <a:p>
            <a:pPr eaLnBrk="1" hangingPunct="1"/>
            <a:r>
              <a:rPr lang="en-US" smtClean="0"/>
              <a:t>Municipal Reference Model Concepts:</a:t>
            </a:r>
            <a:r>
              <a:rPr lang="en-US" smtClean="0">
                <a:solidFill>
                  <a:srgbClr val="00B0F0"/>
                </a:solidFill>
              </a:rPr>
              <a:t> </a:t>
            </a:r>
            <a:r>
              <a:rPr lang="en-US" smtClean="0">
                <a:solidFill>
                  <a:schemeClr val="tx1"/>
                </a:solidFill>
              </a:rPr>
              <a:t>Organizing Framework</a:t>
            </a:r>
          </a:p>
        </p:txBody>
      </p:sp>
      <p:sp>
        <p:nvSpPr>
          <p:cNvPr id="35844" name="Text Box 7"/>
          <p:cNvSpPr txBox="1">
            <a:spLocks noChangeArrowheads="1"/>
          </p:cNvSpPr>
          <p:nvPr/>
        </p:nvSpPr>
        <p:spPr bwMode="auto">
          <a:xfrm>
            <a:off x="0" y="5873750"/>
            <a:ext cx="9144000" cy="1047750"/>
          </a:xfrm>
          <a:prstGeom prst="rect">
            <a:avLst/>
          </a:prstGeom>
          <a:solidFill>
            <a:srgbClr val="FFFF99"/>
          </a:solidFill>
          <a:ln w="6350">
            <a:solidFill>
              <a:schemeClr val="tx1"/>
            </a:solidFill>
            <a:miter lim="800000"/>
            <a:headEnd/>
            <a:tailEnd/>
          </a:ln>
        </p:spPr>
        <p:txBody>
          <a:bodyPr lIns="0" tIns="100584" rIns="0" bIns="100584"/>
          <a:lstStyle/>
          <a:p>
            <a:pPr>
              <a:spcBef>
                <a:spcPct val="10000"/>
              </a:spcBef>
              <a:buSzPct val="100000"/>
            </a:pPr>
            <a:r>
              <a:rPr lang="en-US" i="1">
                <a:latin typeface="Lucida Sans Unicode" pitchFamily="34" charset="0"/>
                <a:ea typeface="Arial Unicode MS"/>
                <a:cs typeface="Arial Unicode MS"/>
              </a:rPr>
              <a:t>Government Reference Models Provide:</a:t>
            </a:r>
            <a:br>
              <a:rPr lang="en-US" i="1">
                <a:latin typeface="Lucida Sans Unicode" pitchFamily="34" charset="0"/>
                <a:ea typeface="Arial Unicode MS"/>
                <a:cs typeface="Arial Unicode MS"/>
              </a:rPr>
            </a:br>
            <a:r>
              <a:rPr lang="en-US">
                <a:latin typeface="Lucida Sans Unicode" pitchFamily="34" charset="0"/>
                <a:ea typeface="Arial Unicode MS"/>
                <a:cs typeface="Arial Unicode MS"/>
              </a:rPr>
              <a:t>   A Common Language and Structure for Describing the business of Government from the outside-in – as our citizens see us.</a:t>
            </a:r>
            <a:endParaRPr lang="en-CA">
              <a:latin typeface="Lucida Sans Unicode" pitchFamily="34" charset="0"/>
              <a:ea typeface="Arial Unicode MS"/>
              <a:cs typeface="Arial Unicode M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checkerboard(across)">
                                      <p:cBhvr>
                                        <p:cTn id="7" dur="500"/>
                                        <p:tgtEl>
                                          <p:spTgt spid="35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2"/>
          <p:cNvGrpSpPr>
            <a:grpSpLocks/>
          </p:cNvGrpSpPr>
          <p:nvPr/>
        </p:nvGrpSpPr>
        <p:grpSpPr bwMode="auto">
          <a:xfrm>
            <a:off x="755650" y="836613"/>
            <a:ext cx="7740650" cy="4824412"/>
            <a:chOff x="680" y="640"/>
            <a:chExt cx="4608" cy="2779"/>
          </a:xfrm>
        </p:grpSpPr>
        <p:pic>
          <p:nvPicPr>
            <p:cNvPr id="41989" name="Picture 3"/>
            <p:cNvPicPr>
              <a:picLocks noChangeAspect="1" noChangeArrowheads="1"/>
            </p:cNvPicPr>
            <p:nvPr/>
          </p:nvPicPr>
          <p:blipFill>
            <a:blip r:embed="rId3"/>
            <a:srcRect/>
            <a:stretch>
              <a:fillRect/>
            </a:stretch>
          </p:blipFill>
          <p:spPr bwMode="auto">
            <a:xfrm>
              <a:off x="680" y="663"/>
              <a:ext cx="4608" cy="2756"/>
            </a:xfrm>
            <a:prstGeom prst="rect">
              <a:avLst/>
            </a:prstGeom>
            <a:noFill/>
            <a:ln w="12700">
              <a:noFill/>
              <a:miter lim="800000"/>
              <a:headEnd/>
              <a:tailEnd/>
            </a:ln>
          </p:spPr>
        </p:pic>
        <p:sp>
          <p:nvSpPr>
            <p:cNvPr id="41990" name="Rectangle 4"/>
            <p:cNvSpPr>
              <a:spLocks noChangeArrowheads="1"/>
            </p:cNvSpPr>
            <p:nvPr/>
          </p:nvSpPr>
          <p:spPr bwMode="auto">
            <a:xfrm>
              <a:off x="2381" y="663"/>
              <a:ext cx="1134" cy="204"/>
            </a:xfrm>
            <a:prstGeom prst="rect">
              <a:avLst/>
            </a:prstGeom>
            <a:solidFill>
              <a:schemeClr val="bg1"/>
            </a:solidFill>
            <a:ln w="6350" algn="ctr">
              <a:noFill/>
              <a:miter lim="800000"/>
              <a:headEnd/>
              <a:tailEnd/>
            </a:ln>
          </p:spPr>
          <p:txBody>
            <a:bodyPr anchor="ctr">
              <a:spAutoFit/>
            </a:bodyPr>
            <a:lstStyle/>
            <a:p>
              <a:pPr>
                <a:buClr>
                  <a:srgbClr val="000000"/>
                </a:buClr>
                <a:buSzPct val="100000"/>
                <a:buFont typeface="Arial" charset="0"/>
                <a:buNone/>
              </a:pPr>
              <a:endParaRPr lang="en-US"/>
            </a:p>
          </p:txBody>
        </p:sp>
        <p:sp>
          <p:nvSpPr>
            <p:cNvPr id="41991" name="Text Box 5"/>
            <p:cNvSpPr txBox="1">
              <a:spLocks noChangeArrowheads="1"/>
            </p:cNvSpPr>
            <p:nvPr/>
          </p:nvSpPr>
          <p:spPr bwMode="auto">
            <a:xfrm>
              <a:off x="1587" y="640"/>
              <a:ext cx="2767" cy="185"/>
            </a:xfrm>
            <a:prstGeom prst="rect">
              <a:avLst/>
            </a:prstGeom>
            <a:noFill/>
            <a:ln w="6350" algn="ctr">
              <a:noFill/>
              <a:miter lim="800000"/>
              <a:headEnd/>
              <a:tailEnd/>
            </a:ln>
          </p:spPr>
          <p:txBody>
            <a:bodyPr lIns="0" tIns="0" rIns="0" bIns="0">
              <a:spAutoFit/>
            </a:bodyPr>
            <a:lstStyle/>
            <a:p>
              <a:pPr algn="ctr">
                <a:spcBef>
                  <a:spcPct val="50000"/>
                </a:spcBef>
                <a:buClr>
                  <a:srgbClr val="000000"/>
                </a:buClr>
                <a:buSzPct val="100000"/>
                <a:buFont typeface="Arial" charset="0"/>
                <a:buNone/>
              </a:pPr>
              <a:endParaRPr lang="en-US" sz="2100" i="1">
                <a:solidFill>
                  <a:schemeClr val="hlink"/>
                </a:solidFill>
                <a:ea typeface="Arial Unicode MS"/>
                <a:cs typeface="Arial Unicode MS"/>
              </a:endParaRPr>
            </a:p>
          </p:txBody>
        </p:sp>
      </p:grpSp>
      <p:sp>
        <p:nvSpPr>
          <p:cNvPr id="41986" name="Rectangle 6"/>
          <p:cNvSpPr>
            <a:spLocks noGrp="1" noChangeArrowheads="1"/>
          </p:cNvSpPr>
          <p:nvPr>
            <p:ph type="title"/>
          </p:nvPr>
        </p:nvSpPr>
        <p:spPr>
          <a:xfrm>
            <a:off x="0" y="419100"/>
            <a:ext cx="9180513" cy="417513"/>
          </a:xfrm>
        </p:spPr>
        <p:txBody>
          <a:bodyPr lIns="90000" tIns="46800" rIns="90000" bIns="46800"/>
          <a:lstStyle/>
          <a:p>
            <a:pPr eaLnBrk="1" hangingPunct="1"/>
            <a:r>
              <a:rPr lang="en-US" smtClean="0"/>
              <a:t>MRM Concepts, Standard Vocabulary:</a:t>
            </a:r>
            <a:r>
              <a:rPr lang="en-US" smtClean="0">
                <a:solidFill>
                  <a:srgbClr val="00B0F0"/>
                </a:solidFill>
              </a:rPr>
              <a:t> </a:t>
            </a:r>
            <a:r>
              <a:rPr lang="en-US" b="1" smtClean="0">
                <a:solidFill>
                  <a:schemeClr val="tx1"/>
                </a:solidFill>
              </a:rPr>
              <a:t>Program</a:t>
            </a:r>
          </a:p>
        </p:txBody>
      </p:sp>
      <p:sp>
        <p:nvSpPr>
          <p:cNvPr id="41987" name="Text Box 7"/>
          <p:cNvSpPr txBox="1">
            <a:spLocks noChangeArrowheads="1"/>
          </p:cNvSpPr>
          <p:nvPr/>
        </p:nvSpPr>
        <p:spPr bwMode="auto">
          <a:xfrm>
            <a:off x="5543550" y="4005263"/>
            <a:ext cx="3600450" cy="1739900"/>
          </a:xfrm>
          <a:prstGeom prst="rect">
            <a:avLst/>
          </a:prstGeom>
          <a:noFill/>
          <a:ln w="6350" algn="ctr">
            <a:noFill/>
            <a:miter lim="800000"/>
            <a:headEnd/>
            <a:tailEnd/>
          </a:ln>
        </p:spPr>
        <p:txBody>
          <a:bodyPr>
            <a:spAutoFit/>
          </a:bodyPr>
          <a:lstStyle/>
          <a:p>
            <a:pPr>
              <a:buClr>
                <a:srgbClr val="000000"/>
              </a:buClr>
              <a:buSzPct val="100000"/>
              <a:buFont typeface="Arial" charset="0"/>
              <a:buNone/>
            </a:pPr>
            <a:r>
              <a:rPr lang="en-US" i="1">
                <a:solidFill>
                  <a:srgbClr val="000099"/>
                </a:solidFill>
              </a:rPr>
              <a:t>Program:</a:t>
            </a:r>
            <a:r>
              <a:rPr lang="en-US" i="1">
                <a:solidFill>
                  <a:srgbClr val="33CC33"/>
                </a:solidFill>
              </a:rPr>
              <a:t> </a:t>
            </a:r>
            <a:r>
              <a:rPr lang="en-US">
                <a:solidFill>
                  <a:schemeClr val="folHlink"/>
                </a:solidFill>
              </a:rPr>
              <a:t>a mandate to achieve goals and outcomes that address the needs of a target group.  Programs are delivered through a collection of services that contribute to program goals.</a:t>
            </a:r>
            <a:endParaRPr lang="en-CA">
              <a:solidFill>
                <a:schemeClr val="folHlink"/>
              </a:solidFill>
            </a:endParaRPr>
          </a:p>
        </p:txBody>
      </p:sp>
      <p:sp>
        <p:nvSpPr>
          <p:cNvPr id="41988" name="Text Box 8"/>
          <p:cNvSpPr txBox="1">
            <a:spLocks noChangeArrowheads="1"/>
          </p:cNvSpPr>
          <p:nvPr/>
        </p:nvSpPr>
        <p:spPr bwMode="auto">
          <a:xfrm>
            <a:off x="0" y="4184650"/>
            <a:ext cx="3311525" cy="1949450"/>
          </a:xfrm>
          <a:prstGeom prst="rect">
            <a:avLst/>
          </a:prstGeom>
          <a:noFill/>
          <a:ln w="6350" algn="ctr">
            <a:noFill/>
            <a:miter lim="800000"/>
            <a:headEnd/>
            <a:tailEnd/>
          </a:ln>
        </p:spPr>
        <p:txBody>
          <a:bodyPr>
            <a:spAutoFit/>
          </a:bodyPr>
          <a:lstStyle/>
          <a:p>
            <a:pPr>
              <a:spcBef>
                <a:spcPct val="10000"/>
              </a:spcBef>
              <a:buClr>
                <a:srgbClr val="000000"/>
              </a:buClr>
              <a:buSzPct val="100000"/>
              <a:buFont typeface="Arial" charset="0"/>
              <a:buNone/>
            </a:pPr>
            <a:r>
              <a:rPr lang="en-US" sz="1600">
                <a:solidFill>
                  <a:schemeClr val="folHlink"/>
                </a:solidFill>
                <a:latin typeface="Lucida Sans Unicode" pitchFamily="34" charset="0"/>
                <a:ea typeface="Arial Unicode MS"/>
                <a:cs typeface="Arial Unicode MS"/>
              </a:rPr>
              <a:t>Program Key Concepts: </a:t>
            </a:r>
          </a:p>
          <a:p>
            <a:pPr>
              <a:spcBef>
                <a:spcPct val="10000"/>
              </a:spcBef>
              <a:buClr>
                <a:srgbClr val="000000"/>
              </a:buClr>
              <a:buSzPct val="100000"/>
              <a:buFontTx/>
              <a:buChar char="•"/>
            </a:pPr>
            <a:r>
              <a:rPr lang="en-US" sz="1400">
                <a:latin typeface="Lucida Sans Unicode" pitchFamily="34" charset="0"/>
                <a:ea typeface="Arial Unicode MS"/>
                <a:cs typeface="Arial Unicode MS"/>
              </a:rPr>
              <a:t>Target Group</a:t>
            </a:r>
          </a:p>
          <a:p>
            <a:pPr>
              <a:spcBef>
                <a:spcPct val="10000"/>
              </a:spcBef>
              <a:buClr>
                <a:srgbClr val="000000"/>
              </a:buClr>
              <a:buSzPct val="100000"/>
              <a:buFontTx/>
              <a:buChar char="•"/>
            </a:pPr>
            <a:r>
              <a:rPr lang="en-US" sz="1400">
                <a:latin typeface="Lucida Sans Unicode" pitchFamily="34" charset="0"/>
                <a:ea typeface="Arial Unicode MS"/>
                <a:cs typeface="Arial Unicode MS"/>
              </a:rPr>
              <a:t>Need</a:t>
            </a:r>
          </a:p>
          <a:p>
            <a:pPr>
              <a:spcBef>
                <a:spcPct val="10000"/>
              </a:spcBef>
              <a:buClr>
                <a:srgbClr val="000000"/>
              </a:buClr>
              <a:buSzPct val="100000"/>
              <a:buFontTx/>
              <a:buChar char="•"/>
            </a:pPr>
            <a:r>
              <a:rPr lang="en-US" sz="1400">
                <a:latin typeface="Lucida Sans Unicode" pitchFamily="34" charset="0"/>
                <a:ea typeface="Arial Unicode MS"/>
                <a:cs typeface="Arial Unicode MS"/>
              </a:rPr>
              <a:t>Delivered through services</a:t>
            </a:r>
          </a:p>
          <a:p>
            <a:pPr>
              <a:spcBef>
                <a:spcPct val="10000"/>
              </a:spcBef>
              <a:buClr>
                <a:srgbClr val="000000"/>
              </a:buClr>
              <a:buSzPct val="100000"/>
              <a:buFontTx/>
              <a:buChar char="•"/>
            </a:pPr>
            <a:r>
              <a:rPr lang="en-US" sz="1400">
                <a:latin typeface="Lucida Sans Unicode" pitchFamily="34" charset="0"/>
                <a:ea typeface="Arial Unicode MS"/>
                <a:cs typeface="Arial Unicode MS"/>
              </a:rPr>
              <a:t>Outcome (a positive change in the level of need of the target group)</a:t>
            </a:r>
          </a:p>
          <a:p>
            <a:pPr>
              <a:spcBef>
                <a:spcPct val="10000"/>
              </a:spcBef>
              <a:buClr>
                <a:srgbClr val="000000"/>
              </a:buClr>
              <a:buSzPct val="100000"/>
              <a:buFontTx/>
              <a:buChar char="•"/>
            </a:pPr>
            <a:r>
              <a:rPr lang="en-US" sz="1400">
                <a:latin typeface="Lucida Sans Unicode" pitchFamily="34" charset="0"/>
                <a:ea typeface="Arial Unicode MS"/>
                <a:cs typeface="Arial Unicode MS"/>
              </a:rPr>
              <a:t>Public and Internal Programs</a:t>
            </a:r>
          </a:p>
          <a:p>
            <a:pPr>
              <a:spcBef>
                <a:spcPct val="10000"/>
              </a:spcBef>
              <a:buClr>
                <a:srgbClr val="000000"/>
              </a:buClr>
              <a:buSzPct val="100000"/>
              <a:buFontTx/>
              <a:buChar char="•"/>
            </a:pPr>
            <a:r>
              <a:rPr lang="en-US" sz="1400">
                <a:latin typeface="Lucida Sans Unicode" pitchFamily="34" charset="0"/>
                <a:ea typeface="Arial Unicode MS"/>
                <a:cs typeface="Arial Unicode MS"/>
              </a:rPr>
              <a:t>Sub-program</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3" name="Group 2"/>
          <p:cNvGrpSpPr>
            <a:grpSpLocks/>
          </p:cNvGrpSpPr>
          <p:nvPr/>
        </p:nvGrpSpPr>
        <p:grpSpPr bwMode="auto">
          <a:xfrm>
            <a:off x="755650" y="765175"/>
            <a:ext cx="7740650" cy="4895850"/>
            <a:chOff x="680" y="640"/>
            <a:chExt cx="4608" cy="2779"/>
          </a:xfrm>
        </p:grpSpPr>
        <p:pic>
          <p:nvPicPr>
            <p:cNvPr id="44037" name="Picture 3"/>
            <p:cNvPicPr>
              <a:picLocks noChangeAspect="1" noChangeArrowheads="1"/>
            </p:cNvPicPr>
            <p:nvPr/>
          </p:nvPicPr>
          <p:blipFill>
            <a:blip r:embed="rId3"/>
            <a:srcRect/>
            <a:stretch>
              <a:fillRect/>
            </a:stretch>
          </p:blipFill>
          <p:spPr bwMode="auto">
            <a:xfrm>
              <a:off x="680" y="663"/>
              <a:ext cx="4608" cy="2756"/>
            </a:xfrm>
            <a:prstGeom prst="rect">
              <a:avLst/>
            </a:prstGeom>
            <a:noFill/>
            <a:ln w="12700">
              <a:noFill/>
              <a:miter lim="800000"/>
              <a:headEnd/>
              <a:tailEnd/>
            </a:ln>
          </p:spPr>
        </p:pic>
        <p:sp>
          <p:nvSpPr>
            <p:cNvPr id="44038" name="Rectangle 4"/>
            <p:cNvSpPr>
              <a:spLocks noChangeArrowheads="1"/>
            </p:cNvSpPr>
            <p:nvPr/>
          </p:nvSpPr>
          <p:spPr bwMode="auto">
            <a:xfrm>
              <a:off x="2381" y="663"/>
              <a:ext cx="1134" cy="204"/>
            </a:xfrm>
            <a:prstGeom prst="rect">
              <a:avLst/>
            </a:prstGeom>
            <a:solidFill>
              <a:schemeClr val="bg1"/>
            </a:solidFill>
            <a:ln w="6350" algn="ctr">
              <a:noFill/>
              <a:miter lim="800000"/>
              <a:headEnd/>
              <a:tailEnd/>
            </a:ln>
          </p:spPr>
          <p:txBody>
            <a:bodyPr anchor="ctr">
              <a:spAutoFit/>
            </a:bodyPr>
            <a:lstStyle/>
            <a:p>
              <a:pPr>
                <a:buClr>
                  <a:srgbClr val="000000"/>
                </a:buClr>
                <a:buSzPct val="100000"/>
                <a:buFont typeface="Arial" charset="0"/>
                <a:buNone/>
              </a:pPr>
              <a:endParaRPr lang="en-US"/>
            </a:p>
          </p:txBody>
        </p:sp>
        <p:sp>
          <p:nvSpPr>
            <p:cNvPr id="44039" name="Text Box 5"/>
            <p:cNvSpPr txBox="1">
              <a:spLocks noChangeArrowheads="1"/>
            </p:cNvSpPr>
            <p:nvPr/>
          </p:nvSpPr>
          <p:spPr bwMode="auto">
            <a:xfrm>
              <a:off x="1587" y="640"/>
              <a:ext cx="2767" cy="182"/>
            </a:xfrm>
            <a:prstGeom prst="rect">
              <a:avLst/>
            </a:prstGeom>
            <a:noFill/>
            <a:ln w="6350" algn="ctr">
              <a:noFill/>
              <a:miter lim="800000"/>
              <a:headEnd/>
              <a:tailEnd/>
            </a:ln>
          </p:spPr>
          <p:txBody>
            <a:bodyPr lIns="0" tIns="0" rIns="0" bIns="0">
              <a:spAutoFit/>
            </a:bodyPr>
            <a:lstStyle/>
            <a:p>
              <a:pPr algn="ctr">
                <a:spcBef>
                  <a:spcPct val="50000"/>
                </a:spcBef>
                <a:buClr>
                  <a:srgbClr val="000000"/>
                </a:buClr>
                <a:buSzPct val="100000"/>
                <a:buFont typeface="Arial" charset="0"/>
                <a:buNone/>
              </a:pPr>
              <a:endParaRPr lang="en-US" sz="2100" i="1">
                <a:solidFill>
                  <a:schemeClr val="hlink"/>
                </a:solidFill>
                <a:ea typeface="Arial Unicode MS"/>
                <a:cs typeface="Arial Unicode MS"/>
              </a:endParaRPr>
            </a:p>
          </p:txBody>
        </p:sp>
      </p:grpSp>
      <p:sp>
        <p:nvSpPr>
          <p:cNvPr id="44034" name="Text Box 6"/>
          <p:cNvSpPr txBox="1">
            <a:spLocks noChangeArrowheads="1"/>
          </p:cNvSpPr>
          <p:nvPr/>
        </p:nvSpPr>
        <p:spPr bwMode="auto">
          <a:xfrm>
            <a:off x="5472113" y="4184650"/>
            <a:ext cx="3240087" cy="1190625"/>
          </a:xfrm>
          <a:prstGeom prst="rect">
            <a:avLst/>
          </a:prstGeom>
          <a:noFill/>
          <a:ln w="6350" algn="ctr">
            <a:noFill/>
            <a:miter lim="800000"/>
            <a:headEnd/>
            <a:tailEnd/>
          </a:ln>
        </p:spPr>
        <p:txBody>
          <a:bodyPr>
            <a:spAutoFit/>
          </a:bodyPr>
          <a:lstStyle/>
          <a:p>
            <a:pPr>
              <a:spcBef>
                <a:spcPct val="10000"/>
              </a:spcBef>
              <a:buClr>
                <a:srgbClr val="000000"/>
              </a:buClr>
              <a:buSzPct val="100000"/>
              <a:buFont typeface="Arial" charset="0"/>
              <a:buNone/>
            </a:pPr>
            <a:r>
              <a:rPr lang="en-US" i="1">
                <a:solidFill>
                  <a:srgbClr val="000099"/>
                </a:solidFill>
              </a:rPr>
              <a:t>Service:</a:t>
            </a:r>
            <a:r>
              <a:rPr lang="en-US" i="1">
                <a:solidFill>
                  <a:srgbClr val="CC3300"/>
                </a:solidFill>
              </a:rPr>
              <a:t> </a:t>
            </a:r>
            <a:r>
              <a:rPr lang="en-US">
                <a:solidFill>
                  <a:schemeClr val="folHlink"/>
                </a:solidFill>
              </a:rPr>
              <a:t>provision of specific final outputs that satisfy client needs and contribute to program outcomes</a:t>
            </a:r>
            <a:endParaRPr lang="en-CA">
              <a:solidFill>
                <a:schemeClr val="folHlink"/>
              </a:solidFill>
            </a:endParaRPr>
          </a:p>
        </p:txBody>
      </p:sp>
      <p:sp>
        <p:nvSpPr>
          <p:cNvPr id="44035" name="Text Box 7"/>
          <p:cNvSpPr txBox="1">
            <a:spLocks noChangeArrowheads="1"/>
          </p:cNvSpPr>
          <p:nvPr/>
        </p:nvSpPr>
        <p:spPr bwMode="auto">
          <a:xfrm>
            <a:off x="107950" y="3968750"/>
            <a:ext cx="2592388" cy="2141538"/>
          </a:xfrm>
          <a:prstGeom prst="rect">
            <a:avLst/>
          </a:prstGeom>
          <a:noFill/>
          <a:ln w="6350" algn="ctr">
            <a:noFill/>
            <a:miter lim="800000"/>
            <a:headEnd/>
            <a:tailEnd/>
          </a:ln>
        </p:spPr>
        <p:txBody>
          <a:bodyPr>
            <a:spAutoFit/>
          </a:bodyPr>
          <a:lstStyle/>
          <a:p>
            <a:pPr>
              <a:spcBef>
                <a:spcPct val="10000"/>
              </a:spcBef>
              <a:buClr>
                <a:srgbClr val="000000"/>
              </a:buClr>
              <a:buSzPct val="100000"/>
              <a:buFont typeface="Arial" charset="0"/>
              <a:buNone/>
            </a:pPr>
            <a:r>
              <a:rPr lang="en-US" sz="1600">
                <a:solidFill>
                  <a:schemeClr val="folHlink"/>
                </a:solidFill>
                <a:latin typeface="Lucida Sans Unicode" pitchFamily="34" charset="0"/>
                <a:ea typeface="Arial Unicode MS"/>
                <a:cs typeface="Arial Unicode MS"/>
              </a:rPr>
              <a:t>Service Key Concepts: </a:t>
            </a:r>
          </a:p>
          <a:p>
            <a:pPr>
              <a:spcBef>
                <a:spcPct val="10000"/>
              </a:spcBef>
              <a:buClr>
                <a:srgbClr val="000000"/>
              </a:buClr>
              <a:buSzPct val="100000"/>
              <a:buFontTx/>
              <a:buChar char="•"/>
            </a:pPr>
            <a:r>
              <a:rPr lang="en-US" sz="1400">
                <a:latin typeface="Lucida Sans Unicode" pitchFamily="34" charset="0"/>
                <a:ea typeface="Arial Unicode MS"/>
                <a:cs typeface="Arial Unicode MS"/>
              </a:rPr>
              <a:t>Client (external to the organization providing the service)</a:t>
            </a:r>
          </a:p>
          <a:p>
            <a:pPr>
              <a:spcBef>
                <a:spcPct val="10000"/>
              </a:spcBef>
              <a:buClr>
                <a:srgbClr val="000000"/>
              </a:buClr>
              <a:buSzPct val="100000"/>
              <a:buFontTx/>
              <a:buChar char="•"/>
            </a:pPr>
            <a:r>
              <a:rPr lang="en-US" sz="1400">
                <a:latin typeface="Lucida Sans Unicode" pitchFamily="34" charset="0"/>
                <a:ea typeface="Arial Unicode MS"/>
                <a:cs typeface="Arial Unicode MS"/>
              </a:rPr>
              <a:t>Service output</a:t>
            </a:r>
          </a:p>
          <a:p>
            <a:pPr>
              <a:spcBef>
                <a:spcPct val="10000"/>
              </a:spcBef>
              <a:buClr>
                <a:srgbClr val="000000"/>
              </a:buClr>
              <a:buSzPct val="100000"/>
              <a:buFontTx/>
              <a:buChar char="•"/>
            </a:pPr>
            <a:r>
              <a:rPr lang="en-US" sz="1400">
                <a:latin typeface="Lucida Sans Unicode" pitchFamily="34" charset="0"/>
                <a:ea typeface="Arial Unicode MS"/>
                <a:cs typeface="Arial Unicode MS"/>
              </a:rPr>
              <a:t>Contribute to program outcomes</a:t>
            </a:r>
          </a:p>
          <a:p>
            <a:pPr>
              <a:spcBef>
                <a:spcPct val="10000"/>
              </a:spcBef>
              <a:buClr>
                <a:srgbClr val="000000"/>
              </a:buClr>
              <a:buSzPct val="100000"/>
              <a:buFontTx/>
              <a:buChar char="•"/>
            </a:pPr>
            <a:r>
              <a:rPr lang="en-US" sz="1400">
                <a:latin typeface="Lucida Sans Unicode" pitchFamily="34" charset="0"/>
                <a:ea typeface="Arial Unicode MS"/>
                <a:cs typeface="Arial Unicode MS"/>
              </a:rPr>
              <a:t>Complete/stand-alone</a:t>
            </a:r>
          </a:p>
          <a:p>
            <a:pPr>
              <a:spcBef>
                <a:spcPct val="10000"/>
              </a:spcBef>
              <a:buClr>
                <a:srgbClr val="000000"/>
              </a:buClr>
              <a:buSzPct val="100000"/>
              <a:buFontTx/>
              <a:buChar char="•"/>
            </a:pPr>
            <a:r>
              <a:rPr lang="en-US" sz="1400">
                <a:latin typeface="Lucida Sans Unicode" pitchFamily="34" charset="0"/>
                <a:ea typeface="Arial Unicode MS"/>
                <a:cs typeface="Arial Unicode MS"/>
              </a:rPr>
              <a:t>Sub-service</a:t>
            </a:r>
            <a:endParaRPr lang="en-CA" sz="1400">
              <a:latin typeface="Lucida Sans Unicode" pitchFamily="34" charset="0"/>
              <a:ea typeface="Arial Unicode MS"/>
              <a:cs typeface="Arial Unicode MS"/>
            </a:endParaRPr>
          </a:p>
        </p:txBody>
      </p:sp>
      <p:sp>
        <p:nvSpPr>
          <p:cNvPr id="44036" name="Rectangle 8"/>
          <p:cNvSpPr>
            <a:spLocks noGrp="1" noChangeArrowheads="1"/>
          </p:cNvSpPr>
          <p:nvPr>
            <p:ph type="title"/>
          </p:nvPr>
        </p:nvSpPr>
        <p:spPr>
          <a:xfrm>
            <a:off x="0" y="403225"/>
            <a:ext cx="9180513" cy="433388"/>
          </a:xfrm>
        </p:spPr>
        <p:txBody>
          <a:bodyPr lIns="90000" tIns="46800" rIns="90000" bIns="46800"/>
          <a:lstStyle/>
          <a:p>
            <a:pPr eaLnBrk="1" hangingPunct="1"/>
            <a:r>
              <a:rPr lang="en-US" smtClean="0"/>
              <a:t>MRM Concepts, Standard Vocabulary:</a:t>
            </a:r>
            <a:r>
              <a:rPr lang="en-US" smtClean="0">
                <a:solidFill>
                  <a:srgbClr val="00B0F0"/>
                </a:solidFill>
              </a:rPr>
              <a:t> </a:t>
            </a:r>
            <a:r>
              <a:rPr lang="en-US" b="1" smtClean="0">
                <a:solidFill>
                  <a:schemeClr val="tx1"/>
                </a:solidFill>
              </a:rPr>
              <a:t>Service</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1" name="Group 2"/>
          <p:cNvGrpSpPr>
            <a:grpSpLocks/>
          </p:cNvGrpSpPr>
          <p:nvPr/>
        </p:nvGrpSpPr>
        <p:grpSpPr bwMode="auto">
          <a:xfrm>
            <a:off x="755650" y="981075"/>
            <a:ext cx="7740650" cy="4679950"/>
            <a:chOff x="680" y="640"/>
            <a:chExt cx="4608" cy="2779"/>
          </a:xfrm>
        </p:grpSpPr>
        <p:pic>
          <p:nvPicPr>
            <p:cNvPr id="46085" name="Picture 3"/>
            <p:cNvPicPr>
              <a:picLocks noChangeAspect="1" noChangeArrowheads="1"/>
            </p:cNvPicPr>
            <p:nvPr/>
          </p:nvPicPr>
          <p:blipFill>
            <a:blip r:embed="rId3"/>
            <a:srcRect/>
            <a:stretch>
              <a:fillRect/>
            </a:stretch>
          </p:blipFill>
          <p:spPr bwMode="auto">
            <a:xfrm>
              <a:off x="680" y="663"/>
              <a:ext cx="4608" cy="2756"/>
            </a:xfrm>
            <a:prstGeom prst="rect">
              <a:avLst/>
            </a:prstGeom>
            <a:noFill/>
            <a:ln w="12700">
              <a:noFill/>
              <a:miter lim="800000"/>
              <a:headEnd/>
              <a:tailEnd/>
            </a:ln>
          </p:spPr>
        </p:pic>
        <p:sp>
          <p:nvSpPr>
            <p:cNvPr id="46086" name="Rectangle 4"/>
            <p:cNvSpPr>
              <a:spLocks noChangeArrowheads="1"/>
            </p:cNvSpPr>
            <p:nvPr/>
          </p:nvSpPr>
          <p:spPr bwMode="auto">
            <a:xfrm>
              <a:off x="2381" y="663"/>
              <a:ext cx="1134" cy="204"/>
            </a:xfrm>
            <a:prstGeom prst="rect">
              <a:avLst/>
            </a:prstGeom>
            <a:solidFill>
              <a:schemeClr val="bg1"/>
            </a:solidFill>
            <a:ln w="6350" algn="ctr">
              <a:noFill/>
              <a:miter lim="800000"/>
              <a:headEnd/>
              <a:tailEnd/>
            </a:ln>
          </p:spPr>
          <p:txBody>
            <a:bodyPr anchor="ctr">
              <a:spAutoFit/>
            </a:bodyPr>
            <a:lstStyle/>
            <a:p>
              <a:pPr>
                <a:buClr>
                  <a:srgbClr val="000000"/>
                </a:buClr>
                <a:buSzPct val="100000"/>
                <a:buFont typeface="Arial" charset="0"/>
                <a:buNone/>
              </a:pPr>
              <a:endParaRPr lang="en-US"/>
            </a:p>
          </p:txBody>
        </p:sp>
        <p:sp>
          <p:nvSpPr>
            <p:cNvPr id="46087" name="Text Box 5"/>
            <p:cNvSpPr txBox="1">
              <a:spLocks noChangeArrowheads="1"/>
            </p:cNvSpPr>
            <p:nvPr/>
          </p:nvSpPr>
          <p:spPr bwMode="auto">
            <a:xfrm>
              <a:off x="1587" y="640"/>
              <a:ext cx="2767" cy="190"/>
            </a:xfrm>
            <a:prstGeom prst="rect">
              <a:avLst/>
            </a:prstGeom>
            <a:noFill/>
            <a:ln w="6350" algn="ctr">
              <a:noFill/>
              <a:miter lim="800000"/>
              <a:headEnd/>
              <a:tailEnd/>
            </a:ln>
          </p:spPr>
          <p:txBody>
            <a:bodyPr lIns="0" tIns="0" rIns="0" bIns="0">
              <a:spAutoFit/>
            </a:bodyPr>
            <a:lstStyle/>
            <a:p>
              <a:pPr algn="ctr">
                <a:spcBef>
                  <a:spcPct val="50000"/>
                </a:spcBef>
                <a:buClr>
                  <a:srgbClr val="000000"/>
                </a:buClr>
                <a:buSzPct val="100000"/>
                <a:buFont typeface="Arial" charset="0"/>
                <a:buNone/>
              </a:pPr>
              <a:endParaRPr lang="en-US" sz="2100" i="1">
                <a:solidFill>
                  <a:schemeClr val="hlink"/>
                </a:solidFill>
                <a:ea typeface="Arial Unicode MS"/>
                <a:cs typeface="Arial Unicode MS"/>
              </a:endParaRPr>
            </a:p>
          </p:txBody>
        </p:sp>
      </p:grpSp>
      <p:sp>
        <p:nvSpPr>
          <p:cNvPr id="46082" name="Text Box 6"/>
          <p:cNvSpPr txBox="1">
            <a:spLocks noChangeArrowheads="1"/>
          </p:cNvSpPr>
          <p:nvPr/>
        </p:nvSpPr>
        <p:spPr bwMode="auto">
          <a:xfrm>
            <a:off x="5543550" y="4257675"/>
            <a:ext cx="3349625" cy="1739900"/>
          </a:xfrm>
          <a:prstGeom prst="rect">
            <a:avLst/>
          </a:prstGeom>
          <a:noFill/>
          <a:ln w="6350" algn="ctr">
            <a:noFill/>
            <a:miter lim="800000"/>
            <a:headEnd/>
            <a:tailEnd/>
          </a:ln>
        </p:spPr>
        <p:txBody>
          <a:bodyPr>
            <a:spAutoFit/>
          </a:bodyPr>
          <a:lstStyle/>
          <a:p>
            <a:pPr>
              <a:spcBef>
                <a:spcPct val="10000"/>
              </a:spcBef>
              <a:buClr>
                <a:srgbClr val="000000"/>
              </a:buClr>
              <a:buSzPct val="100000"/>
              <a:buFont typeface="Arial" charset="0"/>
              <a:buNone/>
            </a:pPr>
            <a:r>
              <a:rPr lang="en-US" i="1">
                <a:solidFill>
                  <a:srgbClr val="000099"/>
                </a:solidFill>
              </a:rPr>
              <a:t>Process:</a:t>
            </a:r>
            <a:r>
              <a:rPr lang="en-US" i="1">
                <a:solidFill>
                  <a:srgbClr val="33CC33"/>
                </a:solidFill>
              </a:rPr>
              <a:t> </a:t>
            </a:r>
            <a:r>
              <a:rPr lang="en-US">
                <a:solidFill>
                  <a:schemeClr val="folHlink"/>
                </a:solidFill>
              </a:rPr>
              <a:t>a linked sequence of activities or tasks that use resources to produce outputs.  Processes participate in a chain to produce service final outputs.</a:t>
            </a:r>
            <a:endParaRPr lang="en-CA">
              <a:solidFill>
                <a:schemeClr val="folHlink"/>
              </a:solidFill>
            </a:endParaRPr>
          </a:p>
        </p:txBody>
      </p:sp>
      <p:sp>
        <p:nvSpPr>
          <p:cNvPr id="46083" name="Text Box 7"/>
          <p:cNvSpPr txBox="1">
            <a:spLocks noChangeArrowheads="1"/>
          </p:cNvSpPr>
          <p:nvPr/>
        </p:nvSpPr>
        <p:spPr bwMode="auto">
          <a:xfrm>
            <a:off x="107950" y="4437063"/>
            <a:ext cx="2447925" cy="1249362"/>
          </a:xfrm>
          <a:prstGeom prst="rect">
            <a:avLst/>
          </a:prstGeom>
          <a:noFill/>
          <a:ln w="6350" algn="ctr">
            <a:noFill/>
            <a:miter lim="800000"/>
            <a:headEnd/>
            <a:tailEnd/>
          </a:ln>
        </p:spPr>
        <p:txBody>
          <a:bodyPr>
            <a:spAutoFit/>
          </a:bodyPr>
          <a:lstStyle/>
          <a:p>
            <a:pPr>
              <a:spcBef>
                <a:spcPct val="10000"/>
              </a:spcBef>
              <a:buClr>
                <a:srgbClr val="000000"/>
              </a:buClr>
              <a:buSzPct val="100000"/>
              <a:buFont typeface="Arial" charset="0"/>
              <a:buNone/>
            </a:pPr>
            <a:r>
              <a:rPr lang="en-US" sz="1600">
                <a:solidFill>
                  <a:schemeClr val="folHlink"/>
                </a:solidFill>
                <a:latin typeface="Lucida Sans Unicode" pitchFamily="34" charset="0"/>
                <a:ea typeface="Arial Unicode MS"/>
                <a:cs typeface="Arial Unicode MS"/>
              </a:rPr>
              <a:t>Process Key Concepts:</a:t>
            </a:r>
            <a:r>
              <a:rPr lang="en-US" sz="1400">
                <a:solidFill>
                  <a:schemeClr val="folHlink"/>
                </a:solidFill>
                <a:latin typeface="Lucida Sans Unicode" pitchFamily="34" charset="0"/>
                <a:ea typeface="Arial Unicode MS"/>
                <a:cs typeface="Arial Unicode MS"/>
              </a:rPr>
              <a:t> </a:t>
            </a:r>
          </a:p>
          <a:p>
            <a:pPr>
              <a:spcBef>
                <a:spcPct val="10000"/>
              </a:spcBef>
              <a:buClr>
                <a:srgbClr val="000000"/>
              </a:buClr>
              <a:buSzPct val="100000"/>
              <a:buFontTx/>
              <a:buChar char="•"/>
            </a:pPr>
            <a:r>
              <a:rPr lang="en-US" sz="1400">
                <a:latin typeface="Lucida Sans Unicode" pitchFamily="34" charset="0"/>
                <a:ea typeface="Arial Unicode MS"/>
                <a:cs typeface="Arial Unicode MS"/>
              </a:rPr>
              <a:t>Interim outputs</a:t>
            </a:r>
          </a:p>
          <a:p>
            <a:pPr>
              <a:spcBef>
                <a:spcPct val="10000"/>
              </a:spcBef>
              <a:buClr>
                <a:srgbClr val="000000"/>
              </a:buClr>
              <a:buSzPct val="100000"/>
              <a:buFontTx/>
              <a:buChar char="•"/>
            </a:pPr>
            <a:r>
              <a:rPr lang="en-US" sz="1400">
                <a:latin typeface="Lucida Sans Unicode" pitchFamily="34" charset="0"/>
                <a:ea typeface="Arial Unicode MS"/>
                <a:cs typeface="Arial Unicode MS"/>
              </a:rPr>
              <a:t>Resources</a:t>
            </a:r>
          </a:p>
          <a:p>
            <a:pPr>
              <a:spcBef>
                <a:spcPct val="10000"/>
              </a:spcBef>
              <a:buClr>
                <a:srgbClr val="000000"/>
              </a:buClr>
              <a:buSzPct val="100000"/>
              <a:buFontTx/>
              <a:buChar char="•"/>
            </a:pPr>
            <a:r>
              <a:rPr lang="en-US" sz="1400">
                <a:latin typeface="Lucida Sans Unicode" pitchFamily="34" charset="0"/>
                <a:ea typeface="Arial Unicode MS"/>
                <a:cs typeface="Arial Unicode MS"/>
              </a:rPr>
              <a:t>Linked to deliver a service final output</a:t>
            </a:r>
            <a:endParaRPr lang="en-CA" sz="1400">
              <a:latin typeface="Lucida Sans Unicode" pitchFamily="34" charset="0"/>
              <a:ea typeface="Arial Unicode MS"/>
              <a:cs typeface="Arial Unicode MS"/>
            </a:endParaRPr>
          </a:p>
        </p:txBody>
      </p:sp>
      <p:sp>
        <p:nvSpPr>
          <p:cNvPr id="46084" name="Rectangle 8"/>
          <p:cNvSpPr>
            <a:spLocks noGrp="1" noChangeArrowheads="1"/>
          </p:cNvSpPr>
          <p:nvPr>
            <p:ph type="title"/>
          </p:nvPr>
        </p:nvSpPr>
        <p:spPr>
          <a:xfrm>
            <a:off x="0" y="433388"/>
            <a:ext cx="9180513" cy="474662"/>
          </a:xfrm>
        </p:spPr>
        <p:txBody>
          <a:bodyPr lIns="90000" tIns="46800" rIns="90000" bIns="46800"/>
          <a:lstStyle/>
          <a:p>
            <a:pPr eaLnBrk="1" hangingPunct="1"/>
            <a:r>
              <a:rPr lang="en-US" smtClean="0"/>
              <a:t>MRM Concepts, Standard Vocabulary:</a:t>
            </a:r>
            <a:r>
              <a:rPr lang="en-US" smtClean="0">
                <a:solidFill>
                  <a:srgbClr val="00B0F0"/>
                </a:solidFill>
              </a:rPr>
              <a:t> </a:t>
            </a:r>
            <a:r>
              <a:rPr lang="en-US" b="1" smtClean="0">
                <a:solidFill>
                  <a:schemeClr val="tx1"/>
                </a:solidFill>
              </a:rPr>
              <a:t>Process</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ChangeArrowheads="1"/>
          </p:cNvSpPr>
          <p:nvPr/>
        </p:nvSpPr>
        <p:spPr bwMode="auto">
          <a:xfrm>
            <a:off x="106363" y="433388"/>
            <a:ext cx="9144000" cy="496887"/>
          </a:xfrm>
          <a:prstGeom prst="rect">
            <a:avLst/>
          </a:prstGeom>
          <a:noFill/>
          <a:ln w="9525">
            <a:noFill/>
            <a:round/>
            <a:headEnd/>
            <a:tailEnd/>
          </a:ln>
        </p:spPr>
        <p:txBody>
          <a:bodyPr lIns="90000" tIns="46800" rIns="90000" bIns="46800" anchor="ctr"/>
          <a:lstStyle/>
          <a:p>
            <a:pPr eaLnBrk="0" hangingPunct="0">
              <a:buClr>
                <a:srgbClr val="000000"/>
              </a:buClr>
              <a:buSzPct val="100000"/>
              <a:buFont typeface="Arial" charset="0"/>
              <a:buNone/>
            </a:pPr>
            <a:r>
              <a:rPr lang="en-US" sz="2400">
                <a:solidFill>
                  <a:srgbClr val="7889FB"/>
                </a:solidFill>
              </a:rPr>
              <a:t>MRM Concepts Illustrated: Public Health</a:t>
            </a:r>
          </a:p>
        </p:txBody>
      </p:sp>
      <p:graphicFrame>
        <p:nvGraphicFramePr>
          <p:cNvPr id="610307" name="Group 3"/>
          <p:cNvGraphicFramePr>
            <a:graphicFrameLocks noGrp="1"/>
          </p:cNvGraphicFramePr>
          <p:nvPr>
            <p:ph/>
          </p:nvPr>
        </p:nvGraphicFramePr>
        <p:xfrm>
          <a:off x="179388" y="992188"/>
          <a:ext cx="8785225" cy="5362575"/>
        </p:xfrm>
        <a:graphic>
          <a:graphicData uri="http://schemas.openxmlformats.org/drawingml/2006/table">
            <a:tbl>
              <a:tblPr/>
              <a:tblGrid>
                <a:gridCol w="2928937"/>
                <a:gridCol w="2927350"/>
                <a:gridCol w="2928938"/>
              </a:tblGrid>
              <a:tr h="3547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6600"/>
                          </a:solidFill>
                          <a:effectLst/>
                          <a:latin typeface="Lucida Grande" pitchFamily="-32" charset="0"/>
                          <a:ea typeface="ヒラギノ角ゴ Pro W3" pitchFamily="-32" charset="-128"/>
                        </a:rPr>
                        <a:t>Program</a:t>
                      </a:r>
                      <a:endParaRPr kumimoji="0" lang="en-CA" sz="1600" b="1" i="0" u="none" strike="noStrike" cap="none" normalizeH="0" baseline="0" dirty="0" smtClean="0">
                        <a:ln>
                          <a:noFill/>
                        </a:ln>
                        <a:solidFill>
                          <a:srgbClr val="006600"/>
                        </a:solidFill>
                        <a:effectLst/>
                        <a:latin typeface="Lucida Grande" pitchFamily="-32" charset="0"/>
                        <a:ea typeface="ヒラギノ角ゴ Pro W3" pitchFamily="-32"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sz="1400" b="1" i="0" u="none" strike="noStrike" cap="none" normalizeH="0" baseline="0" smtClean="0">
                          <a:ln>
                            <a:noFill/>
                          </a:ln>
                          <a:solidFill>
                            <a:srgbClr val="000000"/>
                          </a:solidFill>
                          <a:effectLst/>
                          <a:latin typeface="Lucida Grande" pitchFamily="-32" charset="0"/>
                          <a:ea typeface="ヒラギノ角ゴ Pro W3" pitchFamily="-32" charset="-128"/>
                        </a:rPr>
                        <a:t>Public Health</a:t>
                      </a:r>
                      <a:endParaRPr kumimoji="0" lang="en-CA" sz="1400" b="1" i="0" u="none" strike="noStrike" cap="none" normalizeH="0" baseline="0" smtClean="0">
                        <a:ln>
                          <a:noFill/>
                        </a:ln>
                        <a:solidFill>
                          <a:schemeClr val="tx1"/>
                        </a:solidFill>
                        <a:effectLst/>
                        <a:latin typeface="Lucida Grande" pitchFamily="-32" charset="0"/>
                        <a:ea typeface="ヒラギノ角ゴ Pro W3" pitchFamily="-32"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r>
              <a:tr h="3547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006600"/>
                          </a:solidFill>
                          <a:effectLst/>
                          <a:latin typeface="Lucida Grande" pitchFamily="-32" charset="0"/>
                          <a:ea typeface="ヒラギノ角ゴ Pro W3" pitchFamily="-32" charset="-128"/>
                        </a:rPr>
                        <a:t>Target Group</a:t>
                      </a:r>
                      <a:endParaRPr kumimoji="0" lang="en-CA" sz="1600" b="1" i="0" u="none" strike="noStrike" cap="none" normalizeH="0" baseline="0" smtClean="0">
                        <a:ln>
                          <a:noFill/>
                        </a:ln>
                        <a:solidFill>
                          <a:srgbClr val="006600"/>
                        </a:solidFill>
                        <a:effectLst/>
                        <a:latin typeface="Lucida Grande" pitchFamily="-32" charset="0"/>
                        <a:ea typeface="ヒラギノ角ゴ Pro W3" pitchFamily="-32"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sz="1400" b="1" i="0" u="none" strike="noStrike" cap="none" normalizeH="0" baseline="0" smtClean="0">
                          <a:ln>
                            <a:noFill/>
                          </a:ln>
                          <a:solidFill>
                            <a:srgbClr val="000000"/>
                          </a:solidFill>
                          <a:effectLst/>
                          <a:latin typeface="Lucida Grande" pitchFamily="-32" charset="0"/>
                          <a:ea typeface="ヒラギノ角ゴ Pro W3" pitchFamily="-32" charset="-128"/>
                        </a:rPr>
                        <a:t>Municipal Residents and visitors</a:t>
                      </a:r>
                      <a:endParaRPr kumimoji="0" lang="en-CA" sz="1400" b="1" i="0" u="none" strike="noStrike" cap="none" normalizeH="0" baseline="0" smtClean="0">
                        <a:ln>
                          <a:noFill/>
                        </a:ln>
                        <a:solidFill>
                          <a:schemeClr val="tx1"/>
                        </a:solidFill>
                        <a:effectLst/>
                        <a:latin typeface="Lucida Grande" pitchFamily="-32" charset="0"/>
                        <a:ea typeface="ヒラギノ角ゴ Pro W3" pitchFamily="-32"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r>
              <a:tr h="3547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006600"/>
                          </a:solidFill>
                          <a:effectLst/>
                          <a:latin typeface="Lucida Grande" pitchFamily="-32" charset="0"/>
                          <a:ea typeface="ヒラギノ角ゴ Pro W3" pitchFamily="-32" charset="-128"/>
                        </a:rPr>
                        <a:t>Need</a:t>
                      </a:r>
                      <a:endParaRPr kumimoji="0" lang="en-CA" sz="1600" b="1" i="0" u="none" strike="noStrike" cap="none" normalizeH="0" baseline="0" smtClean="0">
                        <a:ln>
                          <a:noFill/>
                        </a:ln>
                        <a:solidFill>
                          <a:srgbClr val="006600"/>
                        </a:solidFill>
                        <a:effectLst/>
                        <a:latin typeface="Lucida Grande" pitchFamily="-32" charset="0"/>
                        <a:ea typeface="ヒラギノ角ゴ Pro W3" pitchFamily="-32"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sz="1400" b="1" i="0" u="none" strike="noStrike" cap="none" normalizeH="0" baseline="0" smtClean="0">
                          <a:ln>
                            <a:noFill/>
                          </a:ln>
                          <a:solidFill>
                            <a:srgbClr val="000000"/>
                          </a:solidFill>
                          <a:effectLst/>
                          <a:latin typeface="Lucida Grande" pitchFamily="-32" charset="0"/>
                          <a:ea typeface="ヒラギノ角ゴ Pro W3" pitchFamily="-32" charset="-128"/>
                        </a:rPr>
                        <a:t>Health</a:t>
                      </a:r>
                      <a:endParaRPr kumimoji="0" lang="en-CA" sz="1400" b="1" i="0" u="none" strike="noStrike" cap="none" normalizeH="0" baseline="0" smtClean="0">
                        <a:ln>
                          <a:noFill/>
                        </a:ln>
                        <a:solidFill>
                          <a:schemeClr val="tx1"/>
                        </a:solidFill>
                        <a:effectLst/>
                        <a:latin typeface="Lucida Grande" pitchFamily="-32" charset="0"/>
                        <a:ea typeface="ヒラギノ角ゴ Pro W3" pitchFamily="-32"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r>
              <a:tr h="54646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006600"/>
                          </a:solidFill>
                          <a:effectLst/>
                          <a:latin typeface="Lucida Grande" pitchFamily="-32" charset="0"/>
                          <a:ea typeface="ヒラギノ角ゴ Pro W3" pitchFamily="-32" charset="-128"/>
                        </a:rPr>
                        <a:t>Outcome</a:t>
                      </a:r>
                      <a:endParaRPr kumimoji="0" lang="en-CA" sz="1600" b="1" i="0" u="none" strike="noStrike" cap="none" normalizeH="0" baseline="0" smtClean="0">
                        <a:ln>
                          <a:noFill/>
                        </a:ln>
                        <a:solidFill>
                          <a:srgbClr val="006600"/>
                        </a:solidFill>
                        <a:effectLst/>
                        <a:latin typeface="Lucida Grande" pitchFamily="-32" charset="0"/>
                        <a:ea typeface="ヒラギノ角ゴ Pro W3" pitchFamily="-32"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000000"/>
                          </a:solidFill>
                          <a:effectLst/>
                          <a:latin typeface="Lucida Grande" pitchFamily="-32" charset="0"/>
                          <a:ea typeface="ヒラギノ角ゴ Pro W3" pitchFamily="-32" charset="-128"/>
                        </a:rPr>
                        <a:t>Improved Health (How to measure? Can we define this more precisely?)</a:t>
                      </a:r>
                      <a:endParaRPr kumimoji="0" lang="en-CA" sz="1400" b="1" i="0" u="none" strike="noStrike" cap="none" normalizeH="0" baseline="0" smtClean="0">
                        <a:ln>
                          <a:noFill/>
                        </a:ln>
                        <a:solidFill>
                          <a:srgbClr val="000000"/>
                        </a:solidFill>
                        <a:effectLst/>
                        <a:latin typeface="Lucida Grande" pitchFamily="-32" charset="0"/>
                        <a:ea typeface="ヒラギノ角ゴ Pro W3" pitchFamily="-32"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r>
              <a:tr h="35632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FF9900"/>
                        </a:solidFill>
                        <a:effectLst/>
                        <a:latin typeface="Lucida Grande" pitchFamily="-32" charset="0"/>
                        <a:ea typeface="ヒラギノ角ゴ Pro W3" pitchFamily="-32"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bg1"/>
                          </a:solidFill>
                          <a:effectLst/>
                          <a:latin typeface="Lucida Grande" pitchFamily="-32" charset="0"/>
                          <a:ea typeface="ヒラギノ角ゴ Pro W3" pitchFamily="-32" charset="-128"/>
                        </a:rPr>
                        <a:t>Service 1</a:t>
                      </a:r>
                      <a:endParaRPr kumimoji="0" lang="en-CA" sz="1600" b="1" i="0" u="none" strike="noStrike" cap="none" normalizeH="0" baseline="0" smtClean="0">
                        <a:ln>
                          <a:noFill/>
                        </a:ln>
                        <a:solidFill>
                          <a:schemeClr val="bg1"/>
                        </a:solidFill>
                        <a:effectLst/>
                        <a:latin typeface="Lucida Grande" pitchFamily="-32" charset="0"/>
                        <a:ea typeface="ヒラギノ角ゴ Pro W3" pitchFamily="-32"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bg1"/>
                          </a:solidFill>
                          <a:effectLst/>
                          <a:latin typeface="Lucida Grande" pitchFamily="-32" charset="0"/>
                          <a:ea typeface="ヒラギノ角ゴ Pro W3" pitchFamily="-32" charset="-128"/>
                        </a:rPr>
                        <a:t>Service 2</a:t>
                      </a:r>
                      <a:endParaRPr kumimoji="0" lang="en-CA" sz="1600" b="1" i="0" u="none" strike="noStrike" cap="none" normalizeH="0" baseline="0" smtClean="0">
                        <a:ln>
                          <a:noFill/>
                        </a:ln>
                        <a:solidFill>
                          <a:schemeClr val="bg1"/>
                        </a:solidFill>
                        <a:effectLst/>
                        <a:latin typeface="Lucida Grande" pitchFamily="-32" charset="0"/>
                        <a:ea typeface="ヒラギノ角ゴ Pro W3" pitchFamily="-32"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3547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006600"/>
                          </a:solidFill>
                          <a:effectLst/>
                          <a:latin typeface="Lucida Grande" pitchFamily="-32" charset="0"/>
                          <a:ea typeface="ヒラギノ角ゴ Pro W3" pitchFamily="-32" charset="-128"/>
                        </a:rPr>
                        <a:t>Service</a:t>
                      </a:r>
                      <a:endParaRPr kumimoji="0" lang="en-CA" sz="1600" b="1" i="0" u="none" strike="noStrike" cap="none" normalizeH="0" baseline="0" smtClean="0">
                        <a:ln>
                          <a:noFill/>
                        </a:ln>
                        <a:solidFill>
                          <a:srgbClr val="006600"/>
                        </a:solidFill>
                        <a:effectLst/>
                        <a:latin typeface="Lucida Grande" pitchFamily="-32" charset="0"/>
                        <a:ea typeface="ヒラギノ角ゴ Pro W3" pitchFamily="-32"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Lucida Grande" pitchFamily="-32" charset="0"/>
                          <a:ea typeface="ヒラギノ角ゴ Pro W3" pitchFamily="-32" charset="-128"/>
                        </a:rPr>
                        <a:t>Food Premise Inspection</a:t>
                      </a:r>
                      <a:endParaRPr kumimoji="0" lang="en-CA" sz="1400" b="0" i="0" u="none" strike="noStrike" cap="none" normalizeH="0" baseline="0" smtClean="0">
                        <a:ln>
                          <a:noFill/>
                        </a:ln>
                        <a:solidFill>
                          <a:schemeClr val="tx1"/>
                        </a:solidFill>
                        <a:effectLst/>
                        <a:latin typeface="Lucida Grande" pitchFamily="-32" charset="0"/>
                        <a:ea typeface="ヒラギノ角ゴ Pro W3" pitchFamily="-32"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Lucida Grande" pitchFamily="-32" charset="0"/>
                          <a:ea typeface="ヒラギノ角ゴ Pro W3" pitchFamily="-32" charset="-128"/>
                        </a:rPr>
                        <a:t>H1N1 Immunization</a:t>
                      </a:r>
                      <a:endParaRPr kumimoji="0" lang="en-CA" sz="1400" b="0" i="0" u="none" strike="noStrike" cap="none" normalizeH="0" baseline="0" smtClean="0">
                        <a:ln>
                          <a:noFill/>
                        </a:ln>
                        <a:solidFill>
                          <a:schemeClr val="tx1"/>
                        </a:solidFill>
                        <a:effectLst/>
                        <a:latin typeface="Lucida Grande" pitchFamily="-32" charset="0"/>
                        <a:ea typeface="ヒラギノ角ゴ Pro W3" pitchFamily="-32"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203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006600"/>
                          </a:solidFill>
                          <a:effectLst/>
                          <a:latin typeface="Lucida Grande" pitchFamily="-32" charset="0"/>
                          <a:ea typeface="ヒラギノ角ゴ Pro W3" pitchFamily="-32" charset="-128"/>
                        </a:rPr>
                        <a:t>Service Output</a:t>
                      </a:r>
                      <a:endParaRPr kumimoji="0" lang="en-CA" sz="1600" b="1" i="0" u="none" strike="noStrike" cap="none" normalizeH="0" baseline="0" smtClean="0">
                        <a:ln>
                          <a:noFill/>
                        </a:ln>
                        <a:solidFill>
                          <a:srgbClr val="006600"/>
                        </a:solidFill>
                        <a:effectLst/>
                        <a:latin typeface="Lucida Grande" pitchFamily="-32" charset="0"/>
                        <a:ea typeface="ヒラギノ角ゴ Pro W3" pitchFamily="-32"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Lucida Grande" pitchFamily="-32" charset="0"/>
                          <a:ea typeface="ヒラギノ角ゴ Pro W3" pitchFamily="-32" charset="-128"/>
                        </a:rPr>
                        <a:t>Inspection Report (permission to continue operation)</a:t>
                      </a:r>
                      <a:endParaRPr kumimoji="0" lang="en-CA" sz="1400" b="0" i="0" u="none" strike="noStrike" cap="none" normalizeH="0" baseline="0" dirty="0" smtClean="0">
                        <a:ln>
                          <a:noFill/>
                        </a:ln>
                        <a:solidFill>
                          <a:schemeClr val="tx1"/>
                        </a:solidFill>
                        <a:effectLst/>
                        <a:latin typeface="Lucida Grande" pitchFamily="-32" charset="0"/>
                        <a:ea typeface="ヒラギノ角ゴ Pro W3" pitchFamily="-32"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Lucida Grande" pitchFamily="-32" charset="0"/>
                          <a:ea typeface="ヒラギノ角ゴ Pro W3" pitchFamily="-32" charset="-128"/>
                        </a:rPr>
                        <a:t>Immunization</a:t>
                      </a:r>
                      <a:endParaRPr kumimoji="0" lang="en-CA" sz="1400" b="0" i="0" u="none" strike="noStrike" cap="none" normalizeH="0" baseline="0" smtClean="0">
                        <a:ln>
                          <a:noFill/>
                        </a:ln>
                        <a:solidFill>
                          <a:schemeClr val="tx1"/>
                        </a:solidFill>
                        <a:effectLst/>
                        <a:latin typeface="Lucida Grande" pitchFamily="-32" charset="0"/>
                        <a:ea typeface="ヒラギノ角ゴ Pro W3" pitchFamily="-32"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646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006600"/>
                          </a:solidFill>
                          <a:effectLst/>
                          <a:latin typeface="Lucida Grande" pitchFamily="-32" charset="0"/>
                          <a:ea typeface="ヒラギノ角ゴ Pro W3" pitchFamily="-32" charset="-128"/>
                        </a:rPr>
                        <a:t>Direct Client</a:t>
                      </a:r>
                      <a:endParaRPr kumimoji="0" lang="en-CA" sz="1600" b="1" i="0" u="none" strike="noStrike" cap="none" normalizeH="0" baseline="0" smtClean="0">
                        <a:ln>
                          <a:noFill/>
                        </a:ln>
                        <a:solidFill>
                          <a:srgbClr val="006600"/>
                        </a:solidFill>
                        <a:effectLst/>
                        <a:latin typeface="Lucida Grande" pitchFamily="-32" charset="0"/>
                        <a:ea typeface="ヒラギノ角ゴ Pro W3" pitchFamily="-32"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Lucida Grande" pitchFamily="-32" charset="0"/>
                          <a:ea typeface="ヒラギノ角ゴ Pro W3" pitchFamily="-32" charset="-128"/>
                        </a:rPr>
                        <a:t>Food premise owner / operator</a:t>
                      </a:r>
                      <a:endParaRPr kumimoji="0" lang="en-CA" sz="1400" b="0" i="0" u="none" strike="noStrike" cap="none" normalizeH="0" baseline="0" smtClean="0">
                        <a:ln>
                          <a:noFill/>
                        </a:ln>
                        <a:solidFill>
                          <a:schemeClr val="tx1"/>
                        </a:solidFill>
                        <a:effectLst/>
                        <a:latin typeface="Lucida Grande" pitchFamily="-32" charset="0"/>
                        <a:ea typeface="ヒラギノ角ゴ Pro W3" pitchFamily="-32"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Lucida Grande" pitchFamily="-32" charset="0"/>
                          <a:ea typeface="ヒラギノ角ゴ Pro W3" pitchFamily="-32" charset="-128"/>
                        </a:rPr>
                        <a:t>Resident (H1N1 at-risk) receiving immunization</a:t>
                      </a:r>
                      <a:endParaRPr kumimoji="0" lang="en-CA" sz="1400" b="0" i="0" u="none" strike="noStrike" cap="none" normalizeH="0" baseline="0" smtClean="0">
                        <a:ln>
                          <a:noFill/>
                        </a:ln>
                        <a:solidFill>
                          <a:schemeClr val="tx1"/>
                        </a:solidFill>
                        <a:effectLst/>
                        <a:latin typeface="Lucida Grande" pitchFamily="-32" charset="0"/>
                        <a:ea typeface="ヒラギノ角ゴ Pro W3" pitchFamily="-32"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646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006600"/>
                          </a:solidFill>
                          <a:effectLst/>
                          <a:latin typeface="Lucida Grande" pitchFamily="-32" charset="0"/>
                          <a:ea typeface="ヒラギノ角ゴ Pro W3" pitchFamily="-32" charset="-128"/>
                        </a:rPr>
                        <a:t>Indirect Client</a:t>
                      </a:r>
                      <a:endParaRPr kumimoji="0" lang="en-CA" sz="1600" b="1" i="0" u="none" strike="noStrike" cap="none" normalizeH="0" baseline="0" smtClean="0">
                        <a:ln>
                          <a:noFill/>
                        </a:ln>
                        <a:solidFill>
                          <a:srgbClr val="006600"/>
                        </a:solidFill>
                        <a:effectLst/>
                        <a:latin typeface="Lucida Grande" pitchFamily="-32" charset="0"/>
                        <a:ea typeface="ヒラギノ角ゴ Pro W3" pitchFamily="-32"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Lucida Grande" pitchFamily="-32" charset="0"/>
                          <a:ea typeface="ヒラギノ角ゴ Pro W3" pitchFamily="-32" charset="-128"/>
                        </a:rPr>
                        <a:t>Food premise patron</a:t>
                      </a:r>
                      <a:endParaRPr kumimoji="0" lang="en-CA" sz="1400" b="0" i="0" u="none" strike="noStrike" cap="none" normalizeH="0" baseline="0" smtClean="0">
                        <a:ln>
                          <a:noFill/>
                        </a:ln>
                        <a:solidFill>
                          <a:schemeClr val="tx1"/>
                        </a:solidFill>
                        <a:effectLst/>
                        <a:latin typeface="Lucida Grande" pitchFamily="-32" charset="0"/>
                        <a:ea typeface="ヒラギノ角ゴ Pro W3" pitchFamily="-32"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Lucida Grande" pitchFamily="-32" charset="0"/>
                          <a:ea typeface="ヒラギノ角ゴ Pro W3" pitchFamily="-32" charset="-128"/>
                        </a:rPr>
                        <a:t>Others in the community (residents and visitors)</a:t>
                      </a:r>
                      <a:endParaRPr kumimoji="0" lang="en-CA" sz="1400" b="0" i="0" u="none" strike="noStrike" cap="none" normalizeH="0" baseline="0" smtClean="0">
                        <a:ln>
                          <a:noFill/>
                        </a:ln>
                        <a:solidFill>
                          <a:schemeClr val="tx1"/>
                        </a:solidFill>
                        <a:effectLst/>
                        <a:latin typeface="Lucida Grande" pitchFamily="-32" charset="0"/>
                        <a:ea typeface="ヒラギノ角ゴ Pro W3" pitchFamily="-32"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399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006600"/>
                          </a:solidFill>
                          <a:effectLst/>
                          <a:latin typeface="Lucida Grande" pitchFamily="-32" charset="0"/>
                          <a:ea typeface="ヒラギノ角ゴ Pro W3" pitchFamily="-32" charset="-128"/>
                        </a:rPr>
                        <a:t>Service Value</a:t>
                      </a:r>
                      <a:endParaRPr kumimoji="0" lang="en-CA" sz="1600" b="1" i="0" u="none" strike="noStrike" cap="none" normalizeH="0" baseline="0" smtClean="0">
                        <a:ln>
                          <a:noFill/>
                        </a:ln>
                        <a:solidFill>
                          <a:srgbClr val="006600"/>
                        </a:solidFill>
                        <a:effectLst/>
                        <a:latin typeface="Lucida Grande" pitchFamily="-32" charset="0"/>
                        <a:ea typeface="ヒラギノ角ゴ Pro W3" pitchFamily="-32"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Lucida Grande" pitchFamily="-32" charset="0"/>
                          <a:ea typeface="ヒラギノ角ゴ Pro W3" pitchFamily="-32" charset="-128"/>
                        </a:rPr>
                        <a:t>Reduced illness resulting from improper food preparation</a:t>
                      </a:r>
                      <a:endParaRPr kumimoji="0" lang="en-CA" sz="1400" b="0" i="0" u="none" strike="noStrike" cap="none" normalizeH="0" baseline="0" smtClean="0">
                        <a:ln>
                          <a:noFill/>
                        </a:ln>
                        <a:solidFill>
                          <a:schemeClr val="tx1"/>
                        </a:solidFill>
                        <a:effectLst/>
                        <a:latin typeface="Lucida Grande" pitchFamily="-32" charset="0"/>
                        <a:ea typeface="ヒラギノ角ゴ Pro W3" pitchFamily="-32"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Lucida Grande" pitchFamily="-32" charset="0"/>
                          <a:ea typeface="ヒラギノ角ゴ Pro W3" pitchFamily="-32" charset="-128"/>
                        </a:rPr>
                        <a:t>Reduced illness resulting from fewer residents contracting H1N1</a:t>
                      </a:r>
                      <a:endParaRPr kumimoji="0" lang="en-CA" sz="1400" b="0" i="0" u="none" strike="noStrike" cap="none" normalizeH="0" baseline="0" smtClean="0">
                        <a:ln>
                          <a:noFill/>
                        </a:ln>
                        <a:solidFill>
                          <a:schemeClr val="tx1"/>
                        </a:solidFill>
                        <a:effectLst/>
                        <a:latin typeface="Lucida Grande" pitchFamily="-32" charset="0"/>
                        <a:ea typeface="ヒラギノ角ゴ Pro W3" pitchFamily="-32"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176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smtClean="0">
                          <a:ln>
                            <a:noFill/>
                          </a:ln>
                          <a:solidFill>
                            <a:srgbClr val="006600"/>
                          </a:solidFill>
                          <a:effectLst/>
                          <a:latin typeface="Lucida Grande" pitchFamily="-32" charset="0"/>
                          <a:ea typeface="ヒラギノ角ゴ Pro W3" pitchFamily="-32" charset="-128"/>
                        </a:rPr>
                        <a:t>Process</a:t>
                      </a:r>
                      <a:endParaRPr kumimoji="0" lang="en-CA" sz="1600" b="1" i="0" u="none" strike="noStrike" cap="none" normalizeH="0" baseline="0" smtClean="0">
                        <a:ln>
                          <a:noFill/>
                        </a:ln>
                        <a:solidFill>
                          <a:srgbClr val="006600"/>
                        </a:solidFill>
                        <a:effectLst/>
                        <a:latin typeface="Lucida Grande" pitchFamily="-32" charset="0"/>
                        <a:ea typeface="ヒラギノ角ゴ Pro W3" pitchFamily="-32"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Lucida Grande" pitchFamily="-32" charset="0"/>
                          <a:ea typeface="ヒラギノ角ゴ Pro W3" pitchFamily="-32" charset="-128"/>
                        </a:rPr>
                        <a:t>Schedule inspection, conduct inspection, produce report, schedule follow-up</a:t>
                      </a:r>
                      <a:endParaRPr kumimoji="0" lang="en-CA" sz="1400" b="0" i="0" u="none" strike="noStrike" cap="none" normalizeH="0" baseline="0" smtClean="0">
                        <a:ln>
                          <a:noFill/>
                        </a:ln>
                        <a:solidFill>
                          <a:schemeClr val="tx1"/>
                        </a:solidFill>
                        <a:effectLst/>
                        <a:latin typeface="Lucida Grande" pitchFamily="-32" charset="0"/>
                        <a:ea typeface="ヒラギノ角ゴ Pro W3" pitchFamily="-32"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Lucida Grande" pitchFamily="-32" charset="0"/>
                          <a:ea typeface="ヒラギノ角ゴ Pro W3" pitchFamily="-32" charset="-128"/>
                        </a:rPr>
                        <a:t>Establish clinic, prepare public communication, operate clinic, decommission clinic</a:t>
                      </a:r>
                      <a:endParaRPr kumimoji="0" lang="en-CA" sz="1400" b="0" i="0" u="none" strike="noStrike" cap="none" normalizeH="0" baseline="0" dirty="0" smtClean="0">
                        <a:ln>
                          <a:noFill/>
                        </a:ln>
                        <a:solidFill>
                          <a:schemeClr val="tx1"/>
                        </a:solidFill>
                        <a:effectLst/>
                        <a:latin typeface="Lucida Grande" pitchFamily="-32" charset="0"/>
                        <a:ea typeface="ヒラギノ角ゴ Pro W3" pitchFamily="-32"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a:xfrm>
            <a:off x="147638" y="379413"/>
            <a:ext cx="8569325" cy="465137"/>
          </a:xfrm>
        </p:spPr>
        <p:txBody>
          <a:bodyPr/>
          <a:lstStyle/>
          <a:p>
            <a:pPr eaLnBrk="1" hangingPunct="1"/>
            <a:r>
              <a:rPr lang="en-US" smtClean="0"/>
              <a:t>MRM Concepts, Performance Measurement: Public Health</a:t>
            </a:r>
            <a:endParaRPr lang="en-CA" smtClean="0"/>
          </a:p>
        </p:txBody>
      </p:sp>
      <p:graphicFrame>
        <p:nvGraphicFramePr>
          <p:cNvPr id="50219" name="Group 43"/>
          <p:cNvGraphicFramePr>
            <a:graphicFrameLocks noGrp="1"/>
          </p:cNvGraphicFramePr>
          <p:nvPr>
            <p:ph idx="1"/>
          </p:nvPr>
        </p:nvGraphicFramePr>
        <p:xfrm>
          <a:off x="323850" y="898525"/>
          <a:ext cx="8494713" cy="5345113"/>
        </p:xfrm>
        <a:graphic>
          <a:graphicData uri="http://schemas.openxmlformats.org/drawingml/2006/table">
            <a:tbl>
              <a:tblPr/>
              <a:tblGrid>
                <a:gridCol w="1927225"/>
                <a:gridCol w="1712913"/>
                <a:gridCol w="2570162"/>
                <a:gridCol w="2284413"/>
              </a:tblGrid>
              <a:tr h="4175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Lucida Grande"/>
                          <a:ea typeface="ヒラギノ角ゴ Pro W3"/>
                          <a:cs typeface="ヒラギノ角ゴ Pro W3"/>
                        </a:rPr>
                        <a:t>Program</a:t>
                      </a:r>
                      <a:endParaRPr kumimoji="0" lang="en-CA" sz="2000" b="1"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Lucida Grande"/>
                          <a:ea typeface="ヒラギノ角ゴ Pro W3"/>
                          <a:cs typeface="ヒラギノ角ゴ Pro W3"/>
                        </a:rPr>
                        <a:t>Service</a:t>
                      </a:r>
                      <a:endParaRPr kumimoji="0" lang="en-CA" sz="2000" b="1"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Lucida Grande"/>
                          <a:ea typeface="ヒラギノ角ゴ Pro W3"/>
                          <a:cs typeface="ヒラギノ角ゴ Pro W3"/>
                        </a:rPr>
                        <a:t>Process</a:t>
                      </a:r>
                      <a:endParaRPr kumimoji="0" lang="en-CA" sz="2000" b="1"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6985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Lucida Grande"/>
                          <a:ea typeface="ヒラギノ角ゴ Pro W3"/>
                          <a:cs typeface="ヒラギノ角ゴ Pro W3"/>
                        </a:rPr>
                        <a:t>Public Health</a:t>
                      </a:r>
                      <a:endParaRPr kumimoji="0" lang="en-CA" sz="2000" b="0"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Lucida Grande"/>
                          <a:ea typeface="ヒラギノ角ゴ Pro W3"/>
                          <a:cs typeface="ヒラギノ角ゴ Pro W3"/>
                        </a:rPr>
                        <a:t>H1N1 Immunization</a:t>
                      </a:r>
                      <a:endParaRPr kumimoji="0" lang="en-CA" sz="2000" b="0"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Lucida Grande"/>
                          <a:ea typeface="ヒラギノ角ゴ Pro W3"/>
                          <a:cs typeface="ヒラギノ角ゴ Pro W3"/>
                        </a:rPr>
                        <a:t>Clinic Operation</a:t>
                      </a:r>
                      <a:endParaRPr kumimoji="0" lang="en-CA" sz="2000" b="0"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0414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Lucida Grande"/>
                          <a:ea typeface="ヒラギノ角ゴ Pro W3"/>
                          <a:cs typeface="ヒラギノ角ゴ Pro W3"/>
                        </a:rPr>
                        <a:t>Effectiveness (relates to outcome)</a:t>
                      </a:r>
                      <a:endParaRPr kumimoji="0" lang="en-CA" sz="2000" b="1"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Lucida Grande"/>
                          <a:ea typeface="ヒラギノ角ゴ Pro W3"/>
                          <a:cs typeface="ヒラギノ角ゴ Pro W3"/>
                        </a:rPr>
                        <a:t>Change in level of public health</a:t>
                      </a:r>
                      <a:endParaRPr kumimoji="0" lang="en-CA" sz="2000" b="0"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Lucida Grande"/>
                          <a:ea typeface="ヒラギノ角ゴ Pro W3"/>
                          <a:cs typeface="ヒラギノ角ゴ Pro W3"/>
                        </a:rPr>
                        <a:t>Reduction in incidence of H1N1</a:t>
                      </a:r>
                      <a:endParaRPr kumimoji="0" lang="en-CA" sz="2000" b="0"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Lucida Grande"/>
                          <a:ea typeface="ヒラギノ角ゴ Pro W3"/>
                          <a:cs typeface="ヒラギノ角ゴ Pro W3"/>
                        </a:rPr>
                        <a:t>Set up on time, design effectiveness</a:t>
                      </a:r>
                      <a:endParaRPr kumimoji="0" lang="en-CA" sz="2000" b="0"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103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Lucida Grande"/>
                          <a:ea typeface="ヒラギノ角ゴ Pro W3"/>
                          <a:cs typeface="ヒラギノ角ゴ Pro W3"/>
                        </a:rPr>
                        <a:t>Efficiency</a:t>
                      </a:r>
                      <a:endParaRPr kumimoji="0" lang="en-CA" sz="2000" b="1"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Lucida Grande"/>
                          <a:ea typeface="ヒラギノ角ゴ Pro W3"/>
                          <a:cs typeface="ヒラギノ角ゴ Pro W3"/>
                        </a:rPr>
                        <a:t>Public Health cost/capita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Lucida Grande"/>
                          <a:ea typeface="ヒラギノ角ゴ Pro W3"/>
                          <a:cs typeface="ヒラギノ角ゴ Pro W3"/>
                        </a:rPr>
                        <a:t>Cost per delivered immunization</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Lucida Grande"/>
                          <a:ea typeface="ヒラギノ角ゴ Pro W3"/>
                          <a:cs typeface="ヒラギノ角ゴ Pro W3"/>
                        </a:rPr>
                        <a:t>(cost/output)</a:t>
                      </a:r>
                      <a:endParaRPr kumimoji="0" lang="en-CA" sz="2000" b="0"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Lucida Grande"/>
                          <a:ea typeface="ヒラギノ角ゴ Pro W3"/>
                          <a:cs typeface="ヒラギノ角ゴ Pro W3"/>
                        </a:rPr>
                        <a:t>Operating cost/day</a:t>
                      </a:r>
                      <a:endParaRPr kumimoji="0" lang="en-CA" sz="2000" b="0"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0398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Lucida Grande"/>
                          <a:ea typeface="ヒラギノ角ゴ Pro W3"/>
                          <a:cs typeface="ヒラギノ角ゴ Pro W3"/>
                        </a:rPr>
                        <a:t>Quality (cf. to standard)</a:t>
                      </a:r>
                      <a:endParaRPr kumimoji="0" lang="en-CA" sz="2000" b="1"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Lucida Grande"/>
                          <a:ea typeface="ヒラギノ角ゴ Pro W3"/>
                          <a:cs typeface="ヒラギノ角ゴ Pro W3"/>
                        </a:rPr>
                        <a:t>n/a</a:t>
                      </a:r>
                      <a:endParaRPr kumimoji="0" lang="en-CA" sz="2000" b="0"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Lucida Grande"/>
                          <a:ea typeface="ヒラギノ角ゴ Pro W3"/>
                          <a:cs typeface="ヒラギノ角ゴ Pro W3"/>
                        </a:rPr>
                        <a:t>Immunizations to standard</a:t>
                      </a:r>
                      <a:endParaRPr kumimoji="0" lang="en-CA" sz="2000" b="0"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Lucida Grande"/>
                          <a:ea typeface="ヒラギノ角ゴ Pro W3"/>
                          <a:cs typeface="ヒラギノ角ゴ Pro W3"/>
                        </a:rPr>
                        <a:t># of operating issues – e.g. out of stock</a:t>
                      </a:r>
                      <a:endParaRPr kumimoji="0" lang="en-CA" sz="2000" b="0"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0445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Lucida Grande"/>
                          <a:ea typeface="ヒラギノ角ゴ Pro W3"/>
                          <a:cs typeface="ヒラギノ角ゴ Pro W3"/>
                        </a:rPr>
                        <a:t>Customer Satisfaction</a:t>
                      </a:r>
                      <a:endParaRPr kumimoji="0" lang="en-CA" sz="2000" b="1"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Lucida Grande"/>
                          <a:ea typeface="ヒラギノ角ゴ Pro W3"/>
                          <a:cs typeface="ヒラギノ角ゴ Pro W3"/>
                        </a:rPr>
                        <a:t>Customer Satisfaction (reputation)</a:t>
                      </a:r>
                      <a:endParaRPr kumimoji="0" lang="en-CA" sz="2000" b="0"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Lucida Grande"/>
                          <a:ea typeface="ヒラギノ角ゴ Pro W3"/>
                          <a:cs typeface="ヒラギノ角ゴ Pro W3"/>
                        </a:rPr>
                        <a:t>Service Satisfaction (Specific experience)</a:t>
                      </a:r>
                      <a:endParaRPr kumimoji="0" lang="en-CA" sz="2000" b="0"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Lucida Grande"/>
                          <a:ea typeface="ヒラギノ角ゴ Pro W3"/>
                          <a:cs typeface="ヒラギノ角ゴ Pro W3"/>
                        </a:rPr>
                        <a:t>n/a</a:t>
                      </a:r>
                      <a:endParaRPr kumimoji="0" lang="en-CA" sz="2000" b="0" i="0" u="none" strike="noStrike" cap="none" normalizeH="0" baseline="0" smtClean="0">
                        <a:ln>
                          <a:noFill/>
                        </a:ln>
                        <a:solidFill>
                          <a:schemeClr val="tx1"/>
                        </a:solidFill>
                        <a:effectLst/>
                        <a:latin typeface="Lucida Grande"/>
                        <a:ea typeface="ヒラギノ角ゴ Pro W3"/>
                        <a:cs typeface="ヒラギノ角ゴ Pro W3"/>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txBox="1">
            <a:spLocks noGrp="1"/>
          </p:cNvSpPr>
          <p:nvPr/>
        </p:nvSpPr>
        <p:spPr bwMode="auto">
          <a:xfrm>
            <a:off x="6553200" y="6248400"/>
            <a:ext cx="1905000" cy="457200"/>
          </a:xfrm>
          <a:prstGeom prst="rect">
            <a:avLst/>
          </a:prstGeom>
          <a:noFill/>
          <a:ln>
            <a:miter lim="800000"/>
            <a:headEnd/>
            <a:tailEnd/>
          </a:ln>
        </p:spPr>
        <p:txBody>
          <a:bodyPr/>
          <a:lstStyle/>
          <a:p>
            <a:pPr algn="r" eaLnBrk="0" hangingPunct="0">
              <a:buClr>
                <a:srgbClr val="000000"/>
              </a:buClr>
              <a:buSzPct val="100000"/>
              <a:buFont typeface="Arial" charset="0"/>
              <a:buNone/>
              <a:defRPr/>
            </a:pPr>
            <a:fld id="{B3C5F77E-32D5-4B3E-9B0D-A19E03472BA2}" type="slidenum">
              <a:rPr lang="en-US" sz="1400">
                <a:latin typeface="+mn-lt"/>
                <a:ea typeface="+mn-ea"/>
              </a:rPr>
              <a:pPr algn="r" eaLnBrk="0" hangingPunct="0">
                <a:buClr>
                  <a:srgbClr val="000000"/>
                </a:buClr>
                <a:buSzPct val="100000"/>
                <a:buFont typeface="Arial" charset="0"/>
                <a:buNone/>
                <a:defRPr/>
              </a:pPr>
              <a:t>18</a:t>
            </a:fld>
            <a:endParaRPr lang="en-US" sz="1400">
              <a:latin typeface="+mn-lt"/>
              <a:ea typeface="+mn-ea"/>
            </a:endParaRPr>
          </a:p>
        </p:txBody>
      </p:sp>
      <p:sp>
        <p:nvSpPr>
          <p:cNvPr id="52226" name="Rectangle 2"/>
          <p:cNvSpPr>
            <a:spLocks noGrp="1" noChangeArrowheads="1"/>
          </p:cNvSpPr>
          <p:nvPr>
            <p:ph type="ctrTitle" idx="4294967295"/>
          </p:nvPr>
        </p:nvSpPr>
        <p:spPr>
          <a:xfrm>
            <a:off x="685800" y="2130425"/>
            <a:ext cx="7772400" cy="1470025"/>
          </a:xfrm>
        </p:spPr>
        <p:txBody>
          <a:bodyPr/>
          <a:lstStyle/>
          <a:p>
            <a:pPr eaLnBrk="1" hangingPunct="1"/>
            <a:r>
              <a:rPr lang="en-US" sz="3200" smtClean="0">
                <a:solidFill>
                  <a:srgbClr val="00B0F0"/>
                </a:solidFill>
              </a:rPr>
              <a:t>Municipal Reference Model</a:t>
            </a:r>
            <a:br>
              <a:rPr lang="en-US" sz="3200" smtClean="0">
                <a:solidFill>
                  <a:srgbClr val="00B0F0"/>
                </a:solidFill>
              </a:rPr>
            </a:br>
            <a:r>
              <a:rPr lang="en-US" sz="3200" smtClean="0">
                <a:solidFill>
                  <a:srgbClr val="00B0F0"/>
                </a:solidFill>
              </a:rPr>
              <a:t>MRM Solution Components</a:t>
            </a:r>
            <a:br>
              <a:rPr lang="en-US" sz="3200" smtClean="0">
                <a:solidFill>
                  <a:srgbClr val="00B0F0"/>
                </a:solidFill>
              </a:rPr>
            </a:br>
            <a:endParaRPr lang="en-CA" sz="3200" smtClean="0">
              <a:solidFill>
                <a:srgbClr val="00B0F0"/>
              </a:solidFill>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body" idx="1"/>
          </p:nvPr>
        </p:nvSpPr>
        <p:spPr>
          <a:xfrm>
            <a:off x="685800" y="1981200"/>
            <a:ext cx="7669213" cy="3536950"/>
          </a:xfrm>
        </p:spPr>
        <p:txBody>
          <a:bodyPr/>
          <a:lstStyle/>
          <a:p>
            <a:pPr marL="290513" indent="-290513" eaLnBrk="1" hangingPunct="1">
              <a:lnSpc>
                <a:spcPct val="90000"/>
              </a:lnSpc>
              <a:buClr>
                <a:schemeClr val="tx1"/>
              </a:buClr>
              <a:buFont typeface="Wingdings" pitchFamily="2" charset="2"/>
              <a:buChar char="q"/>
            </a:pPr>
            <a:r>
              <a:rPr lang="en-US" sz="1400" i="1" smtClean="0"/>
              <a:t>…in a </a:t>
            </a:r>
            <a:r>
              <a:rPr lang="en-US" sz="1400" b="1" i="1" smtClean="0"/>
              <a:t>standard way</a:t>
            </a:r>
          </a:p>
          <a:p>
            <a:pPr marL="290513" indent="-290513" eaLnBrk="1" hangingPunct="1">
              <a:lnSpc>
                <a:spcPct val="90000"/>
              </a:lnSpc>
              <a:buClr>
                <a:schemeClr val="tx1"/>
              </a:buClr>
              <a:buFont typeface="Wingdings" pitchFamily="2" charset="2"/>
              <a:buChar char="q"/>
            </a:pPr>
            <a:r>
              <a:rPr lang="en-US" sz="1400" i="1" smtClean="0"/>
              <a:t>…</a:t>
            </a:r>
            <a:r>
              <a:rPr lang="en-US" sz="1400" b="1" i="1" smtClean="0"/>
              <a:t>using precise definitions and concepts </a:t>
            </a:r>
            <a:r>
              <a:rPr lang="en-US" sz="1400" i="1" smtClean="0"/>
              <a:t>accepted and adopted by all stakeholders</a:t>
            </a:r>
          </a:p>
          <a:p>
            <a:pPr marL="290513" indent="-290513" eaLnBrk="1" hangingPunct="1">
              <a:lnSpc>
                <a:spcPct val="90000"/>
              </a:lnSpc>
              <a:buClr>
                <a:schemeClr val="tx1"/>
              </a:buClr>
              <a:buFont typeface="Wingdings" pitchFamily="2" charset="2"/>
              <a:buChar char="q"/>
            </a:pPr>
            <a:r>
              <a:rPr lang="en-US" sz="1400" i="1" smtClean="0"/>
              <a:t>…with </a:t>
            </a:r>
            <a:r>
              <a:rPr lang="en-US" sz="1400" b="1" i="1" smtClean="0"/>
              <a:t>tools and templates </a:t>
            </a:r>
            <a:r>
              <a:rPr lang="en-US" sz="1400" i="1" smtClean="0"/>
              <a:t>to help you create the descriptions of the municipality</a:t>
            </a:r>
          </a:p>
          <a:p>
            <a:pPr marL="290513" indent="-290513" eaLnBrk="1" hangingPunct="1">
              <a:lnSpc>
                <a:spcPct val="90000"/>
              </a:lnSpc>
              <a:buClr>
                <a:schemeClr val="tx1"/>
              </a:buClr>
              <a:buFont typeface="Wingdings" pitchFamily="2" charset="2"/>
              <a:buChar char="q"/>
            </a:pPr>
            <a:r>
              <a:rPr lang="en-US" sz="1400" i="1" smtClean="0"/>
              <a:t>…</a:t>
            </a:r>
            <a:r>
              <a:rPr lang="en-US" sz="1400" b="1" i="1" smtClean="0"/>
              <a:t>with user guides and training material </a:t>
            </a:r>
            <a:r>
              <a:rPr lang="en-US" sz="1400" i="1" smtClean="0"/>
              <a:t>to help create and use these descriptions for a range of municipal purposes </a:t>
            </a:r>
          </a:p>
          <a:p>
            <a:pPr marL="290513" indent="-290513" eaLnBrk="1" hangingPunct="1">
              <a:lnSpc>
                <a:spcPct val="90000"/>
              </a:lnSpc>
              <a:buClr>
                <a:schemeClr val="tx1"/>
              </a:buClr>
              <a:buFont typeface="Wingdings" pitchFamily="2" charset="2"/>
              <a:buChar char="q"/>
            </a:pPr>
            <a:r>
              <a:rPr lang="en-US" sz="1400" i="1" smtClean="0"/>
              <a:t>…with a </a:t>
            </a:r>
            <a:r>
              <a:rPr lang="en-US" sz="1400" b="1" i="1" smtClean="0"/>
              <a:t>repository</a:t>
            </a:r>
            <a:r>
              <a:rPr lang="en-US" sz="1400" i="1" smtClean="0"/>
              <a:t> where these descriptions can be saved</a:t>
            </a:r>
          </a:p>
          <a:p>
            <a:pPr marL="290513" indent="-290513" eaLnBrk="1" hangingPunct="1">
              <a:lnSpc>
                <a:spcPct val="90000"/>
              </a:lnSpc>
              <a:buClr>
                <a:schemeClr val="tx1"/>
              </a:buClr>
              <a:buFont typeface="Wingdings" pitchFamily="2" charset="2"/>
              <a:buChar char="q"/>
            </a:pPr>
            <a:r>
              <a:rPr lang="en-US" sz="1400" i="1" smtClean="0"/>
              <a:t>…repository pre-populated with a generic set of </a:t>
            </a:r>
            <a:r>
              <a:rPr lang="en-US" sz="1400" b="1" i="1" smtClean="0"/>
              <a:t>reusable service descriptions </a:t>
            </a:r>
            <a:r>
              <a:rPr lang="en-US" sz="1400" i="1" smtClean="0"/>
              <a:t>that may be provided to any municipality</a:t>
            </a:r>
          </a:p>
          <a:p>
            <a:pPr marL="290513" indent="-290513" eaLnBrk="1" hangingPunct="1">
              <a:lnSpc>
                <a:spcPct val="90000"/>
              </a:lnSpc>
              <a:buClr>
                <a:schemeClr val="tx1"/>
              </a:buClr>
              <a:buFont typeface="Wingdings" pitchFamily="2" charset="2"/>
              <a:buChar char="q"/>
            </a:pPr>
            <a:r>
              <a:rPr lang="en-US" sz="1400" i="1" smtClean="0"/>
              <a:t>…repository </a:t>
            </a:r>
            <a:r>
              <a:rPr lang="en-US" sz="1400" b="1" i="1" smtClean="0"/>
              <a:t>populated with specific descriptions </a:t>
            </a:r>
            <a:r>
              <a:rPr lang="en-US" sz="1400" i="1" smtClean="0"/>
              <a:t>(models) created by other municipalities</a:t>
            </a:r>
          </a:p>
          <a:p>
            <a:pPr marL="290513" indent="-290513" eaLnBrk="1" hangingPunct="1">
              <a:lnSpc>
                <a:spcPct val="90000"/>
              </a:lnSpc>
              <a:buClr>
                <a:schemeClr val="tx1"/>
              </a:buClr>
              <a:buFont typeface="Wingdings" pitchFamily="2" charset="2"/>
              <a:buChar char="q"/>
            </a:pPr>
            <a:r>
              <a:rPr lang="en-US" sz="1400" i="1" smtClean="0"/>
              <a:t>…with tools that allow for the </a:t>
            </a:r>
            <a:r>
              <a:rPr lang="en-US" sz="1400" b="1" i="1" smtClean="0"/>
              <a:t>analysis and comparison </a:t>
            </a:r>
            <a:r>
              <a:rPr lang="en-US" sz="1400" i="1" smtClean="0"/>
              <a:t>of such descriptions</a:t>
            </a:r>
          </a:p>
          <a:p>
            <a:pPr marL="290513" indent="-290513" eaLnBrk="1" hangingPunct="1">
              <a:lnSpc>
                <a:spcPct val="90000"/>
              </a:lnSpc>
              <a:buClr>
                <a:schemeClr val="tx1"/>
              </a:buClr>
              <a:buFont typeface="Wingdings" pitchFamily="2" charset="2"/>
              <a:buChar char="q"/>
            </a:pPr>
            <a:r>
              <a:rPr lang="en-US" sz="1400" i="1" smtClean="0"/>
              <a:t>…and with a </a:t>
            </a:r>
            <a:r>
              <a:rPr lang="en-US" sz="1400" b="1" i="1" smtClean="0"/>
              <a:t>collaboration space </a:t>
            </a:r>
            <a:r>
              <a:rPr lang="en-US" sz="1400" i="1" smtClean="0"/>
              <a:t>that allows ideas to be shared on how these tools are being used in participating municipalities</a:t>
            </a:r>
          </a:p>
        </p:txBody>
      </p:sp>
      <p:sp>
        <p:nvSpPr>
          <p:cNvPr id="140291" name="Text Box 3"/>
          <p:cNvSpPr txBox="1">
            <a:spLocks noChangeArrowheads="1"/>
          </p:cNvSpPr>
          <p:nvPr/>
        </p:nvSpPr>
        <p:spPr bwMode="auto">
          <a:xfrm>
            <a:off x="0" y="5715000"/>
            <a:ext cx="9178925" cy="679450"/>
          </a:xfrm>
          <a:prstGeom prst="rect">
            <a:avLst/>
          </a:prstGeom>
          <a:solidFill>
            <a:srgbClr val="FFFF99"/>
          </a:solidFill>
          <a:ln w="6350">
            <a:solidFill>
              <a:schemeClr val="tx1"/>
            </a:solidFill>
            <a:miter lim="800000"/>
            <a:headEnd/>
            <a:tailEnd/>
          </a:ln>
        </p:spPr>
        <p:txBody>
          <a:bodyPr tIns="91440" bIns="91440">
            <a:spAutoFit/>
          </a:bodyPr>
          <a:lstStyle/>
          <a:p>
            <a:pPr>
              <a:spcBef>
                <a:spcPct val="10000"/>
              </a:spcBef>
              <a:buSzPct val="100000"/>
            </a:pPr>
            <a:r>
              <a:rPr lang="en-US" sz="1600" b="1">
                <a:latin typeface="Lucida Sans Unicode" pitchFamily="34" charset="0"/>
              </a:rPr>
              <a:t>In short: A powerful </a:t>
            </a:r>
            <a:r>
              <a:rPr lang="en-US" sz="1600" b="1" u="sng">
                <a:latin typeface="Lucida Sans Unicode" pitchFamily="34" charset="0"/>
              </a:rPr>
              <a:t>Authoritative Service Catalog</a:t>
            </a:r>
            <a:r>
              <a:rPr lang="en-US" sz="1600" b="1">
                <a:latin typeface="Lucida Sans Unicode" pitchFamily="34" charset="0"/>
              </a:rPr>
              <a:t> aligned to an </a:t>
            </a:r>
            <a:r>
              <a:rPr lang="en-US" sz="1600" b="1" u="sng">
                <a:latin typeface="Lucida Sans Unicode" pitchFamily="34" charset="0"/>
              </a:rPr>
              <a:t>Authoritative Meta Model</a:t>
            </a:r>
            <a:r>
              <a:rPr lang="en-US" sz="1600" b="1">
                <a:latin typeface="Lucida Sans Unicode" pitchFamily="34" charset="0"/>
              </a:rPr>
              <a:t>  that Municipalities can use and share</a:t>
            </a:r>
          </a:p>
        </p:txBody>
      </p:sp>
      <p:sp>
        <p:nvSpPr>
          <p:cNvPr id="54275" name="Text Box 4"/>
          <p:cNvSpPr txBox="1">
            <a:spLocks noChangeArrowheads="1"/>
          </p:cNvSpPr>
          <p:nvPr/>
        </p:nvSpPr>
        <p:spPr bwMode="auto">
          <a:xfrm>
            <a:off x="34925" y="1082675"/>
            <a:ext cx="9109075" cy="630238"/>
          </a:xfrm>
          <a:prstGeom prst="rect">
            <a:avLst/>
          </a:prstGeom>
          <a:noFill/>
          <a:ln w="9525">
            <a:noFill/>
            <a:miter lim="800000"/>
            <a:headEnd/>
            <a:tailEnd/>
          </a:ln>
        </p:spPr>
        <p:txBody>
          <a:bodyPr>
            <a:spAutoFit/>
          </a:bodyPr>
          <a:lstStyle/>
          <a:p>
            <a:pPr marL="914400" indent="-914400" eaLnBrk="0" hangingPunct="0">
              <a:spcBef>
                <a:spcPct val="50000"/>
              </a:spcBef>
              <a:buSzPct val="100000"/>
            </a:pPr>
            <a:r>
              <a:rPr lang="en-US" sz="1900" b="1">
                <a:latin typeface="Verdana" pitchFamily="34" charset="0"/>
              </a:rPr>
              <a:t>Goal:</a:t>
            </a:r>
            <a:r>
              <a:rPr lang="en-US" sz="1600">
                <a:latin typeface="Verdana" pitchFamily="34" charset="0"/>
              </a:rPr>
              <a:t>  A Tool (Product, Service) that will help municipal governments describe their vision, goals, objectives, programs, services and performance metrics</a:t>
            </a:r>
          </a:p>
        </p:txBody>
      </p:sp>
      <p:sp>
        <p:nvSpPr>
          <p:cNvPr id="54276" name="Rectangle 5"/>
          <p:cNvSpPr>
            <a:spLocks noChangeArrowheads="1"/>
          </p:cNvSpPr>
          <p:nvPr/>
        </p:nvSpPr>
        <p:spPr bwMode="auto">
          <a:xfrm>
            <a:off x="19050" y="381000"/>
            <a:ext cx="9001125" cy="792163"/>
          </a:xfrm>
          <a:prstGeom prst="rect">
            <a:avLst/>
          </a:prstGeom>
          <a:noFill/>
          <a:ln w="9525">
            <a:noFill/>
            <a:round/>
            <a:headEnd/>
            <a:tailEnd/>
          </a:ln>
        </p:spPr>
        <p:txBody>
          <a:bodyPr lIns="90000" tIns="46800" rIns="90000" bIns="46800" anchor="ctr"/>
          <a:lstStyle/>
          <a:p>
            <a:pPr eaLnBrk="0" hangingPunct="0">
              <a:buSzPct val="100000"/>
            </a:pPr>
            <a:r>
              <a:rPr lang="en-US" sz="2400">
                <a:solidFill>
                  <a:srgbClr val="7889FB"/>
                </a:solidFill>
              </a:rPr>
              <a:t>The Municipal Reference Model (MRM)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0291"/>
                                        </p:tgtEl>
                                        <p:attrNameLst>
                                          <p:attrName>style.visibility</p:attrName>
                                        </p:attrNameLst>
                                      </p:cBhvr>
                                      <p:to>
                                        <p:strVal val="visible"/>
                                      </p:to>
                                    </p:set>
                                    <p:anim calcmode="lin" valueType="num">
                                      <p:cBhvr additive="base">
                                        <p:cTn id="7" dur="500" fill="hold"/>
                                        <p:tgtEl>
                                          <p:spTgt spid="140291"/>
                                        </p:tgtEl>
                                        <p:attrNameLst>
                                          <p:attrName>ppt_x</p:attrName>
                                        </p:attrNameLst>
                                      </p:cBhvr>
                                      <p:tavLst>
                                        <p:tav tm="0">
                                          <p:val>
                                            <p:strVal val="#ppt_x"/>
                                          </p:val>
                                        </p:tav>
                                        <p:tav tm="100000">
                                          <p:val>
                                            <p:strVal val="#ppt_x"/>
                                          </p:val>
                                        </p:tav>
                                      </p:tavLst>
                                    </p:anim>
                                    <p:anim calcmode="lin" valueType="num">
                                      <p:cBhvr additive="base">
                                        <p:cTn id="8" dur="500" fill="hold"/>
                                        <p:tgtEl>
                                          <p:spTgt spid="1402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smtClean="0"/>
              <a:t>Agenda</a:t>
            </a:r>
          </a:p>
        </p:txBody>
      </p:sp>
      <p:sp>
        <p:nvSpPr>
          <p:cNvPr id="19458" name="Content Placeholder 2"/>
          <p:cNvSpPr>
            <a:spLocks noGrp="1"/>
          </p:cNvSpPr>
          <p:nvPr>
            <p:ph idx="1"/>
          </p:nvPr>
        </p:nvSpPr>
        <p:spPr>
          <a:xfrm>
            <a:off x="125413" y="949325"/>
            <a:ext cx="8780462" cy="4762500"/>
          </a:xfrm>
        </p:spPr>
        <p:txBody>
          <a:bodyPr/>
          <a:lstStyle/>
          <a:p>
            <a:pPr eaLnBrk="1" hangingPunct="1"/>
            <a:r>
              <a:rPr lang="en-US" smtClean="0"/>
              <a:t>Introduction to MISA Municipal Reference Model (MRM)</a:t>
            </a:r>
          </a:p>
          <a:p>
            <a:pPr lvl="1" eaLnBrk="1" hangingPunct="1"/>
            <a:r>
              <a:rPr lang="en-US" smtClean="0"/>
              <a:t>Municipal Context and Challenges</a:t>
            </a:r>
          </a:p>
          <a:p>
            <a:pPr eaLnBrk="1" hangingPunct="1"/>
            <a:r>
              <a:rPr lang="en-US" smtClean="0"/>
              <a:t>MRM Basic Concepts</a:t>
            </a:r>
          </a:p>
          <a:p>
            <a:pPr lvl="1" eaLnBrk="1" hangingPunct="1"/>
            <a:r>
              <a:rPr lang="en-US" smtClean="0"/>
              <a:t>MRM History</a:t>
            </a:r>
          </a:p>
          <a:p>
            <a:pPr lvl="1" eaLnBrk="1" hangingPunct="1"/>
            <a:r>
              <a:rPr lang="en-US" smtClean="0"/>
              <a:t>Programs, Services and Processes: Viewing Government from the Outside-In (as our clients see us)</a:t>
            </a:r>
          </a:p>
          <a:p>
            <a:pPr eaLnBrk="1" hangingPunct="1"/>
            <a:r>
              <a:rPr lang="en-US" smtClean="0"/>
              <a:t>MRM Solution Components</a:t>
            </a:r>
          </a:p>
          <a:p>
            <a:pPr lvl="1" eaLnBrk="1" hangingPunct="1"/>
            <a:r>
              <a:rPr lang="en-US" smtClean="0"/>
              <a:t>Meta-Model, Reference Model, Municipal Instances, Tooling and Analytics</a:t>
            </a:r>
          </a:p>
          <a:p>
            <a:pPr eaLnBrk="1" hangingPunct="1"/>
            <a:r>
              <a:rPr lang="en-US" smtClean="0"/>
              <a:t>MRM Use Cases</a:t>
            </a:r>
          </a:p>
          <a:p>
            <a:pPr lvl="1" eaLnBrk="1" hangingPunct="1"/>
            <a:r>
              <a:rPr lang="en-US" smtClean="0"/>
              <a:t>Strategic Planning, Budgeting, Business Architecture, Performance Measurement, Program and Service Reviews, IT Planning, Solutions Development</a:t>
            </a:r>
          </a:p>
          <a:p>
            <a:pPr eaLnBrk="1" hangingPunct="1"/>
            <a:r>
              <a:rPr lang="en-US" smtClean="0"/>
              <a:t>MRM Implementation using IBM Software</a:t>
            </a:r>
          </a:p>
          <a:p>
            <a:pPr lvl="1" eaLnBrk="1" hangingPunct="1"/>
            <a:r>
              <a:rPr lang="en-US" smtClean="0"/>
              <a:t>Rational System Architect, Rational Publishing Engine, Lotus Quickr, FocalPoint</a:t>
            </a:r>
          </a:p>
          <a:p>
            <a:pPr eaLnBrk="1" hangingPunct="1"/>
            <a:r>
              <a:rPr lang="en-US" smtClean="0"/>
              <a:t>Next steps – making the business architecture actionable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a:xfrm>
            <a:off x="219075" y="533400"/>
            <a:ext cx="8134350" cy="374650"/>
          </a:xfrm>
        </p:spPr>
        <p:txBody>
          <a:bodyPr anchor="ctr"/>
          <a:lstStyle/>
          <a:p>
            <a:pPr eaLnBrk="1" hangingPunct="1"/>
            <a:r>
              <a:rPr lang="en-CA" smtClean="0">
                <a:latin typeface="Lucida Grande"/>
              </a:rPr>
              <a:t>MRMv2 Meta-Model</a:t>
            </a:r>
          </a:p>
        </p:txBody>
      </p:sp>
      <p:pic>
        <p:nvPicPr>
          <p:cNvPr id="56322" name="Picture 3" descr="MRMv2MetaModel_BusinessComponents_6"/>
          <p:cNvPicPr>
            <a:picLocks noChangeAspect="1" noChangeArrowheads="1"/>
          </p:cNvPicPr>
          <p:nvPr/>
        </p:nvPicPr>
        <p:blipFill>
          <a:blip r:embed="rId3"/>
          <a:srcRect/>
          <a:stretch>
            <a:fillRect/>
          </a:stretch>
        </p:blipFill>
        <p:spPr bwMode="auto">
          <a:xfrm>
            <a:off x="827088" y="1196975"/>
            <a:ext cx="7345362" cy="4895850"/>
          </a:xfrm>
          <a:prstGeom prst="rect">
            <a:avLst/>
          </a:prstGeom>
          <a:noFill/>
          <a:ln w="9525">
            <a:noFill/>
            <a:miter lim="800000"/>
            <a:headEnd/>
            <a:tailEnd/>
          </a:ln>
        </p:spPr>
      </p:pic>
      <p:sp>
        <p:nvSpPr>
          <p:cNvPr id="56323" name="Text Box 4"/>
          <p:cNvSpPr txBox="1">
            <a:spLocks noChangeArrowheads="1"/>
          </p:cNvSpPr>
          <p:nvPr/>
        </p:nvSpPr>
        <p:spPr bwMode="auto">
          <a:xfrm>
            <a:off x="6588125" y="908050"/>
            <a:ext cx="2327275" cy="925513"/>
          </a:xfrm>
          <a:prstGeom prst="rect">
            <a:avLst/>
          </a:prstGeom>
          <a:noFill/>
          <a:ln w="9525" algn="ctr">
            <a:solidFill>
              <a:srgbClr val="FF0000"/>
            </a:solidFill>
            <a:miter lim="800000"/>
            <a:headEnd/>
            <a:tailEnd/>
          </a:ln>
        </p:spPr>
        <p:txBody>
          <a:bodyPr>
            <a:spAutoFit/>
          </a:bodyPr>
          <a:lstStyle/>
          <a:p>
            <a:pPr>
              <a:spcBef>
                <a:spcPct val="50000"/>
              </a:spcBef>
              <a:buClr>
                <a:srgbClr val="000000"/>
              </a:buClr>
              <a:buSzPct val="100000"/>
              <a:buFont typeface="Arial" charset="0"/>
              <a:buNone/>
            </a:pPr>
            <a:r>
              <a:rPr lang="en-US" b="1">
                <a:solidFill>
                  <a:srgbClr val="FF0000"/>
                </a:solidFill>
                <a:ea typeface="ヒラギノ角ゴ Pro W3"/>
                <a:cs typeface="ヒラギノ角ゴ Pro W3"/>
              </a:rPr>
              <a:t>CAUTION: DO NOT TRY TO READ THIS SLIDE!</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3" descr="OrgUnit1Level"/>
          <p:cNvPicPr>
            <a:picLocks noChangeAspect="1" noChangeArrowheads="1"/>
          </p:cNvPicPr>
          <p:nvPr/>
        </p:nvPicPr>
        <p:blipFill>
          <a:blip r:embed="rId3"/>
          <a:srcRect/>
          <a:stretch>
            <a:fillRect/>
          </a:stretch>
        </p:blipFill>
        <p:spPr bwMode="auto">
          <a:xfrm>
            <a:off x="762000" y="1600200"/>
            <a:ext cx="7620000" cy="4395788"/>
          </a:xfrm>
          <a:prstGeom prst="rect">
            <a:avLst/>
          </a:prstGeom>
          <a:noFill/>
          <a:ln w="9525">
            <a:noFill/>
            <a:miter lim="800000"/>
            <a:headEnd/>
            <a:tailEnd/>
          </a:ln>
        </p:spPr>
      </p:pic>
      <p:sp>
        <p:nvSpPr>
          <p:cNvPr id="58370" name="Rectangle 5"/>
          <p:cNvSpPr>
            <a:spLocks noGrp="1" noChangeArrowheads="1"/>
          </p:cNvSpPr>
          <p:nvPr>
            <p:ph type="title" idx="4294967295"/>
          </p:nvPr>
        </p:nvSpPr>
        <p:spPr>
          <a:xfrm>
            <a:off x="180975" y="473075"/>
            <a:ext cx="8459788" cy="519113"/>
          </a:xfrm>
        </p:spPr>
        <p:txBody>
          <a:bodyPr anchor="ctr"/>
          <a:lstStyle/>
          <a:p>
            <a:pPr eaLnBrk="1" hangingPunct="1"/>
            <a:r>
              <a:rPr lang="en-CA" smtClean="0">
                <a:latin typeface="Lucida Grande"/>
              </a:rPr>
              <a:t>MRMv2 Meta-Model Extract</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ChangeArrowheads="1"/>
          </p:cNvSpPr>
          <p:nvPr/>
        </p:nvSpPr>
        <p:spPr bwMode="auto">
          <a:xfrm>
            <a:off x="685800" y="1341438"/>
            <a:ext cx="3810000" cy="4922837"/>
          </a:xfrm>
          <a:prstGeom prst="rect">
            <a:avLst/>
          </a:prstGeom>
          <a:noFill/>
          <a:ln w="9525">
            <a:noFill/>
            <a:miter lim="800000"/>
            <a:headEnd/>
            <a:tailEnd/>
          </a:ln>
        </p:spPr>
        <p:txBody>
          <a:bodyPr lIns="91429" tIns="45714" rIns="91429" bIns="45714"/>
          <a:lstStyle/>
          <a:p>
            <a:pPr marL="342900" indent="-342900">
              <a:lnSpc>
                <a:spcPct val="80000"/>
              </a:lnSpc>
              <a:spcBef>
                <a:spcPct val="20000"/>
              </a:spcBef>
              <a:buClr>
                <a:srgbClr val="000000"/>
              </a:buClr>
              <a:buSzPct val="100000"/>
              <a:buFontTx/>
              <a:buChar char="•"/>
            </a:pPr>
            <a:r>
              <a:rPr lang="en-US" b="1">
                <a:latin typeface="Lucida Grande"/>
                <a:ea typeface="ヒラギノ角ゴ Pro W3"/>
                <a:cs typeface="ヒラギノ角ゴ Pro W3"/>
              </a:rPr>
              <a:t>Strategic Terms:</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Vision</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Mission</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Core Values</a:t>
            </a:r>
          </a:p>
          <a:p>
            <a:pPr marL="342900" indent="-342900">
              <a:lnSpc>
                <a:spcPct val="80000"/>
              </a:lnSpc>
              <a:spcBef>
                <a:spcPct val="20000"/>
              </a:spcBef>
              <a:buClr>
                <a:srgbClr val="000000"/>
              </a:buClr>
              <a:buSzPct val="100000"/>
              <a:buFontTx/>
              <a:buChar char="•"/>
            </a:pPr>
            <a:r>
              <a:rPr lang="en-US" b="1">
                <a:latin typeface="Lucida Grande"/>
                <a:ea typeface="ヒラギノ角ゴ Pro W3"/>
                <a:cs typeface="ヒラギノ角ゴ Pro W3"/>
              </a:rPr>
              <a:t>Program Terms:</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Program Goal</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Program Need</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Program Outcome</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Program Target Group</a:t>
            </a:r>
          </a:p>
          <a:p>
            <a:pPr marL="342900" indent="-342900">
              <a:lnSpc>
                <a:spcPct val="80000"/>
              </a:lnSpc>
              <a:spcBef>
                <a:spcPct val="20000"/>
              </a:spcBef>
              <a:buClr>
                <a:srgbClr val="000000"/>
              </a:buClr>
              <a:buSzPct val="100000"/>
              <a:buFontTx/>
              <a:buChar char="•"/>
            </a:pPr>
            <a:r>
              <a:rPr lang="en-US" b="1">
                <a:latin typeface="Lucida Grande"/>
                <a:ea typeface="ヒラギノ角ゴ Pro W3"/>
                <a:cs typeface="ヒラギノ角ゴ Pro W3"/>
              </a:rPr>
              <a:t>Service Terms:</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Service Output</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Service Output Type</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Process</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Activity</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Task</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Client</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Service Value (to client)</a:t>
            </a:r>
          </a:p>
        </p:txBody>
      </p:sp>
      <p:sp>
        <p:nvSpPr>
          <p:cNvPr id="60418" name="Rectangle 3"/>
          <p:cNvSpPr>
            <a:spLocks noChangeArrowheads="1"/>
          </p:cNvSpPr>
          <p:nvPr/>
        </p:nvSpPr>
        <p:spPr bwMode="auto">
          <a:xfrm>
            <a:off x="4648200" y="1268413"/>
            <a:ext cx="3810000" cy="5072062"/>
          </a:xfrm>
          <a:prstGeom prst="rect">
            <a:avLst/>
          </a:prstGeom>
          <a:noFill/>
          <a:ln w="9525">
            <a:noFill/>
            <a:miter lim="800000"/>
            <a:headEnd/>
            <a:tailEnd/>
          </a:ln>
        </p:spPr>
        <p:txBody>
          <a:bodyPr lIns="91429" tIns="45714" rIns="91429" bIns="45714"/>
          <a:lstStyle/>
          <a:p>
            <a:pPr marL="342900" indent="-342900">
              <a:lnSpc>
                <a:spcPct val="80000"/>
              </a:lnSpc>
              <a:spcBef>
                <a:spcPct val="20000"/>
              </a:spcBef>
              <a:buClr>
                <a:srgbClr val="000000"/>
              </a:buClr>
              <a:buSzPct val="100000"/>
              <a:buFontTx/>
              <a:buChar char="•"/>
            </a:pPr>
            <a:r>
              <a:rPr lang="en-US" b="1">
                <a:latin typeface="Lucida Grande"/>
                <a:ea typeface="ヒラギノ角ゴ Pro W3"/>
                <a:cs typeface="ヒラギノ角ゴ Pro W3"/>
              </a:rPr>
              <a:t>Performance Metric Terms:</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Efficiency</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Effectiveness</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Quality</a:t>
            </a:r>
          </a:p>
          <a:p>
            <a:pPr marL="342900" indent="-342900">
              <a:lnSpc>
                <a:spcPct val="80000"/>
              </a:lnSpc>
              <a:spcBef>
                <a:spcPct val="20000"/>
              </a:spcBef>
              <a:buClr>
                <a:srgbClr val="000000"/>
              </a:buClr>
              <a:buSzPct val="100000"/>
              <a:buFontTx/>
              <a:buChar char="•"/>
            </a:pPr>
            <a:r>
              <a:rPr lang="en-US" b="1">
                <a:latin typeface="Lucida Grande"/>
                <a:ea typeface="ヒラギノ角ゴ Pro W3"/>
                <a:cs typeface="ヒラギノ角ゴ Pro W3"/>
              </a:rPr>
              <a:t>Role Terms:</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Governance</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Accountability</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Responsibility</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Authority</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Activity</a:t>
            </a:r>
          </a:p>
          <a:p>
            <a:pPr marL="342900" indent="-342900">
              <a:lnSpc>
                <a:spcPct val="80000"/>
              </a:lnSpc>
              <a:spcBef>
                <a:spcPct val="20000"/>
              </a:spcBef>
              <a:buClr>
                <a:srgbClr val="000000"/>
              </a:buClr>
              <a:buSzPct val="100000"/>
              <a:buFontTx/>
              <a:buChar char="•"/>
            </a:pPr>
            <a:r>
              <a:rPr lang="en-US" b="1">
                <a:latin typeface="Lucida Grande"/>
                <a:ea typeface="ヒラギノ角ゴ Pro W3"/>
                <a:cs typeface="ヒラギノ角ゴ Pro W3"/>
              </a:rPr>
              <a:t>Enterprise Architecture Terms:</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Mandate</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Events</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Cycles</a:t>
            </a:r>
          </a:p>
          <a:p>
            <a:pPr marL="742950" lvl="1" indent="-285750">
              <a:lnSpc>
                <a:spcPct val="80000"/>
              </a:lnSpc>
              <a:spcBef>
                <a:spcPct val="20000"/>
              </a:spcBef>
              <a:buClr>
                <a:srgbClr val="000000"/>
              </a:buClr>
              <a:buSzPct val="100000"/>
              <a:buFontTx/>
              <a:buChar char="–"/>
            </a:pPr>
            <a:r>
              <a:rPr lang="en-US" b="1">
                <a:latin typeface="Lucida Grande"/>
                <a:ea typeface="ヒラギノ角ゴ Pro W3"/>
                <a:cs typeface="ヒラギノ角ゴ Pro W3"/>
              </a:rPr>
              <a:t>Jurisdiction</a:t>
            </a:r>
          </a:p>
        </p:txBody>
      </p:sp>
      <p:sp>
        <p:nvSpPr>
          <p:cNvPr id="60419" name="Rectangle 2"/>
          <p:cNvSpPr>
            <a:spLocks noChangeArrowheads="1"/>
          </p:cNvSpPr>
          <p:nvPr/>
        </p:nvSpPr>
        <p:spPr bwMode="auto">
          <a:xfrm>
            <a:off x="0" y="533400"/>
            <a:ext cx="8839200" cy="519113"/>
          </a:xfrm>
          <a:prstGeom prst="rect">
            <a:avLst/>
          </a:prstGeom>
          <a:noFill/>
          <a:ln w="9525">
            <a:noFill/>
            <a:miter lim="800000"/>
            <a:headEnd/>
            <a:tailEnd/>
          </a:ln>
        </p:spPr>
        <p:txBody>
          <a:bodyPr lIns="91429" tIns="45714" rIns="91429" bIns="45714" anchor="ctr"/>
          <a:lstStyle/>
          <a:p>
            <a:pPr>
              <a:buClr>
                <a:srgbClr val="000000"/>
              </a:buClr>
              <a:buSzPct val="100000"/>
              <a:buFont typeface="Arial" charset="0"/>
              <a:buNone/>
            </a:pPr>
            <a:r>
              <a:rPr lang="en-US" sz="2400">
                <a:solidFill>
                  <a:srgbClr val="7889FB"/>
                </a:solidFill>
                <a:latin typeface="Lucida Grande"/>
                <a:ea typeface="ヒラギノ角ゴ Pro W3"/>
                <a:cs typeface="ヒラギノ角ゴ Pro W3"/>
              </a:rPr>
              <a:t>MRMv2 Selected Standard Vocabulary</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ChangeArrowheads="1"/>
          </p:cNvSpPr>
          <p:nvPr/>
        </p:nvSpPr>
        <p:spPr bwMode="auto">
          <a:xfrm>
            <a:off x="1079500" y="2205038"/>
            <a:ext cx="7237413" cy="3744912"/>
          </a:xfrm>
          <a:prstGeom prst="rect">
            <a:avLst/>
          </a:prstGeom>
          <a:solidFill>
            <a:srgbClr val="DDDDDD"/>
          </a:solidFill>
          <a:ln w="6350" algn="ctr">
            <a:solidFill>
              <a:schemeClr val="tx1"/>
            </a:solidFill>
            <a:miter lim="800000"/>
            <a:headEnd/>
            <a:tailEnd/>
          </a:ln>
        </p:spPr>
        <p:txBody>
          <a:bodyPr anchor="ctr">
            <a:spAutoFit/>
          </a:bodyPr>
          <a:lstStyle/>
          <a:p>
            <a:pPr>
              <a:buClr>
                <a:srgbClr val="000000"/>
              </a:buClr>
              <a:buSzPct val="100000"/>
              <a:buFont typeface="Arial" charset="0"/>
              <a:buNone/>
            </a:pPr>
            <a:endParaRPr lang="en-US"/>
          </a:p>
        </p:txBody>
      </p:sp>
      <p:sp>
        <p:nvSpPr>
          <p:cNvPr id="62466" name="Text Box 3"/>
          <p:cNvSpPr txBox="1">
            <a:spLocks noChangeArrowheads="1"/>
          </p:cNvSpPr>
          <p:nvPr/>
        </p:nvSpPr>
        <p:spPr bwMode="auto">
          <a:xfrm>
            <a:off x="1152525" y="2649538"/>
            <a:ext cx="4029075" cy="3265487"/>
          </a:xfrm>
          <a:prstGeom prst="rect">
            <a:avLst/>
          </a:prstGeom>
          <a:noFill/>
          <a:ln w="6350" algn="ctr">
            <a:noFill/>
            <a:miter lim="800000"/>
            <a:headEnd/>
            <a:tailEnd/>
          </a:ln>
        </p:spPr>
        <p:txBody>
          <a:bodyPr>
            <a:spAutoFit/>
          </a:bodyPr>
          <a:lstStyle/>
          <a:p>
            <a:pPr>
              <a:lnSpc>
                <a:spcPct val="95000"/>
              </a:lnSpc>
              <a:buClr>
                <a:srgbClr val="000000"/>
              </a:buClr>
              <a:buSzPct val="100000"/>
              <a:buFont typeface="Arial" charset="0"/>
              <a:buNone/>
            </a:pPr>
            <a:r>
              <a:rPr lang="en-US" sz="1400">
                <a:latin typeface="Verdana" pitchFamily="34" charset="0"/>
                <a:ea typeface="Arial Unicode MS"/>
                <a:cs typeface="Arial Unicode MS"/>
              </a:rPr>
              <a:t>Supply capacity to act</a:t>
            </a:r>
          </a:p>
          <a:p>
            <a:pPr marL="623888" lvl="1" indent="-395288">
              <a:lnSpc>
                <a:spcPct val="95000"/>
              </a:lnSpc>
              <a:buClr>
                <a:srgbClr val="000000"/>
              </a:buClr>
              <a:buSzPct val="100000"/>
              <a:buFontTx/>
              <a:buAutoNum type="arabicPeriod"/>
            </a:pPr>
            <a:r>
              <a:rPr lang="en-US" sz="1400">
                <a:latin typeface="Verdana" pitchFamily="34" charset="0"/>
                <a:ea typeface="Arial Unicode MS"/>
                <a:cs typeface="Arial Unicode MS"/>
              </a:rPr>
              <a:t>(Units of) Resource</a:t>
            </a:r>
          </a:p>
          <a:p>
            <a:pPr marL="623888" lvl="1" indent="-395288">
              <a:lnSpc>
                <a:spcPct val="95000"/>
              </a:lnSpc>
              <a:buClr>
                <a:srgbClr val="000000"/>
              </a:buClr>
              <a:buSzPct val="100000"/>
              <a:buFontTx/>
              <a:buAutoNum type="arabicPeriod"/>
            </a:pPr>
            <a:r>
              <a:rPr lang="en-US" sz="1400">
                <a:latin typeface="Verdana" pitchFamily="34" charset="0"/>
                <a:ea typeface="Arial Unicode MS"/>
                <a:cs typeface="Arial Unicode MS"/>
              </a:rPr>
              <a:t>Funds</a:t>
            </a:r>
          </a:p>
          <a:p>
            <a:pPr marL="623888" lvl="1" indent="-395288">
              <a:lnSpc>
                <a:spcPct val="95000"/>
              </a:lnSpc>
              <a:buClr>
                <a:srgbClr val="000000"/>
              </a:buClr>
              <a:buSzPct val="100000"/>
              <a:buFontTx/>
              <a:buAutoNum type="arabicPeriod"/>
            </a:pPr>
            <a:r>
              <a:rPr lang="en-US" sz="1400">
                <a:latin typeface="Verdana" pitchFamily="34" charset="0"/>
                <a:ea typeface="Arial Unicode MS"/>
                <a:cs typeface="Arial Unicode MS"/>
              </a:rPr>
              <a:t>New Knowledge</a:t>
            </a:r>
          </a:p>
          <a:p>
            <a:pPr>
              <a:lnSpc>
                <a:spcPct val="130000"/>
              </a:lnSpc>
              <a:buClr>
                <a:srgbClr val="000000"/>
              </a:buClr>
              <a:buSzPct val="100000"/>
              <a:buFont typeface="Arial" charset="0"/>
              <a:buNone/>
            </a:pPr>
            <a:r>
              <a:rPr lang="en-US" sz="1400">
                <a:latin typeface="Verdana" pitchFamily="34" charset="0"/>
                <a:ea typeface="Arial Unicode MS"/>
                <a:cs typeface="Arial Unicode MS"/>
              </a:rPr>
              <a:t>Enhance capability to act</a:t>
            </a:r>
          </a:p>
          <a:p>
            <a:pPr marL="623888" lvl="1" indent="-395288">
              <a:lnSpc>
                <a:spcPct val="95000"/>
              </a:lnSpc>
              <a:buClr>
                <a:srgbClr val="000000"/>
              </a:buClr>
              <a:buSzPct val="100000"/>
              <a:buFontTx/>
              <a:buAutoNum type="arabicPeriod" startAt="4"/>
            </a:pPr>
            <a:r>
              <a:rPr lang="en-US" sz="1400">
                <a:latin typeface="Verdana" pitchFamily="34" charset="0"/>
                <a:ea typeface="Arial Unicode MS"/>
                <a:cs typeface="Arial Unicode MS"/>
              </a:rPr>
              <a:t>Care &amp; Rehabilitation Encounters</a:t>
            </a:r>
          </a:p>
          <a:p>
            <a:pPr marL="623888" lvl="1" indent="-395288">
              <a:lnSpc>
                <a:spcPct val="95000"/>
              </a:lnSpc>
              <a:buClr>
                <a:srgbClr val="000000"/>
              </a:buClr>
              <a:buSzPct val="100000"/>
              <a:buFontTx/>
              <a:buAutoNum type="arabicPeriod" startAt="4"/>
            </a:pPr>
            <a:r>
              <a:rPr lang="en-US" sz="1400">
                <a:latin typeface="Verdana" pitchFamily="34" charset="0"/>
                <a:ea typeface="Arial Unicode MS"/>
                <a:cs typeface="Arial Unicode MS"/>
              </a:rPr>
              <a:t>Educational &amp; Training Encounters</a:t>
            </a:r>
          </a:p>
          <a:p>
            <a:pPr marL="623888" lvl="1" indent="-395288">
              <a:lnSpc>
                <a:spcPct val="95000"/>
              </a:lnSpc>
              <a:buClr>
                <a:srgbClr val="000000"/>
              </a:buClr>
              <a:buSzPct val="100000"/>
              <a:buFontTx/>
              <a:buAutoNum type="arabicPeriod" startAt="4"/>
            </a:pPr>
            <a:r>
              <a:rPr lang="en-US" sz="1400">
                <a:latin typeface="Verdana" pitchFamily="34" charset="0"/>
                <a:ea typeface="Arial Unicode MS"/>
                <a:cs typeface="Arial Unicode MS"/>
              </a:rPr>
              <a:t>Movements</a:t>
            </a:r>
          </a:p>
          <a:p>
            <a:pPr marL="623888" lvl="1" indent="-395288">
              <a:lnSpc>
                <a:spcPct val="95000"/>
              </a:lnSpc>
              <a:buClr>
                <a:srgbClr val="000000"/>
              </a:buClr>
              <a:buSzPct val="100000"/>
              <a:buFontTx/>
              <a:buAutoNum type="arabicPeriod" startAt="4"/>
            </a:pPr>
            <a:r>
              <a:rPr lang="en-US" sz="1400">
                <a:latin typeface="Verdana" pitchFamily="34" charset="0"/>
                <a:ea typeface="Arial Unicode MS"/>
                <a:cs typeface="Arial Unicode MS"/>
              </a:rPr>
              <a:t>Recreational &amp; Cultural Encounters</a:t>
            </a:r>
          </a:p>
          <a:p>
            <a:pPr>
              <a:lnSpc>
                <a:spcPct val="130000"/>
              </a:lnSpc>
              <a:buClr>
                <a:srgbClr val="000000"/>
              </a:buClr>
              <a:buSzPct val="100000"/>
              <a:buFont typeface="Arial" charset="0"/>
              <a:buNone/>
            </a:pPr>
            <a:r>
              <a:rPr lang="en-US" sz="1400">
                <a:latin typeface="Verdana" pitchFamily="34" charset="0"/>
                <a:ea typeface="Arial Unicode MS"/>
                <a:cs typeface="Arial Unicode MS"/>
              </a:rPr>
              <a:t>Facilitate &amp; influence action</a:t>
            </a:r>
          </a:p>
          <a:p>
            <a:pPr marL="623888" lvl="1" indent="-395288">
              <a:lnSpc>
                <a:spcPct val="95000"/>
              </a:lnSpc>
              <a:buClr>
                <a:srgbClr val="000000"/>
              </a:buClr>
              <a:buSzPct val="100000"/>
              <a:buFontTx/>
              <a:buAutoNum type="arabicPeriod" startAt="8"/>
            </a:pPr>
            <a:r>
              <a:rPr lang="en-US" sz="1400">
                <a:latin typeface="Verdana" pitchFamily="34" charset="0"/>
                <a:ea typeface="Arial Unicode MS"/>
                <a:cs typeface="Arial Unicode MS"/>
              </a:rPr>
              <a:t>Advisory Encounters</a:t>
            </a:r>
          </a:p>
          <a:p>
            <a:pPr marL="623888" lvl="1" indent="-395288">
              <a:lnSpc>
                <a:spcPct val="95000"/>
              </a:lnSpc>
              <a:buClr>
                <a:srgbClr val="000000"/>
              </a:buClr>
              <a:buSzPct val="100000"/>
              <a:buFontTx/>
              <a:buAutoNum type="arabicPeriod" startAt="8"/>
            </a:pPr>
            <a:r>
              <a:rPr lang="en-US" sz="1400">
                <a:latin typeface="Verdana" pitchFamily="34" charset="0"/>
                <a:ea typeface="Arial Unicode MS"/>
                <a:cs typeface="Arial Unicode MS"/>
              </a:rPr>
              <a:t>Advocacy and Promotional Encounters</a:t>
            </a:r>
          </a:p>
          <a:p>
            <a:pPr marL="623888" lvl="1" indent="-395288">
              <a:lnSpc>
                <a:spcPct val="95000"/>
              </a:lnSpc>
              <a:buClr>
                <a:srgbClr val="000000"/>
              </a:buClr>
              <a:buSzPct val="100000"/>
              <a:buFontTx/>
              <a:buAutoNum type="arabicPeriod" startAt="8"/>
            </a:pPr>
            <a:r>
              <a:rPr lang="en-US" sz="1400">
                <a:latin typeface="Verdana" pitchFamily="34" charset="0"/>
                <a:ea typeface="Arial Unicode MS"/>
                <a:cs typeface="Arial Unicode MS"/>
              </a:rPr>
              <a:t>Matches, Referrals &amp; Linkages</a:t>
            </a:r>
          </a:p>
          <a:p>
            <a:pPr marL="623888" lvl="1" indent="-395288">
              <a:lnSpc>
                <a:spcPct val="95000"/>
              </a:lnSpc>
              <a:buClr>
                <a:srgbClr val="000000"/>
              </a:buClr>
              <a:buSzPct val="100000"/>
              <a:buFontTx/>
              <a:buAutoNum type="arabicPeriod" startAt="8"/>
            </a:pPr>
            <a:r>
              <a:rPr lang="en-US" sz="1400">
                <a:latin typeface="Verdana" pitchFamily="34" charset="0"/>
                <a:ea typeface="Arial Unicode MS"/>
                <a:cs typeface="Arial Unicode MS"/>
              </a:rPr>
              <a:t>Periods of Agreement</a:t>
            </a:r>
          </a:p>
        </p:txBody>
      </p:sp>
      <p:sp>
        <p:nvSpPr>
          <p:cNvPr id="62467" name="Text Box 4"/>
          <p:cNvSpPr txBox="1">
            <a:spLocks noChangeArrowheads="1"/>
          </p:cNvSpPr>
          <p:nvPr/>
        </p:nvSpPr>
        <p:spPr bwMode="auto">
          <a:xfrm>
            <a:off x="5086350" y="2711450"/>
            <a:ext cx="3302000" cy="3070225"/>
          </a:xfrm>
          <a:prstGeom prst="rect">
            <a:avLst/>
          </a:prstGeom>
          <a:noFill/>
          <a:ln w="6350" algn="ctr">
            <a:noFill/>
            <a:miter lim="800000"/>
            <a:headEnd/>
            <a:tailEnd/>
          </a:ln>
        </p:spPr>
        <p:txBody>
          <a:bodyPr>
            <a:spAutoFit/>
          </a:bodyPr>
          <a:lstStyle/>
          <a:p>
            <a:pPr>
              <a:buClr>
                <a:srgbClr val="000000"/>
              </a:buClr>
              <a:buSzPct val="100000"/>
              <a:buFont typeface="Arial" charset="0"/>
              <a:buNone/>
            </a:pPr>
            <a:r>
              <a:rPr lang="en-US" sz="1400">
                <a:latin typeface="Verdana" pitchFamily="34" charset="0"/>
                <a:ea typeface="Arial Unicode MS"/>
                <a:cs typeface="Arial Unicode MS"/>
              </a:rPr>
              <a:t>Regulation action</a:t>
            </a:r>
          </a:p>
          <a:p>
            <a:pPr marL="623888" lvl="1" indent="-395288">
              <a:buClr>
                <a:srgbClr val="000000"/>
              </a:buClr>
              <a:buSzPct val="100000"/>
              <a:buFontTx/>
              <a:buAutoNum type="arabicPeriod" startAt="12"/>
            </a:pPr>
            <a:r>
              <a:rPr lang="en-US" sz="1400">
                <a:latin typeface="Verdana" pitchFamily="34" charset="0"/>
                <a:ea typeface="Arial Unicode MS"/>
                <a:cs typeface="Arial Unicode MS"/>
              </a:rPr>
              <a:t>Findings</a:t>
            </a:r>
          </a:p>
          <a:p>
            <a:pPr marL="623888" lvl="1" indent="-395288">
              <a:buClr>
                <a:srgbClr val="000000"/>
              </a:buClr>
              <a:buSzPct val="100000"/>
              <a:buFontTx/>
              <a:buAutoNum type="arabicPeriod" startAt="12"/>
            </a:pPr>
            <a:r>
              <a:rPr lang="en-US" sz="1400">
                <a:latin typeface="Verdana" pitchFamily="34" charset="0"/>
                <a:ea typeface="Arial Unicode MS"/>
                <a:cs typeface="Arial Unicode MS"/>
              </a:rPr>
              <a:t>Interventions</a:t>
            </a:r>
          </a:p>
          <a:p>
            <a:pPr marL="623888" lvl="1" indent="-395288">
              <a:buClr>
                <a:srgbClr val="000000"/>
              </a:buClr>
              <a:buSzPct val="100000"/>
              <a:buFontTx/>
              <a:buAutoNum type="arabicPeriod" startAt="12"/>
            </a:pPr>
            <a:r>
              <a:rPr lang="en-US" sz="1400">
                <a:latin typeface="Verdana" pitchFamily="34" charset="0"/>
                <a:ea typeface="Arial Unicode MS"/>
                <a:cs typeface="Arial Unicode MS"/>
              </a:rPr>
              <a:t>Penalties &amp; Periods of Sanction</a:t>
            </a:r>
          </a:p>
          <a:p>
            <a:pPr marL="623888" lvl="1" indent="-395288">
              <a:buClr>
                <a:srgbClr val="000000"/>
              </a:buClr>
              <a:buSzPct val="100000"/>
              <a:buFontTx/>
              <a:buAutoNum type="arabicPeriod" startAt="12"/>
            </a:pPr>
            <a:r>
              <a:rPr lang="en-US" sz="1400">
                <a:latin typeface="Verdana" pitchFamily="34" charset="0"/>
                <a:ea typeface="Arial Unicode MS"/>
                <a:cs typeface="Arial Unicode MS"/>
              </a:rPr>
              <a:t>Periods of Permission</a:t>
            </a:r>
          </a:p>
          <a:p>
            <a:pPr marL="623888" lvl="1" indent="-395288">
              <a:buClr>
                <a:srgbClr val="000000"/>
              </a:buClr>
              <a:buSzPct val="100000"/>
              <a:buFontTx/>
              <a:buAutoNum type="arabicPeriod" startAt="12"/>
            </a:pPr>
            <a:r>
              <a:rPr lang="en-US" sz="1400">
                <a:latin typeface="Verdana" pitchFamily="34" charset="0"/>
                <a:ea typeface="Arial Unicode MS"/>
                <a:cs typeface="Arial Unicode MS"/>
              </a:rPr>
              <a:t>Periods of Protection</a:t>
            </a:r>
          </a:p>
          <a:p>
            <a:pPr marL="623888" lvl="1" indent="-395288">
              <a:buClr>
                <a:srgbClr val="000000"/>
              </a:buClr>
              <a:buSzPct val="100000"/>
              <a:buFontTx/>
              <a:buAutoNum type="arabicPeriod" startAt="12"/>
            </a:pPr>
            <a:r>
              <a:rPr lang="en-US" sz="1400">
                <a:latin typeface="Verdana" pitchFamily="34" charset="0"/>
                <a:ea typeface="Arial Unicode MS"/>
                <a:cs typeface="Arial Unicode MS"/>
              </a:rPr>
              <a:t>Rulings &amp; Judgments</a:t>
            </a:r>
            <a:br>
              <a:rPr lang="en-US" sz="1400">
                <a:latin typeface="Verdana" pitchFamily="34" charset="0"/>
                <a:ea typeface="Arial Unicode MS"/>
                <a:cs typeface="Arial Unicode MS"/>
              </a:rPr>
            </a:br>
            <a:endParaRPr lang="en-US" sz="1400">
              <a:latin typeface="Verdana" pitchFamily="34" charset="0"/>
              <a:ea typeface="Arial Unicode MS"/>
              <a:cs typeface="Arial Unicode MS"/>
            </a:endParaRPr>
          </a:p>
          <a:p>
            <a:pPr>
              <a:buClr>
                <a:srgbClr val="000000"/>
              </a:buClr>
              <a:buSzPct val="100000"/>
              <a:buFont typeface="Arial" charset="0"/>
              <a:buNone/>
            </a:pPr>
            <a:r>
              <a:rPr lang="en-US" sz="1400">
                <a:latin typeface="Verdana" pitchFamily="34" charset="0"/>
                <a:ea typeface="Arial Unicode MS"/>
                <a:cs typeface="Arial Unicode MS"/>
              </a:rPr>
              <a:t>Core</a:t>
            </a:r>
          </a:p>
          <a:p>
            <a:pPr marL="623888" lvl="1" indent="-395288">
              <a:buClr>
                <a:srgbClr val="000000"/>
              </a:buClr>
              <a:buSzPct val="100000"/>
              <a:buFontTx/>
              <a:buAutoNum type="arabicPeriod" startAt="18"/>
            </a:pPr>
            <a:r>
              <a:rPr lang="en-US" sz="1400">
                <a:latin typeface="Verdana" pitchFamily="34" charset="0"/>
                <a:ea typeface="Arial Unicode MS"/>
                <a:cs typeface="Arial Unicode MS"/>
              </a:rPr>
              <a:t>Implemented changes</a:t>
            </a:r>
          </a:p>
          <a:p>
            <a:pPr marL="623888" lvl="1" indent="-395288">
              <a:buClr>
                <a:srgbClr val="000000"/>
              </a:buClr>
              <a:buSzPct val="100000"/>
              <a:buFontTx/>
              <a:buAutoNum type="arabicPeriod" startAt="18"/>
            </a:pPr>
            <a:r>
              <a:rPr lang="en-US" sz="1400">
                <a:latin typeface="Verdana" pitchFamily="34" charset="0"/>
                <a:ea typeface="Arial Unicode MS"/>
                <a:cs typeface="Arial Unicode MS"/>
              </a:rPr>
              <a:t>Rules (laws, regulations, policies, strategies, plans, designs, standards)</a:t>
            </a:r>
          </a:p>
        </p:txBody>
      </p:sp>
      <p:sp>
        <p:nvSpPr>
          <p:cNvPr id="62468" name="Rectangle 5"/>
          <p:cNvSpPr>
            <a:spLocks noChangeArrowheads="1"/>
          </p:cNvSpPr>
          <p:nvPr/>
        </p:nvSpPr>
        <p:spPr bwMode="auto">
          <a:xfrm>
            <a:off x="5319713" y="1416050"/>
            <a:ext cx="781050" cy="411163"/>
          </a:xfrm>
          <a:prstGeom prst="rect">
            <a:avLst/>
          </a:prstGeom>
          <a:noFill/>
          <a:ln w="9525">
            <a:noFill/>
            <a:miter lim="800000"/>
            <a:headEnd/>
            <a:tailEnd/>
          </a:ln>
        </p:spPr>
        <p:txBody>
          <a:bodyPr/>
          <a:lstStyle/>
          <a:p>
            <a:pPr>
              <a:buClr>
                <a:srgbClr val="000000"/>
              </a:buClr>
              <a:buSzPct val="100000"/>
              <a:buFont typeface="Arial" charset="0"/>
              <a:buNone/>
            </a:pPr>
            <a:endParaRPr lang="en-US"/>
          </a:p>
        </p:txBody>
      </p:sp>
      <p:sp>
        <p:nvSpPr>
          <p:cNvPr id="62469" name="Rectangle 6"/>
          <p:cNvSpPr>
            <a:spLocks noChangeArrowheads="1"/>
          </p:cNvSpPr>
          <p:nvPr/>
        </p:nvSpPr>
        <p:spPr bwMode="auto">
          <a:xfrm>
            <a:off x="5432425" y="1547813"/>
            <a:ext cx="584200" cy="228600"/>
          </a:xfrm>
          <a:prstGeom prst="rect">
            <a:avLst/>
          </a:prstGeom>
          <a:noFill/>
          <a:ln w="9525">
            <a:noFill/>
            <a:miter lim="800000"/>
            <a:headEnd/>
            <a:tailEnd/>
          </a:ln>
        </p:spPr>
        <p:txBody>
          <a:bodyPr wrap="none" lIns="0" tIns="0" rIns="0" bIns="0">
            <a:spAutoFit/>
          </a:bodyPr>
          <a:lstStyle/>
          <a:p>
            <a:pPr algn="ctr">
              <a:spcBef>
                <a:spcPct val="10000"/>
              </a:spcBef>
              <a:buClr>
                <a:srgbClr val="000000"/>
              </a:buClr>
              <a:buSzPct val="100000"/>
              <a:buFont typeface="Arial" charset="0"/>
              <a:buNone/>
            </a:pPr>
            <a:r>
              <a:rPr lang="en-US" sz="1500">
                <a:ea typeface="Arial Unicode MS"/>
                <a:cs typeface="Arial Unicode MS"/>
              </a:rPr>
              <a:t>Clients</a:t>
            </a:r>
            <a:endParaRPr lang="en-US" sz="1400">
              <a:latin typeface="Lucida Sans Unicode" pitchFamily="34" charset="0"/>
              <a:ea typeface="Arial Unicode MS"/>
              <a:cs typeface="Arial Unicode MS"/>
            </a:endParaRPr>
          </a:p>
        </p:txBody>
      </p:sp>
      <p:grpSp>
        <p:nvGrpSpPr>
          <p:cNvPr id="62470" name="Group 7"/>
          <p:cNvGrpSpPr>
            <a:grpSpLocks/>
          </p:cNvGrpSpPr>
          <p:nvPr/>
        </p:nvGrpSpPr>
        <p:grpSpPr bwMode="auto">
          <a:xfrm>
            <a:off x="3568700" y="1524000"/>
            <a:ext cx="1630363" cy="414338"/>
            <a:chOff x="1954" y="2052"/>
            <a:chExt cx="1267" cy="306"/>
          </a:xfrm>
        </p:grpSpPr>
        <p:sp>
          <p:nvSpPr>
            <p:cNvPr id="62608" name="Freeform 8"/>
            <p:cNvSpPr>
              <a:spLocks/>
            </p:cNvSpPr>
            <p:nvPr/>
          </p:nvSpPr>
          <p:spPr bwMode="auto">
            <a:xfrm>
              <a:off x="1954" y="2116"/>
              <a:ext cx="17" cy="25"/>
            </a:xfrm>
            <a:custGeom>
              <a:avLst/>
              <a:gdLst>
                <a:gd name="T0" fmla="*/ 6 w 17"/>
                <a:gd name="T1" fmla="*/ 0 h 25"/>
                <a:gd name="T2" fmla="*/ 0 w 17"/>
                <a:gd name="T3" fmla="*/ 19 h 25"/>
                <a:gd name="T4" fmla="*/ 12 w 17"/>
                <a:gd name="T5" fmla="*/ 25 h 25"/>
                <a:gd name="T6" fmla="*/ 17 w 17"/>
                <a:gd name="T7" fmla="*/ 6 h 25"/>
                <a:gd name="T8" fmla="*/ 6 w 17"/>
                <a:gd name="T9" fmla="*/ 0 h 25"/>
                <a:gd name="T10" fmla="*/ 0 60000 65536"/>
                <a:gd name="T11" fmla="*/ 0 60000 65536"/>
                <a:gd name="T12" fmla="*/ 0 60000 65536"/>
                <a:gd name="T13" fmla="*/ 0 60000 65536"/>
                <a:gd name="T14" fmla="*/ 0 60000 65536"/>
                <a:gd name="T15" fmla="*/ 0 w 17"/>
                <a:gd name="T16" fmla="*/ 0 h 25"/>
                <a:gd name="T17" fmla="*/ 17 w 17"/>
                <a:gd name="T18" fmla="*/ 25 h 25"/>
              </a:gdLst>
              <a:ahLst/>
              <a:cxnLst>
                <a:cxn ang="T10">
                  <a:pos x="T0" y="T1"/>
                </a:cxn>
                <a:cxn ang="T11">
                  <a:pos x="T2" y="T3"/>
                </a:cxn>
                <a:cxn ang="T12">
                  <a:pos x="T4" y="T5"/>
                </a:cxn>
                <a:cxn ang="T13">
                  <a:pos x="T6" y="T7"/>
                </a:cxn>
                <a:cxn ang="T14">
                  <a:pos x="T8" y="T9"/>
                </a:cxn>
              </a:cxnLst>
              <a:rect l="T15" t="T16" r="T17" b="T18"/>
              <a:pathLst>
                <a:path w="17" h="25">
                  <a:moveTo>
                    <a:pt x="6" y="0"/>
                  </a:moveTo>
                  <a:lnTo>
                    <a:pt x="0" y="19"/>
                  </a:lnTo>
                  <a:lnTo>
                    <a:pt x="12" y="25"/>
                  </a:lnTo>
                  <a:lnTo>
                    <a:pt x="17" y="6"/>
                  </a:lnTo>
                  <a:lnTo>
                    <a:pt x="6" y="0"/>
                  </a:lnTo>
                  <a:close/>
                </a:path>
              </a:pathLst>
            </a:custGeom>
            <a:solidFill>
              <a:srgbClr val="FF5050"/>
            </a:solidFill>
            <a:ln w="9525">
              <a:noFill/>
              <a:round/>
              <a:headEnd/>
              <a:tailEnd/>
            </a:ln>
          </p:spPr>
          <p:txBody>
            <a:bodyPr/>
            <a:lstStyle/>
            <a:p>
              <a:endParaRPr lang="en-US"/>
            </a:p>
          </p:txBody>
        </p:sp>
        <p:sp>
          <p:nvSpPr>
            <p:cNvPr id="62609" name="Freeform 9"/>
            <p:cNvSpPr>
              <a:spLocks/>
            </p:cNvSpPr>
            <p:nvPr/>
          </p:nvSpPr>
          <p:spPr bwMode="auto">
            <a:xfrm>
              <a:off x="1983" y="2128"/>
              <a:ext cx="22" cy="26"/>
            </a:xfrm>
            <a:custGeom>
              <a:avLst/>
              <a:gdLst>
                <a:gd name="T0" fmla="*/ 5 w 22"/>
                <a:gd name="T1" fmla="*/ 0 h 26"/>
                <a:gd name="T2" fmla="*/ 0 w 22"/>
                <a:gd name="T3" fmla="*/ 19 h 26"/>
                <a:gd name="T4" fmla="*/ 16 w 22"/>
                <a:gd name="T5" fmla="*/ 26 h 26"/>
                <a:gd name="T6" fmla="*/ 22 w 22"/>
                <a:gd name="T7" fmla="*/ 7 h 26"/>
                <a:gd name="T8" fmla="*/ 5 w 22"/>
                <a:gd name="T9" fmla="*/ 0 h 26"/>
                <a:gd name="T10" fmla="*/ 0 60000 65536"/>
                <a:gd name="T11" fmla="*/ 0 60000 65536"/>
                <a:gd name="T12" fmla="*/ 0 60000 65536"/>
                <a:gd name="T13" fmla="*/ 0 60000 65536"/>
                <a:gd name="T14" fmla="*/ 0 60000 65536"/>
                <a:gd name="T15" fmla="*/ 0 w 22"/>
                <a:gd name="T16" fmla="*/ 0 h 26"/>
                <a:gd name="T17" fmla="*/ 22 w 22"/>
                <a:gd name="T18" fmla="*/ 26 h 26"/>
              </a:gdLst>
              <a:ahLst/>
              <a:cxnLst>
                <a:cxn ang="T10">
                  <a:pos x="T0" y="T1"/>
                </a:cxn>
                <a:cxn ang="T11">
                  <a:pos x="T2" y="T3"/>
                </a:cxn>
                <a:cxn ang="T12">
                  <a:pos x="T4" y="T5"/>
                </a:cxn>
                <a:cxn ang="T13">
                  <a:pos x="T6" y="T7"/>
                </a:cxn>
                <a:cxn ang="T14">
                  <a:pos x="T8" y="T9"/>
                </a:cxn>
              </a:cxnLst>
              <a:rect l="T15" t="T16" r="T17" b="T18"/>
              <a:pathLst>
                <a:path w="22" h="26">
                  <a:moveTo>
                    <a:pt x="5" y="0"/>
                  </a:moveTo>
                  <a:lnTo>
                    <a:pt x="0" y="19"/>
                  </a:lnTo>
                  <a:lnTo>
                    <a:pt x="16" y="26"/>
                  </a:lnTo>
                  <a:lnTo>
                    <a:pt x="22" y="7"/>
                  </a:lnTo>
                  <a:lnTo>
                    <a:pt x="5" y="0"/>
                  </a:lnTo>
                  <a:close/>
                </a:path>
              </a:pathLst>
            </a:custGeom>
            <a:solidFill>
              <a:srgbClr val="FF5050"/>
            </a:solidFill>
            <a:ln w="9525">
              <a:noFill/>
              <a:round/>
              <a:headEnd/>
              <a:tailEnd/>
            </a:ln>
          </p:spPr>
          <p:txBody>
            <a:bodyPr/>
            <a:lstStyle/>
            <a:p>
              <a:endParaRPr lang="en-US"/>
            </a:p>
          </p:txBody>
        </p:sp>
        <p:sp>
          <p:nvSpPr>
            <p:cNvPr id="62610" name="Freeform 10"/>
            <p:cNvSpPr>
              <a:spLocks/>
            </p:cNvSpPr>
            <p:nvPr/>
          </p:nvSpPr>
          <p:spPr bwMode="auto">
            <a:xfrm>
              <a:off x="2011" y="2147"/>
              <a:ext cx="22" cy="26"/>
            </a:xfrm>
            <a:custGeom>
              <a:avLst/>
              <a:gdLst>
                <a:gd name="T0" fmla="*/ 5 w 22"/>
                <a:gd name="T1" fmla="*/ 0 h 26"/>
                <a:gd name="T2" fmla="*/ 0 w 22"/>
                <a:gd name="T3" fmla="*/ 20 h 26"/>
                <a:gd name="T4" fmla="*/ 17 w 22"/>
                <a:gd name="T5" fmla="*/ 26 h 26"/>
                <a:gd name="T6" fmla="*/ 22 w 22"/>
                <a:gd name="T7" fmla="*/ 7 h 26"/>
                <a:gd name="T8" fmla="*/ 5 w 22"/>
                <a:gd name="T9" fmla="*/ 0 h 26"/>
                <a:gd name="T10" fmla="*/ 0 60000 65536"/>
                <a:gd name="T11" fmla="*/ 0 60000 65536"/>
                <a:gd name="T12" fmla="*/ 0 60000 65536"/>
                <a:gd name="T13" fmla="*/ 0 60000 65536"/>
                <a:gd name="T14" fmla="*/ 0 60000 65536"/>
                <a:gd name="T15" fmla="*/ 0 w 22"/>
                <a:gd name="T16" fmla="*/ 0 h 26"/>
                <a:gd name="T17" fmla="*/ 22 w 22"/>
                <a:gd name="T18" fmla="*/ 26 h 26"/>
              </a:gdLst>
              <a:ahLst/>
              <a:cxnLst>
                <a:cxn ang="T10">
                  <a:pos x="T0" y="T1"/>
                </a:cxn>
                <a:cxn ang="T11">
                  <a:pos x="T2" y="T3"/>
                </a:cxn>
                <a:cxn ang="T12">
                  <a:pos x="T4" y="T5"/>
                </a:cxn>
                <a:cxn ang="T13">
                  <a:pos x="T6" y="T7"/>
                </a:cxn>
                <a:cxn ang="T14">
                  <a:pos x="T8" y="T9"/>
                </a:cxn>
              </a:cxnLst>
              <a:rect l="T15" t="T16" r="T17" b="T18"/>
              <a:pathLst>
                <a:path w="22" h="26">
                  <a:moveTo>
                    <a:pt x="5" y="0"/>
                  </a:moveTo>
                  <a:lnTo>
                    <a:pt x="0" y="20"/>
                  </a:lnTo>
                  <a:lnTo>
                    <a:pt x="17" y="26"/>
                  </a:lnTo>
                  <a:lnTo>
                    <a:pt x="22" y="7"/>
                  </a:lnTo>
                  <a:lnTo>
                    <a:pt x="5" y="0"/>
                  </a:lnTo>
                  <a:close/>
                </a:path>
              </a:pathLst>
            </a:custGeom>
            <a:solidFill>
              <a:srgbClr val="FF5050"/>
            </a:solidFill>
            <a:ln w="9525">
              <a:noFill/>
              <a:round/>
              <a:headEnd/>
              <a:tailEnd/>
            </a:ln>
          </p:spPr>
          <p:txBody>
            <a:bodyPr/>
            <a:lstStyle/>
            <a:p>
              <a:endParaRPr lang="en-US"/>
            </a:p>
          </p:txBody>
        </p:sp>
        <p:sp>
          <p:nvSpPr>
            <p:cNvPr id="62611" name="Freeform 11"/>
            <p:cNvSpPr>
              <a:spLocks/>
            </p:cNvSpPr>
            <p:nvPr/>
          </p:nvSpPr>
          <p:spPr bwMode="auto">
            <a:xfrm>
              <a:off x="2045" y="2160"/>
              <a:ext cx="17" cy="32"/>
            </a:xfrm>
            <a:custGeom>
              <a:avLst/>
              <a:gdLst>
                <a:gd name="T0" fmla="*/ 5 w 17"/>
                <a:gd name="T1" fmla="*/ 0 h 32"/>
                <a:gd name="T2" fmla="*/ 0 w 17"/>
                <a:gd name="T3" fmla="*/ 19 h 32"/>
                <a:gd name="T4" fmla="*/ 11 w 17"/>
                <a:gd name="T5" fmla="*/ 32 h 32"/>
                <a:gd name="T6" fmla="*/ 17 w 17"/>
                <a:gd name="T7" fmla="*/ 13 h 32"/>
                <a:gd name="T8" fmla="*/ 5 w 17"/>
                <a:gd name="T9" fmla="*/ 0 h 32"/>
                <a:gd name="T10" fmla="*/ 0 60000 65536"/>
                <a:gd name="T11" fmla="*/ 0 60000 65536"/>
                <a:gd name="T12" fmla="*/ 0 60000 65536"/>
                <a:gd name="T13" fmla="*/ 0 60000 65536"/>
                <a:gd name="T14" fmla="*/ 0 60000 65536"/>
                <a:gd name="T15" fmla="*/ 0 w 17"/>
                <a:gd name="T16" fmla="*/ 0 h 32"/>
                <a:gd name="T17" fmla="*/ 17 w 17"/>
                <a:gd name="T18" fmla="*/ 32 h 32"/>
              </a:gdLst>
              <a:ahLst/>
              <a:cxnLst>
                <a:cxn ang="T10">
                  <a:pos x="T0" y="T1"/>
                </a:cxn>
                <a:cxn ang="T11">
                  <a:pos x="T2" y="T3"/>
                </a:cxn>
                <a:cxn ang="T12">
                  <a:pos x="T4" y="T5"/>
                </a:cxn>
                <a:cxn ang="T13">
                  <a:pos x="T6" y="T7"/>
                </a:cxn>
                <a:cxn ang="T14">
                  <a:pos x="T8" y="T9"/>
                </a:cxn>
              </a:cxnLst>
              <a:rect l="T15" t="T16" r="T17" b="T18"/>
              <a:pathLst>
                <a:path w="17" h="32">
                  <a:moveTo>
                    <a:pt x="5" y="0"/>
                  </a:moveTo>
                  <a:lnTo>
                    <a:pt x="0" y="19"/>
                  </a:lnTo>
                  <a:lnTo>
                    <a:pt x="11" y="32"/>
                  </a:lnTo>
                  <a:lnTo>
                    <a:pt x="17" y="13"/>
                  </a:lnTo>
                  <a:lnTo>
                    <a:pt x="5" y="0"/>
                  </a:lnTo>
                  <a:close/>
                </a:path>
              </a:pathLst>
            </a:custGeom>
            <a:solidFill>
              <a:srgbClr val="FF5050"/>
            </a:solidFill>
            <a:ln w="9525">
              <a:noFill/>
              <a:round/>
              <a:headEnd/>
              <a:tailEnd/>
            </a:ln>
          </p:spPr>
          <p:txBody>
            <a:bodyPr/>
            <a:lstStyle/>
            <a:p>
              <a:endParaRPr lang="en-US"/>
            </a:p>
          </p:txBody>
        </p:sp>
        <p:sp>
          <p:nvSpPr>
            <p:cNvPr id="62612" name="Freeform 12"/>
            <p:cNvSpPr>
              <a:spLocks/>
            </p:cNvSpPr>
            <p:nvPr/>
          </p:nvSpPr>
          <p:spPr bwMode="auto">
            <a:xfrm>
              <a:off x="2073" y="2179"/>
              <a:ext cx="23" cy="26"/>
            </a:xfrm>
            <a:custGeom>
              <a:avLst/>
              <a:gdLst>
                <a:gd name="T0" fmla="*/ 6 w 23"/>
                <a:gd name="T1" fmla="*/ 0 h 26"/>
                <a:gd name="T2" fmla="*/ 0 w 23"/>
                <a:gd name="T3" fmla="*/ 20 h 26"/>
                <a:gd name="T4" fmla="*/ 17 w 23"/>
                <a:gd name="T5" fmla="*/ 26 h 26"/>
                <a:gd name="T6" fmla="*/ 23 w 23"/>
                <a:gd name="T7" fmla="*/ 7 h 26"/>
                <a:gd name="T8" fmla="*/ 6 w 23"/>
                <a:gd name="T9" fmla="*/ 0 h 26"/>
                <a:gd name="T10" fmla="*/ 0 60000 65536"/>
                <a:gd name="T11" fmla="*/ 0 60000 65536"/>
                <a:gd name="T12" fmla="*/ 0 60000 65536"/>
                <a:gd name="T13" fmla="*/ 0 60000 65536"/>
                <a:gd name="T14" fmla="*/ 0 60000 65536"/>
                <a:gd name="T15" fmla="*/ 0 w 23"/>
                <a:gd name="T16" fmla="*/ 0 h 26"/>
                <a:gd name="T17" fmla="*/ 23 w 23"/>
                <a:gd name="T18" fmla="*/ 26 h 26"/>
              </a:gdLst>
              <a:ahLst/>
              <a:cxnLst>
                <a:cxn ang="T10">
                  <a:pos x="T0" y="T1"/>
                </a:cxn>
                <a:cxn ang="T11">
                  <a:pos x="T2" y="T3"/>
                </a:cxn>
                <a:cxn ang="T12">
                  <a:pos x="T4" y="T5"/>
                </a:cxn>
                <a:cxn ang="T13">
                  <a:pos x="T6" y="T7"/>
                </a:cxn>
                <a:cxn ang="T14">
                  <a:pos x="T8" y="T9"/>
                </a:cxn>
              </a:cxnLst>
              <a:rect l="T15" t="T16" r="T17" b="T18"/>
              <a:pathLst>
                <a:path w="23" h="26">
                  <a:moveTo>
                    <a:pt x="6" y="0"/>
                  </a:moveTo>
                  <a:lnTo>
                    <a:pt x="0" y="20"/>
                  </a:lnTo>
                  <a:lnTo>
                    <a:pt x="17" y="26"/>
                  </a:lnTo>
                  <a:lnTo>
                    <a:pt x="23" y="7"/>
                  </a:lnTo>
                  <a:lnTo>
                    <a:pt x="6" y="0"/>
                  </a:lnTo>
                  <a:close/>
                </a:path>
              </a:pathLst>
            </a:custGeom>
            <a:solidFill>
              <a:srgbClr val="FF5050"/>
            </a:solidFill>
            <a:ln w="9525">
              <a:noFill/>
              <a:round/>
              <a:headEnd/>
              <a:tailEnd/>
            </a:ln>
          </p:spPr>
          <p:txBody>
            <a:bodyPr/>
            <a:lstStyle/>
            <a:p>
              <a:endParaRPr lang="en-US"/>
            </a:p>
          </p:txBody>
        </p:sp>
        <p:sp>
          <p:nvSpPr>
            <p:cNvPr id="62613" name="Freeform 13"/>
            <p:cNvSpPr>
              <a:spLocks/>
            </p:cNvSpPr>
            <p:nvPr/>
          </p:nvSpPr>
          <p:spPr bwMode="auto">
            <a:xfrm>
              <a:off x="2107" y="2192"/>
              <a:ext cx="17" cy="32"/>
            </a:xfrm>
            <a:custGeom>
              <a:avLst/>
              <a:gdLst>
                <a:gd name="T0" fmla="*/ 6 w 17"/>
                <a:gd name="T1" fmla="*/ 0 h 32"/>
                <a:gd name="T2" fmla="*/ 0 w 17"/>
                <a:gd name="T3" fmla="*/ 19 h 32"/>
                <a:gd name="T4" fmla="*/ 0 w 17"/>
                <a:gd name="T5" fmla="*/ 26 h 32"/>
                <a:gd name="T6" fmla="*/ 11 w 17"/>
                <a:gd name="T7" fmla="*/ 32 h 32"/>
                <a:gd name="T8" fmla="*/ 17 w 17"/>
                <a:gd name="T9" fmla="*/ 13 h 32"/>
                <a:gd name="T10" fmla="*/ 6 w 17"/>
                <a:gd name="T11" fmla="*/ 7 h 32"/>
                <a:gd name="T12" fmla="*/ 6 w 17"/>
                <a:gd name="T13" fmla="*/ 0 h 32"/>
                <a:gd name="T14" fmla="*/ 0 60000 65536"/>
                <a:gd name="T15" fmla="*/ 0 60000 65536"/>
                <a:gd name="T16" fmla="*/ 0 60000 65536"/>
                <a:gd name="T17" fmla="*/ 0 60000 65536"/>
                <a:gd name="T18" fmla="*/ 0 60000 65536"/>
                <a:gd name="T19" fmla="*/ 0 60000 65536"/>
                <a:gd name="T20" fmla="*/ 0 60000 65536"/>
                <a:gd name="T21" fmla="*/ 0 w 17"/>
                <a:gd name="T22" fmla="*/ 0 h 32"/>
                <a:gd name="T23" fmla="*/ 17 w 17"/>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32">
                  <a:moveTo>
                    <a:pt x="6" y="0"/>
                  </a:moveTo>
                  <a:lnTo>
                    <a:pt x="0" y="19"/>
                  </a:lnTo>
                  <a:lnTo>
                    <a:pt x="0" y="26"/>
                  </a:lnTo>
                  <a:lnTo>
                    <a:pt x="11" y="32"/>
                  </a:lnTo>
                  <a:lnTo>
                    <a:pt x="17" y="13"/>
                  </a:lnTo>
                  <a:lnTo>
                    <a:pt x="6" y="7"/>
                  </a:lnTo>
                  <a:lnTo>
                    <a:pt x="6" y="0"/>
                  </a:lnTo>
                  <a:close/>
                </a:path>
              </a:pathLst>
            </a:custGeom>
            <a:solidFill>
              <a:srgbClr val="FF5050"/>
            </a:solidFill>
            <a:ln w="9525">
              <a:noFill/>
              <a:round/>
              <a:headEnd/>
              <a:tailEnd/>
            </a:ln>
          </p:spPr>
          <p:txBody>
            <a:bodyPr/>
            <a:lstStyle/>
            <a:p>
              <a:endParaRPr lang="en-US"/>
            </a:p>
          </p:txBody>
        </p:sp>
        <p:sp>
          <p:nvSpPr>
            <p:cNvPr id="62614" name="Freeform 14"/>
            <p:cNvSpPr>
              <a:spLocks/>
            </p:cNvSpPr>
            <p:nvPr/>
          </p:nvSpPr>
          <p:spPr bwMode="auto">
            <a:xfrm>
              <a:off x="2135" y="2211"/>
              <a:ext cx="23" cy="26"/>
            </a:xfrm>
            <a:custGeom>
              <a:avLst/>
              <a:gdLst>
                <a:gd name="T0" fmla="*/ 6 w 23"/>
                <a:gd name="T1" fmla="*/ 0 h 26"/>
                <a:gd name="T2" fmla="*/ 0 w 23"/>
                <a:gd name="T3" fmla="*/ 20 h 26"/>
                <a:gd name="T4" fmla="*/ 17 w 23"/>
                <a:gd name="T5" fmla="*/ 26 h 26"/>
                <a:gd name="T6" fmla="*/ 23 w 23"/>
                <a:gd name="T7" fmla="*/ 7 h 26"/>
                <a:gd name="T8" fmla="*/ 6 w 23"/>
                <a:gd name="T9" fmla="*/ 0 h 26"/>
                <a:gd name="T10" fmla="*/ 0 60000 65536"/>
                <a:gd name="T11" fmla="*/ 0 60000 65536"/>
                <a:gd name="T12" fmla="*/ 0 60000 65536"/>
                <a:gd name="T13" fmla="*/ 0 60000 65536"/>
                <a:gd name="T14" fmla="*/ 0 60000 65536"/>
                <a:gd name="T15" fmla="*/ 0 w 23"/>
                <a:gd name="T16" fmla="*/ 0 h 26"/>
                <a:gd name="T17" fmla="*/ 23 w 23"/>
                <a:gd name="T18" fmla="*/ 26 h 26"/>
              </a:gdLst>
              <a:ahLst/>
              <a:cxnLst>
                <a:cxn ang="T10">
                  <a:pos x="T0" y="T1"/>
                </a:cxn>
                <a:cxn ang="T11">
                  <a:pos x="T2" y="T3"/>
                </a:cxn>
                <a:cxn ang="T12">
                  <a:pos x="T4" y="T5"/>
                </a:cxn>
                <a:cxn ang="T13">
                  <a:pos x="T6" y="T7"/>
                </a:cxn>
                <a:cxn ang="T14">
                  <a:pos x="T8" y="T9"/>
                </a:cxn>
              </a:cxnLst>
              <a:rect l="T15" t="T16" r="T17" b="T18"/>
              <a:pathLst>
                <a:path w="23" h="26">
                  <a:moveTo>
                    <a:pt x="6" y="0"/>
                  </a:moveTo>
                  <a:lnTo>
                    <a:pt x="0" y="20"/>
                  </a:lnTo>
                  <a:lnTo>
                    <a:pt x="17" y="26"/>
                  </a:lnTo>
                  <a:lnTo>
                    <a:pt x="23" y="7"/>
                  </a:lnTo>
                  <a:lnTo>
                    <a:pt x="6" y="0"/>
                  </a:lnTo>
                  <a:close/>
                </a:path>
              </a:pathLst>
            </a:custGeom>
            <a:solidFill>
              <a:srgbClr val="FF5050"/>
            </a:solidFill>
            <a:ln w="9525">
              <a:noFill/>
              <a:round/>
              <a:headEnd/>
              <a:tailEnd/>
            </a:ln>
          </p:spPr>
          <p:txBody>
            <a:bodyPr/>
            <a:lstStyle/>
            <a:p>
              <a:endParaRPr lang="en-US"/>
            </a:p>
          </p:txBody>
        </p:sp>
        <p:sp>
          <p:nvSpPr>
            <p:cNvPr id="62615" name="Freeform 15"/>
            <p:cNvSpPr>
              <a:spLocks/>
            </p:cNvSpPr>
            <p:nvPr/>
          </p:nvSpPr>
          <p:spPr bwMode="auto">
            <a:xfrm>
              <a:off x="2169" y="2224"/>
              <a:ext cx="17" cy="26"/>
            </a:xfrm>
            <a:custGeom>
              <a:avLst/>
              <a:gdLst>
                <a:gd name="T0" fmla="*/ 6 w 17"/>
                <a:gd name="T1" fmla="*/ 0 h 26"/>
                <a:gd name="T2" fmla="*/ 0 w 17"/>
                <a:gd name="T3" fmla="*/ 19 h 26"/>
                <a:gd name="T4" fmla="*/ 11 w 17"/>
                <a:gd name="T5" fmla="*/ 26 h 26"/>
                <a:gd name="T6" fmla="*/ 17 w 17"/>
                <a:gd name="T7" fmla="*/ 7 h 26"/>
                <a:gd name="T8" fmla="*/ 6 w 17"/>
                <a:gd name="T9" fmla="*/ 0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6" y="0"/>
                  </a:moveTo>
                  <a:lnTo>
                    <a:pt x="0" y="19"/>
                  </a:lnTo>
                  <a:lnTo>
                    <a:pt x="11" y="26"/>
                  </a:lnTo>
                  <a:lnTo>
                    <a:pt x="17" y="7"/>
                  </a:lnTo>
                  <a:lnTo>
                    <a:pt x="6" y="0"/>
                  </a:lnTo>
                  <a:close/>
                </a:path>
              </a:pathLst>
            </a:custGeom>
            <a:solidFill>
              <a:srgbClr val="FF5050"/>
            </a:solidFill>
            <a:ln w="9525">
              <a:noFill/>
              <a:round/>
              <a:headEnd/>
              <a:tailEnd/>
            </a:ln>
          </p:spPr>
          <p:txBody>
            <a:bodyPr/>
            <a:lstStyle/>
            <a:p>
              <a:endParaRPr lang="en-US"/>
            </a:p>
          </p:txBody>
        </p:sp>
        <p:sp>
          <p:nvSpPr>
            <p:cNvPr id="62616" name="Freeform 16"/>
            <p:cNvSpPr>
              <a:spLocks/>
            </p:cNvSpPr>
            <p:nvPr/>
          </p:nvSpPr>
          <p:spPr bwMode="auto">
            <a:xfrm>
              <a:off x="2197" y="2237"/>
              <a:ext cx="23" cy="32"/>
            </a:xfrm>
            <a:custGeom>
              <a:avLst/>
              <a:gdLst>
                <a:gd name="T0" fmla="*/ 6 w 23"/>
                <a:gd name="T1" fmla="*/ 0 h 32"/>
                <a:gd name="T2" fmla="*/ 0 w 23"/>
                <a:gd name="T3" fmla="*/ 19 h 32"/>
                <a:gd name="T4" fmla="*/ 17 w 23"/>
                <a:gd name="T5" fmla="*/ 32 h 32"/>
                <a:gd name="T6" fmla="*/ 23 w 23"/>
                <a:gd name="T7" fmla="*/ 13 h 32"/>
                <a:gd name="T8" fmla="*/ 6 w 23"/>
                <a:gd name="T9" fmla="*/ 0 h 32"/>
                <a:gd name="T10" fmla="*/ 0 60000 65536"/>
                <a:gd name="T11" fmla="*/ 0 60000 65536"/>
                <a:gd name="T12" fmla="*/ 0 60000 65536"/>
                <a:gd name="T13" fmla="*/ 0 60000 65536"/>
                <a:gd name="T14" fmla="*/ 0 60000 65536"/>
                <a:gd name="T15" fmla="*/ 0 w 23"/>
                <a:gd name="T16" fmla="*/ 0 h 32"/>
                <a:gd name="T17" fmla="*/ 23 w 23"/>
                <a:gd name="T18" fmla="*/ 32 h 32"/>
              </a:gdLst>
              <a:ahLst/>
              <a:cxnLst>
                <a:cxn ang="T10">
                  <a:pos x="T0" y="T1"/>
                </a:cxn>
                <a:cxn ang="T11">
                  <a:pos x="T2" y="T3"/>
                </a:cxn>
                <a:cxn ang="T12">
                  <a:pos x="T4" y="T5"/>
                </a:cxn>
                <a:cxn ang="T13">
                  <a:pos x="T6" y="T7"/>
                </a:cxn>
                <a:cxn ang="T14">
                  <a:pos x="T8" y="T9"/>
                </a:cxn>
              </a:cxnLst>
              <a:rect l="T15" t="T16" r="T17" b="T18"/>
              <a:pathLst>
                <a:path w="23" h="32">
                  <a:moveTo>
                    <a:pt x="6" y="0"/>
                  </a:moveTo>
                  <a:lnTo>
                    <a:pt x="0" y="19"/>
                  </a:lnTo>
                  <a:lnTo>
                    <a:pt x="17" y="32"/>
                  </a:lnTo>
                  <a:lnTo>
                    <a:pt x="23" y="13"/>
                  </a:lnTo>
                  <a:lnTo>
                    <a:pt x="6" y="0"/>
                  </a:lnTo>
                  <a:close/>
                </a:path>
              </a:pathLst>
            </a:custGeom>
            <a:solidFill>
              <a:srgbClr val="FF5050"/>
            </a:solidFill>
            <a:ln w="9525">
              <a:noFill/>
              <a:round/>
              <a:headEnd/>
              <a:tailEnd/>
            </a:ln>
          </p:spPr>
          <p:txBody>
            <a:bodyPr/>
            <a:lstStyle/>
            <a:p>
              <a:endParaRPr lang="en-US"/>
            </a:p>
          </p:txBody>
        </p:sp>
        <p:sp>
          <p:nvSpPr>
            <p:cNvPr id="62617" name="Freeform 17"/>
            <p:cNvSpPr>
              <a:spLocks/>
            </p:cNvSpPr>
            <p:nvPr/>
          </p:nvSpPr>
          <p:spPr bwMode="auto">
            <a:xfrm>
              <a:off x="2231" y="2256"/>
              <a:ext cx="17" cy="26"/>
            </a:xfrm>
            <a:custGeom>
              <a:avLst/>
              <a:gdLst>
                <a:gd name="T0" fmla="*/ 6 w 17"/>
                <a:gd name="T1" fmla="*/ 0 h 26"/>
                <a:gd name="T2" fmla="*/ 0 w 17"/>
                <a:gd name="T3" fmla="*/ 19 h 26"/>
                <a:gd name="T4" fmla="*/ 12 w 17"/>
                <a:gd name="T5" fmla="*/ 26 h 26"/>
                <a:gd name="T6" fmla="*/ 17 w 17"/>
                <a:gd name="T7" fmla="*/ 7 h 26"/>
                <a:gd name="T8" fmla="*/ 6 w 17"/>
                <a:gd name="T9" fmla="*/ 0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6" y="0"/>
                  </a:moveTo>
                  <a:lnTo>
                    <a:pt x="0" y="19"/>
                  </a:lnTo>
                  <a:lnTo>
                    <a:pt x="12" y="26"/>
                  </a:lnTo>
                  <a:lnTo>
                    <a:pt x="17" y="7"/>
                  </a:lnTo>
                  <a:lnTo>
                    <a:pt x="6" y="0"/>
                  </a:lnTo>
                  <a:close/>
                </a:path>
              </a:pathLst>
            </a:custGeom>
            <a:solidFill>
              <a:srgbClr val="FF5050"/>
            </a:solidFill>
            <a:ln w="9525">
              <a:noFill/>
              <a:round/>
              <a:headEnd/>
              <a:tailEnd/>
            </a:ln>
          </p:spPr>
          <p:txBody>
            <a:bodyPr/>
            <a:lstStyle/>
            <a:p>
              <a:endParaRPr lang="en-US"/>
            </a:p>
          </p:txBody>
        </p:sp>
        <p:sp>
          <p:nvSpPr>
            <p:cNvPr id="62618" name="Freeform 18"/>
            <p:cNvSpPr>
              <a:spLocks/>
            </p:cNvSpPr>
            <p:nvPr/>
          </p:nvSpPr>
          <p:spPr bwMode="auto">
            <a:xfrm>
              <a:off x="2260" y="2269"/>
              <a:ext cx="22" cy="26"/>
            </a:xfrm>
            <a:custGeom>
              <a:avLst/>
              <a:gdLst>
                <a:gd name="T0" fmla="*/ 5 w 22"/>
                <a:gd name="T1" fmla="*/ 0 h 26"/>
                <a:gd name="T2" fmla="*/ 0 w 22"/>
                <a:gd name="T3" fmla="*/ 19 h 26"/>
                <a:gd name="T4" fmla="*/ 11 w 22"/>
                <a:gd name="T5" fmla="*/ 26 h 26"/>
                <a:gd name="T6" fmla="*/ 17 w 22"/>
                <a:gd name="T7" fmla="*/ 26 h 26"/>
                <a:gd name="T8" fmla="*/ 22 w 22"/>
                <a:gd name="T9" fmla="*/ 6 h 26"/>
                <a:gd name="T10" fmla="*/ 17 w 22"/>
                <a:gd name="T11" fmla="*/ 6 h 26"/>
                <a:gd name="T12" fmla="*/ 5 w 22"/>
                <a:gd name="T13" fmla="*/ 0 h 26"/>
                <a:gd name="T14" fmla="*/ 0 60000 65536"/>
                <a:gd name="T15" fmla="*/ 0 60000 65536"/>
                <a:gd name="T16" fmla="*/ 0 60000 65536"/>
                <a:gd name="T17" fmla="*/ 0 60000 65536"/>
                <a:gd name="T18" fmla="*/ 0 60000 65536"/>
                <a:gd name="T19" fmla="*/ 0 60000 65536"/>
                <a:gd name="T20" fmla="*/ 0 60000 65536"/>
                <a:gd name="T21" fmla="*/ 0 w 22"/>
                <a:gd name="T22" fmla="*/ 0 h 26"/>
                <a:gd name="T23" fmla="*/ 22 w 22"/>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26">
                  <a:moveTo>
                    <a:pt x="5" y="0"/>
                  </a:moveTo>
                  <a:lnTo>
                    <a:pt x="0" y="19"/>
                  </a:lnTo>
                  <a:lnTo>
                    <a:pt x="11" y="26"/>
                  </a:lnTo>
                  <a:lnTo>
                    <a:pt x="17" y="26"/>
                  </a:lnTo>
                  <a:lnTo>
                    <a:pt x="22" y="6"/>
                  </a:lnTo>
                  <a:lnTo>
                    <a:pt x="17" y="6"/>
                  </a:lnTo>
                  <a:lnTo>
                    <a:pt x="5" y="0"/>
                  </a:lnTo>
                  <a:close/>
                </a:path>
              </a:pathLst>
            </a:custGeom>
            <a:solidFill>
              <a:srgbClr val="FF5050"/>
            </a:solidFill>
            <a:ln w="9525">
              <a:noFill/>
              <a:round/>
              <a:headEnd/>
              <a:tailEnd/>
            </a:ln>
          </p:spPr>
          <p:txBody>
            <a:bodyPr/>
            <a:lstStyle/>
            <a:p>
              <a:endParaRPr lang="en-US"/>
            </a:p>
          </p:txBody>
        </p:sp>
        <p:sp>
          <p:nvSpPr>
            <p:cNvPr id="62619" name="Freeform 19"/>
            <p:cNvSpPr>
              <a:spLocks/>
            </p:cNvSpPr>
            <p:nvPr/>
          </p:nvSpPr>
          <p:spPr bwMode="auto">
            <a:xfrm>
              <a:off x="2294" y="2282"/>
              <a:ext cx="22" cy="25"/>
            </a:xfrm>
            <a:custGeom>
              <a:avLst/>
              <a:gdLst>
                <a:gd name="T0" fmla="*/ 5 w 22"/>
                <a:gd name="T1" fmla="*/ 0 h 25"/>
                <a:gd name="T2" fmla="*/ 0 w 22"/>
                <a:gd name="T3" fmla="*/ 19 h 25"/>
                <a:gd name="T4" fmla="*/ 16 w 22"/>
                <a:gd name="T5" fmla="*/ 25 h 25"/>
                <a:gd name="T6" fmla="*/ 22 w 22"/>
                <a:gd name="T7" fmla="*/ 6 h 25"/>
                <a:gd name="T8" fmla="*/ 5 w 22"/>
                <a:gd name="T9" fmla="*/ 0 h 25"/>
                <a:gd name="T10" fmla="*/ 0 60000 65536"/>
                <a:gd name="T11" fmla="*/ 0 60000 65536"/>
                <a:gd name="T12" fmla="*/ 0 60000 65536"/>
                <a:gd name="T13" fmla="*/ 0 60000 65536"/>
                <a:gd name="T14" fmla="*/ 0 60000 65536"/>
                <a:gd name="T15" fmla="*/ 0 w 22"/>
                <a:gd name="T16" fmla="*/ 0 h 25"/>
                <a:gd name="T17" fmla="*/ 22 w 22"/>
                <a:gd name="T18" fmla="*/ 25 h 25"/>
              </a:gdLst>
              <a:ahLst/>
              <a:cxnLst>
                <a:cxn ang="T10">
                  <a:pos x="T0" y="T1"/>
                </a:cxn>
                <a:cxn ang="T11">
                  <a:pos x="T2" y="T3"/>
                </a:cxn>
                <a:cxn ang="T12">
                  <a:pos x="T4" y="T5"/>
                </a:cxn>
                <a:cxn ang="T13">
                  <a:pos x="T6" y="T7"/>
                </a:cxn>
                <a:cxn ang="T14">
                  <a:pos x="T8" y="T9"/>
                </a:cxn>
              </a:cxnLst>
              <a:rect l="T15" t="T16" r="T17" b="T18"/>
              <a:pathLst>
                <a:path w="22" h="25">
                  <a:moveTo>
                    <a:pt x="5" y="0"/>
                  </a:moveTo>
                  <a:lnTo>
                    <a:pt x="0" y="19"/>
                  </a:lnTo>
                  <a:lnTo>
                    <a:pt x="16" y="25"/>
                  </a:lnTo>
                  <a:lnTo>
                    <a:pt x="22" y="6"/>
                  </a:lnTo>
                  <a:lnTo>
                    <a:pt x="5" y="0"/>
                  </a:lnTo>
                  <a:close/>
                </a:path>
              </a:pathLst>
            </a:custGeom>
            <a:solidFill>
              <a:srgbClr val="FF5050"/>
            </a:solidFill>
            <a:ln w="9525">
              <a:noFill/>
              <a:round/>
              <a:headEnd/>
              <a:tailEnd/>
            </a:ln>
          </p:spPr>
          <p:txBody>
            <a:bodyPr/>
            <a:lstStyle/>
            <a:p>
              <a:endParaRPr lang="en-US"/>
            </a:p>
          </p:txBody>
        </p:sp>
        <p:sp>
          <p:nvSpPr>
            <p:cNvPr id="62620" name="Freeform 20"/>
            <p:cNvSpPr>
              <a:spLocks/>
            </p:cNvSpPr>
            <p:nvPr/>
          </p:nvSpPr>
          <p:spPr bwMode="auto">
            <a:xfrm>
              <a:off x="2327" y="2295"/>
              <a:ext cx="17" cy="25"/>
            </a:xfrm>
            <a:custGeom>
              <a:avLst/>
              <a:gdLst>
                <a:gd name="T0" fmla="*/ 6 w 17"/>
                <a:gd name="T1" fmla="*/ 0 h 25"/>
                <a:gd name="T2" fmla="*/ 0 w 17"/>
                <a:gd name="T3" fmla="*/ 19 h 25"/>
                <a:gd name="T4" fmla="*/ 12 w 17"/>
                <a:gd name="T5" fmla="*/ 25 h 25"/>
                <a:gd name="T6" fmla="*/ 17 w 17"/>
                <a:gd name="T7" fmla="*/ 6 h 25"/>
                <a:gd name="T8" fmla="*/ 6 w 17"/>
                <a:gd name="T9" fmla="*/ 0 h 25"/>
                <a:gd name="T10" fmla="*/ 0 60000 65536"/>
                <a:gd name="T11" fmla="*/ 0 60000 65536"/>
                <a:gd name="T12" fmla="*/ 0 60000 65536"/>
                <a:gd name="T13" fmla="*/ 0 60000 65536"/>
                <a:gd name="T14" fmla="*/ 0 60000 65536"/>
                <a:gd name="T15" fmla="*/ 0 w 17"/>
                <a:gd name="T16" fmla="*/ 0 h 25"/>
                <a:gd name="T17" fmla="*/ 17 w 17"/>
                <a:gd name="T18" fmla="*/ 25 h 25"/>
              </a:gdLst>
              <a:ahLst/>
              <a:cxnLst>
                <a:cxn ang="T10">
                  <a:pos x="T0" y="T1"/>
                </a:cxn>
                <a:cxn ang="T11">
                  <a:pos x="T2" y="T3"/>
                </a:cxn>
                <a:cxn ang="T12">
                  <a:pos x="T4" y="T5"/>
                </a:cxn>
                <a:cxn ang="T13">
                  <a:pos x="T6" y="T7"/>
                </a:cxn>
                <a:cxn ang="T14">
                  <a:pos x="T8" y="T9"/>
                </a:cxn>
              </a:cxnLst>
              <a:rect l="T15" t="T16" r="T17" b="T18"/>
              <a:pathLst>
                <a:path w="17" h="25">
                  <a:moveTo>
                    <a:pt x="6" y="0"/>
                  </a:moveTo>
                  <a:lnTo>
                    <a:pt x="0" y="19"/>
                  </a:lnTo>
                  <a:lnTo>
                    <a:pt x="12" y="25"/>
                  </a:lnTo>
                  <a:lnTo>
                    <a:pt x="17" y="6"/>
                  </a:lnTo>
                  <a:lnTo>
                    <a:pt x="6" y="0"/>
                  </a:lnTo>
                  <a:close/>
                </a:path>
              </a:pathLst>
            </a:custGeom>
            <a:solidFill>
              <a:srgbClr val="FF5050"/>
            </a:solidFill>
            <a:ln w="9525">
              <a:noFill/>
              <a:round/>
              <a:headEnd/>
              <a:tailEnd/>
            </a:ln>
          </p:spPr>
          <p:txBody>
            <a:bodyPr/>
            <a:lstStyle/>
            <a:p>
              <a:endParaRPr lang="en-US"/>
            </a:p>
          </p:txBody>
        </p:sp>
        <p:sp>
          <p:nvSpPr>
            <p:cNvPr id="62621" name="Rectangle 21"/>
            <p:cNvSpPr>
              <a:spLocks noChangeArrowheads="1"/>
            </p:cNvSpPr>
            <p:nvPr/>
          </p:nvSpPr>
          <p:spPr bwMode="auto">
            <a:xfrm>
              <a:off x="2361" y="2307"/>
              <a:ext cx="17" cy="19"/>
            </a:xfrm>
            <a:prstGeom prst="rect">
              <a:avLst/>
            </a:prstGeom>
            <a:solidFill>
              <a:srgbClr val="FF5050"/>
            </a:solidFill>
            <a:ln w="9525">
              <a:noFill/>
              <a:miter lim="800000"/>
              <a:headEnd/>
              <a:tailEnd/>
            </a:ln>
          </p:spPr>
          <p:txBody>
            <a:bodyPr/>
            <a:lstStyle/>
            <a:p>
              <a:pPr>
                <a:buClr>
                  <a:srgbClr val="000000"/>
                </a:buClr>
                <a:buSzPct val="100000"/>
                <a:buFont typeface="Arial" charset="0"/>
                <a:buNone/>
              </a:pPr>
              <a:endParaRPr lang="en-US"/>
            </a:p>
          </p:txBody>
        </p:sp>
        <p:sp>
          <p:nvSpPr>
            <p:cNvPr id="62622" name="Freeform 22"/>
            <p:cNvSpPr>
              <a:spLocks/>
            </p:cNvSpPr>
            <p:nvPr/>
          </p:nvSpPr>
          <p:spPr bwMode="auto">
            <a:xfrm>
              <a:off x="2395" y="2314"/>
              <a:ext cx="17" cy="25"/>
            </a:xfrm>
            <a:custGeom>
              <a:avLst/>
              <a:gdLst>
                <a:gd name="T0" fmla="*/ 0 w 17"/>
                <a:gd name="T1" fmla="*/ 0 h 25"/>
                <a:gd name="T2" fmla="*/ 0 w 17"/>
                <a:gd name="T3" fmla="*/ 19 h 25"/>
                <a:gd name="T4" fmla="*/ 17 w 17"/>
                <a:gd name="T5" fmla="*/ 25 h 25"/>
                <a:gd name="T6" fmla="*/ 17 w 17"/>
                <a:gd name="T7" fmla="*/ 6 h 25"/>
                <a:gd name="T8" fmla="*/ 0 w 17"/>
                <a:gd name="T9" fmla="*/ 0 h 25"/>
                <a:gd name="T10" fmla="*/ 0 60000 65536"/>
                <a:gd name="T11" fmla="*/ 0 60000 65536"/>
                <a:gd name="T12" fmla="*/ 0 60000 65536"/>
                <a:gd name="T13" fmla="*/ 0 60000 65536"/>
                <a:gd name="T14" fmla="*/ 0 60000 65536"/>
                <a:gd name="T15" fmla="*/ 0 w 17"/>
                <a:gd name="T16" fmla="*/ 0 h 25"/>
                <a:gd name="T17" fmla="*/ 17 w 17"/>
                <a:gd name="T18" fmla="*/ 25 h 25"/>
              </a:gdLst>
              <a:ahLst/>
              <a:cxnLst>
                <a:cxn ang="T10">
                  <a:pos x="T0" y="T1"/>
                </a:cxn>
                <a:cxn ang="T11">
                  <a:pos x="T2" y="T3"/>
                </a:cxn>
                <a:cxn ang="T12">
                  <a:pos x="T4" y="T5"/>
                </a:cxn>
                <a:cxn ang="T13">
                  <a:pos x="T6" y="T7"/>
                </a:cxn>
                <a:cxn ang="T14">
                  <a:pos x="T8" y="T9"/>
                </a:cxn>
              </a:cxnLst>
              <a:rect l="T15" t="T16" r="T17" b="T18"/>
              <a:pathLst>
                <a:path w="17" h="25">
                  <a:moveTo>
                    <a:pt x="0" y="0"/>
                  </a:moveTo>
                  <a:lnTo>
                    <a:pt x="0" y="19"/>
                  </a:lnTo>
                  <a:lnTo>
                    <a:pt x="17" y="25"/>
                  </a:lnTo>
                  <a:lnTo>
                    <a:pt x="17" y="6"/>
                  </a:lnTo>
                  <a:lnTo>
                    <a:pt x="0" y="0"/>
                  </a:lnTo>
                  <a:close/>
                </a:path>
              </a:pathLst>
            </a:custGeom>
            <a:solidFill>
              <a:srgbClr val="FF5050"/>
            </a:solidFill>
            <a:ln w="9525">
              <a:noFill/>
              <a:round/>
              <a:headEnd/>
              <a:tailEnd/>
            </a:ln>
          </p:spPr>
          <p:txBody>
            <a:bodyPr/>
            <a:lstStyle/>
            <a:p>
              <a:endParaRPr lang="en-US"/>
            </a:p>
          </p:txBody>
        </p:sp>
        <p:sp>
          <p:nvSpPr>
            <p:cNvPr id="62623" name="Freeform 23"/>
            <p:cNvSpPr>
              <a:spLocks/>
            </p:cNvSpPr>
            <p:nvPr/>
          </p:nvSpPr>
          <p:spPr bwMode="auto">
            <a:xfrm>
              <a:off x="2424" y="2326"/>
              <a:ext cx="17" cy="20"/>
            </a:xfrm>
            <a:custGeom>
              <a:avLst/>
              <a:gdLst>
                <a:gd name="T0" fmla="*/ 0 w 17"/>
                <a:gd name="T1" fmla="*/ 0 h 20"/>
                <a:gd name="T2" fmla="*/ 0 w 17"/>
                <a:gd name="T3" fmla="*/ 20 h 20"/>
                <a:gd name="T4" fmla="*/ 5 w 17"/>
                <a:gd name="T5" fmla="*/ 20 h 20"/>
                <a:gd name="T6" fmla="*/ 17 w 17"/>
                <a:gd name="T7" fmla="*/ 20 h 20"/>
                <a:gd name="T8" fmla="*/ 17 w 17"/>
                <a:gd name="T9" fmla="*/ 0 h 20"/>
                <a:gd name="T10" fmla="*/ 11 w 17"/>
                <a:gd name="T11" fmla="*/ 0 h 20"/>
                <a:gd name="T12" fmla="*/ 0 w 17"/>
                <a:gd name="T13" fmla="*/ 0 h 20"/>
                <a:gd name="T14" fmla="*/ 0 60000 65536"/>
                <a:gd name="T15" fmla="*/ 0 60000 65536"/>
                <a:gd name="T16" fmla="*/ 0 60000 65536"/>
                <a:gd name="T17" fmla="*/ 0 60000 65536"/>
                <a:gd name="T18" fmla="*/ 0 60000 65536"/>
                <a:gd name="T19" fmla="*/ 0 60000 65536"/>
                <a:gd name="T20" fmla="*/ 0 60000 65536"/>
                <a:gd name="T21" fmla="*/ 0 w 17"/>
                <a:gd name="T22" fmla="*/ 0 h 20"/>
                <a:gd name="T23" fmla="*/ 17 w 17"/>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0">
                  <a:moveTo>
                    <a:pt x="0" y="0"/>
                  </a:moveTo>
                  <a:lnTo>
                    <a:pt x="0" y="20"/>
                  </a:lnTo>
                  <a:lnTo>
                    <a:pt x="5" y="20"/>
                  </a:lnTo>
                  <a:lnTo>
                    <a:pt x="17" y="20"/>
                  </a:lnTo>
                  <a:lnTo>
                    <a:pt x="17" y="0"/>
                  </a:lnTo>
                  <a:lnTo>
                    <a:pt x="11" y="0"/>
                  </a:lnTo>
                  <a:lnTo>
                    <a:pt x="0" y="0"/>
                  </a:lnTo>
                  <a:close/>
                </a:path>
              </a:pathLst>
            </a:custGeom>
            <a:solidFill>
              <a:srgbClr val="FF5050"/>
            </a:solidFill>
            <a:ln w="9525">
              <a:noFill/>
              <a:round/>
              <a:headEnd/>
              <a:tailEnd/>
            </a:ln>
          </p:spPr>
          <p:txBody>
            <a:bodyPr/>
            <a:lstStyle/>
            <a:p>
              <a:endParaRPr lang="en-US"/>
            </a:p>
          </p:txBody>
        </p:sp>
        <p:sp>
          <p:nvSpPr>
            <p:cNvPr id="62624" name="Rectangle 24"/>
            <p:cNvSpPr>
              <a:spLocks noChangeArrowheads="1"/>
            </p:cNvSpPr>
            <p:nvPr/>
          </p:nvSpPr>
          <p:spPr bwMode="auto">
            <a:xfrm>
              <a:off x="2458" y="2333"/>
              <a:ext cx="16" cy="19"/>
            </a:xfrm>
            <a:prstGeom prst="rect">
              <a:avLst/>
            </a:prstGeom>
            <a:solidFill>
              <a:srgbClr val="FF5050"/>
            </a:solidFill>
            <a:ln w="9525">
              <a:noFill/>
              <a:miter lim="800000"/>
              <a:headEnd/>
              <a:tailEnd/>
            </a:ln>
          </p:spPr>
          <p:txBody>
            <a:bodyPr/>
            <a:lstStyle/>
            <a:p>
              <a:pPr>
                <a:buClr>
                  <a:srgbClr val="000000"/>
                </a:buClr>
                <a:buSzPct val="100000"/>
                <a:buFont typeface="Arial" charset="0"/>
                <a:buNone/>
              </a:pPr>
              <a:endParaRPr lang="en-US"/>
            </a:p>
          </p:txBody>
        </p:sp>
        <p:sp>
          <p:nvSpPr>
            <p:cNvPr id="62625" name="Freeform 25"/>
            <p:cNvSpPr>
              <a:spLocks/>
            </p:cNvSpPr>
            <p:nvPr/>
          </p:nvSpPr>
          <p:spPr bwMode="auto">
            <a:xfrm>
              <a:off x="2491" y="2339"/>
              <a:ext cx="23" cy="19"/>
            </a:xfrm>
            <a:custGeom>
              <a:avLst/>
              <a:gdLst>
                <a:gd name="T0" fmla="*/ 0 w 23"/>
                <a:gd name="T1" fmla="*/ 0 h 19"/>
                <a:gd name="T2" fmla="*/ 0 w 23"/>
                <a:gd name="T3" fmla="*/ 19 h 19"/>
                <a:gd name="T4" fmla="*/ 17 w 23"/>
                <a:gd name="T5" fmla="*/ 19 h 19"/>
                <a:gd name="T6" fmla="*/ 23 w 23"/>
                <a:gd name="T7" fmla="*/ 19 h 19"/>
                <a:gd name="T8" fmla="*/ 17 w 23"/>
                <a:gd name="T9" fmla="*/ 19 h 19"/>
                <a:gd name="T10" fmla="*/ 17 w 23"/>
                <a:gd name="T11" fmla="*/ 0 h 19"/>
                <a:gd name="T12" fmla="*/ 17 w 23"/>
                <a:gd name="T13" fmla="*/ 0 h 19"/>
                <a:gd name="T14" fmla="*/ 17 w 23"/>
                <a:gd name="T15" fmla="*/ 13 h 19"/>
                <a:gd name="T16" fmla="*/ 23 w 23"/>
                <a:gd name="T17" fmla="*/ 0 h 19"/>
                <a:gd name="T18" fmla="*/ 0 w 23"/>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19"/>
                <a:gd name="T32" fmla="*/ 23 w 23"/>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19">
                  <a:moveTo>
                    <a:pt x="0" y="0"/>
                  </a:moveTo>
                  <a:lnTo>
                    <a:pt x="0" y="19"/>
                  </a:lnTo>
                  <a:lnTo>
                    <a:pt x="17" y="19"/>
                  </a:lnTo>
                  <a:lnTo>
                    <a:pt x="23" y="19"/>
                  </a:lnTo>
                  <a:lnTo>
                    <a:pt x="17" y="19"/>
                  </a:lnTo>
                  <a:lnTo>
                    <a:pt x="17" y="0"/>
                  </a:lnTo>
                  <a:lnTo>
                    <a:pt x="17" y="13"/>
                  </a:lnTo>
                  <a:lnTo>
                    <a:pt x="23" y="0"/>
                  </a:lnTo>
                  <a:lnTo>
                    <a:pt x="0" y="0"/>
                  </a:lnTo>
                  <a:close/>
                </a:path>
              </a:pathLst>
            </a:custGeom>
            <a:solidFill>
              <a:srgbClr val="FF5050"/>
            </a:solidFill>
            <a:ln w="9525">
              <a:noFill/>
              <a:round/>
              <a:headEnd/>
              <a:tailEnd/>
            </a:ln>
          </p:spPr>
          <p:txBody>
            <a:bodyPr/>
            <a:lstStyle/>
            <a:p>
              <a:endParaRPr lang="en-US"/>
            </a:p>
          </p:txBody>
        </p:sp>
        <p:sp>
          <p:nvSpPr>
            <p:cNvPr id="62626" name="Rectangle 26"/>
            <p:cNvSpPr>
              <a:spLocks noChangeArrowheads="1"/>
            </p:cNvSpPr>
            <p:nvPr/>
          </p:nvSpPr>
          <p:spPr bwMode="auto">
            <a:xfrm>
              <a:off x="2525" y="2339"/>
              <a:ext cx="17" cy="19"/>
            </a:xfrm>
            <a:prstGeom prst="rect">
              <a:avLst/>
            </a:prstGeom>
            <a:solidFill>
              <a:srgbClr val="FF5050"/>
            </a:solidFill>
            <a:ln w="9525">
              <a:noFill/>
              <a:miter lim="800000"/>
              <a:headEnd/>
              <a:tailEnd/>
            </a:ln>
          </p:spPr>
          <p:txBody>
            <a:bodyPr/>
            <a:lstStyle/>
            <a:p>
              <a:pPr>
                <a:buClr>
                  <a:srgbClr val="000000"/>
                </a:buClr>
                <a:buSzPct val="100000"/>
                <a:buFont typeface="Arial" charset="0"/>
                <a:buNone/>
              </a:pPr>
              <a:endParaRPr lang="en-US"/>
            </a:p>
          </p:txBody>
        </p:sp>
        <p:sp>
          <p:nvSpPr>
            <p:cNvPr id="62627" name="Rectangle 27"/>
            <p:cNvSpPr>
              <a:spLocks noChangeArrowheads="1"/>
            </p:cNvSpPr>
            <p:nvPr/>
          </p:nvSpPr>
          <p:spPr bwMode="auto">
            <a:xfrm>
              <a:off x="2559" y="2339"/>
              <a:ext cx="17" cy="19"/>
            </a:xfrm>
            <a:prstGeom prst="rect">
              <a:avLst/>
            </a:prstGeom>
            <a:solidFill>
              <a:srgbClr val="FF5050"/>
            </a:solidFill>
            <a:ln w="9525">
              <a:noFill/>
              <a:miter lim="800000"/>
              <a:headEnd/>
              <a:tailEnd/>
            </a:ln>
          </p:spPr>
          <p:txBody>
            <a:bodyPr/>
            <a:lstStyle/>
            <a:p>
              <a:pPr>
                <a:buClr>
                  <a:srgbClr val="000000"/>
                </a:buClr>
                <a:buSzPct val="100000"/>
                <a:buFont typeface="Arial" charset="0"/>
                <a:buNone/>
              </a:pPr>
              <a:endParaRPr lang="en-US"/>
            </a:p>
          </p:txBody>
        </p:sp>
        <p:sp>
          <p:nvSpPr>
            <p:cNvPr id="62628" name="Rectangle 28"/>
            <p:cNvSpPr>
              <a:spLocks noChangeArrowheads="1"/>
            </p:cNvSpPr>
            <p:nvPr/>
          </p:nvSpPr>
          <p:spPr bwMode="auto">
            <a:xfrm>
              <a:off x="2593" y="2339"/>
              <a:ext cx="17" cy="19"/>
            </a:xfrm>
            <a:prstGeom prst="rect">
              <a:avLst/>
            </a:prstGeom>
            <a:solidFill>
              <a:srgbClr val="FF5050"/>
            </a:solidFill>
            <a:ln w="9525">
              <a:noFill/>
              <a:miter lim="800000"/>
              <a:headEnd/>
              <a:tailEnd/>
            </a:ln>
          </p:spPr>
          <p:txBody>
            <a:bodyPr/>
            <a:lstStyle/>
            <a:p>
              <a:pPr>
                <a:buClr>
                  <a:srgbClr val="000000"/>
                </a:buClr>
                <a:buSzPct val="100000"/>
                <a:buFont typeface="Arial" charset="0"/>
                <a:buNone/>
              </a:pPr>
              <a:endParaRPr lang="en-US"/>
            </a:p>
          </p:txBody>
        </p:sp>
        <p:sp>
          <p:nvSpPr>
            <p:cNvPr id="62629" name="Freeform 29"/>
            <p:cNvSpPr>
              <a:spLocks/>
            </p:cNvSpPr>
            <p:nvPr/>
          </p:nvSpPr>
          <p:spPr bwMode="auto">
            <a:xfrm>
              <a:off x="2627" y="2333"/>
              <a:ext cx="17" cy="25"/>
            </a:xfrm>
            <a:custGeom>
              <a:avLst/>
              <a:gdLst>
                <a:gd name="T0" fmla="*/ 0 w 17"/>
                <a:gd name="T1" fmla="*/ 6 h 25"/>
                <a:gd name="T2" fmla="*/ 0 w 17"/>
                <a:gd name="T3" fmla="*/ 25 h 25"/>
                <a:gd name="T4" fmla="*/ 17 w 17"/>
                <a:gd name="T5" fmla="*/ 19 h 25"/>
                <a:gd name="T6" fmla="*/ 17 w 17"/>
                <a:gd name="T7" fmla="*/ 0 h 25"/>
                <a:gd name="T8" fmla="*/ 0 w 17"/>
                <a:gd name="T9" fmla="*/ 6 h 25"/>
                <a:gd name="T10" fmla="*/ 0 60000 65536"/>
                <a:gd name="T11" fmla="*/ 0 60000 65536"/>
                <a:gd name="T12" fmla="*/ 0 60000 65536"/>
                <a:gd name="T13" fmla="*/ 0 60000 65536"/>
                <a:gd name="T14" fmla="*/ 0 60000 65536"/>
                <a:gd name="T15" fmla="*/ 0 w 17"/>
                <a:gd name="T16" fmla="*/ 0 h 25"/>
                <a:gd name="T17" fmla="*/ 17 w 17"/>
                <a:gd name="T18" fmla="*/ 25 h 25"/>
              </a:gdLst>
              <a:ahLst/>
              <a:cxnLst>
                <a:cxn ang="T10">
                  <a:pos x="T0" y="T1"/>
                </a:cxn>
                <a:cxn ang="T11">
                  <a:pos x="T2" y="T3"/>
                </a:cxn>
                <a:cxn ang="T12">
                  <a:pos x="T4" y="T5"/>
                </a:cxn>
                <a:cxn ang="T13">
                  <a:pos x="T6" y="T7"/>
                </a:cxn>
                <a:cxn ang="T14">
                  <a:pos x="T8" y="T9"/>
                </a:cxn>
              </a:cxnLst>
              <a:rect l="T15" t="T16" r="T17" b="T18"/>
              <a:pathLst>
                <a:path w="17" h="25">
                  <a:moveTo>
                    <a:pt x="0" y="6"/>
                  </a:moveTo>
                  <a:lnTo>
                    <a:pt x="0" y="25"/>
                  </a:lnTo>
                  <a:lnTo>
                    <a:pt x="17" y="19"/>
                  </a:lnTo>
                  <a:lnTo>
                    <a:pt x="17" y="0"/>
                  </a:lnTo>
                  <a:lnTo>
                    <a:pt x="0" y="6"/>
                  </a:lnTo>
                  <a:close/>
                </a:path>
              </a:pathLst>
            </a:custGeom>
            <a:solidFill>
              <a:srgbClr val="FF5050"/>
            </a:solidFill>
            <a:ln w="9525">
              <a:noFill/>
              <a:round/>
              <a:headEnd/>
              <a:tailEnd/>
            </a:ln>
          </p:spPr>
          <p:txBody>
            <a:bodyPr/>
            <a:lstStyle/>
            <a:p>
              <a:endParaRPr lang="en-US"/>
            </a:p>
          </p:txBody>
        </p:sp>
        <p:sp>
          <p:nvSpPr>
            <p:cNvPr id="62630" name="Freeform 30"/>
            <p:cNvSpPr>
              <a:spLocks/>
            </p:cNvSpPr>
            <p:nvPr/>
          </p:nvSpPr>
          <p:spPr bwMode="auto">
            <a:xfrm>
              <a:off x="2661" y="2326"/>
              <a:ext cx="17" cy="26"/>
            </a:xfrm>
            <a:custGeom>
              <a:avLst/>
              <a:gdLst>
                <a:gd name="T0" fmla="*/ 0 w 17"/>
                <a:gd name="T1" fmla="*/ 7 h 26"/>
                <a:gd name="T2" fmla="*/ 0 w 17"/>
                <a:gd name="T3" fmla="*/ 26 h 26"/>
                <a:gd name="T4" fmla="*/ 17 w 17"/>
                <a:gd name="T5" fmla="*/ 20 h 26"/>
                <a:gd name="T6" fmla="*/ 17 w 17"/>
                <a:gd name="T7" fmla="*/ 0 h 26"/>
                <a:gd name="T8" fmla="*/ 0 w 17"/>
                <a:gd name="T9" fmla="*/ 7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0" y="7"/>
                  </a:moveTo>
                  <a:lnTo>
                    <a:pt x="0" y="26"/>
                  </a:lnTo>
                  <a:lnTo>
                    <a:pt x="17" y="20"/>
                  </a:lnTo>
                  <a:lnTo>
                    <a:pt x="17" y="0"/>
                  </a:lnTo>
                  <a:lnTo>
                    <a:pt x="0" y="7"/>
                  </a:lnTo>
                  <a:close/>
                </a:path>
              </a:pathLst>
            </a:custGeom>
            <a:solidFill>
              <a:srgbClr val="FF5050"/>
            </a:solidFill>
            <a:ln w="9525">
              <a:noFill/>
              <a:round/>
              <a:headEnd/>
              <a:tailEnd/>
            </a:ln>
          </p:spPr>
          <p:txBody>
            <a:bodyPr/>
            <a:lstStyle/>
            <a:p>
              <a:endParaRPr lang="en-US"/>
            </a:p>
          </p:txBody>
        </p:sp>
        <p:sp>
          <p:nvSpPr>
            <p:cNvPr id="62631" name="Rectangle 31"/>
            <p:cNvSpPr>
              <a:spLocks noChangeArrowheads="1"/>
            </p:cNvSpPr>
            <p:nvPr/>
          </p:nvSpPr>
          <p:spPr bwMode="auto">
            <a:xfrm>
              <a:off x="2695" y="2320"/>
              <a:ext cx="17" cy="19"/>
            </a:xfrm>
            <a:prstGeom prst="rect">
              <a:avLst/>
            </a:prstGeom>
            <a:solidFill>
              <a:srgbClr val="FF5050"/>
            </a:solidFill>
            <a:ln w="9525">
              <a:noFill/>
              <a:miter lim="800000"/>
              <a:headEnd/>
              <a:tailEnd/>
            </a:ln>
          </p:spPr>
          <p:txBody>
            <a:bodyPr/>
            <a:lstStyle/>
            <a:p>
              <a:pPr>
                <a:buClr>
                  <a:srgbClr val="000000"/>
                </a:buClr>
                <a:buSzPct val="100000"/>
                <a:buFont typeface="Arial" charset="0"/>
                <a:buNone/>
              </a:pPr>
              <a:endParaRPr lang="en-US"/>
            </a:p>
          </p:txBody>
        </p:sp>
        <p:sp>
          <p:nvSpPr>
            <p:cNvPr id="62632" name="Freeform 32"/>
            <p:cNvSpPr>
              <a:spLocks/>
            </p:cNvSpPr>
            <p:nvPr/>
          </p:nvSpPr>
          <p:spPr bwMode="auto">
            <a:xfrm>
              <a:off x="2723" y="2307"/>
              <a:ext cx="23" cy="26"/>
            </a:xfrm>
            <a:custGeom>
              <a:avLst/>
              <a:gdLst>
                <a:gd name="T0" fmla="*/ 0 w 23"/>
                <a:gd name="T1" fmla="*/ 7 h 26"/>
                <a:gd name="T2" fmla="*/ 6 w 23"/>
                <a:gd name="T3" fmla="*/ 26 h 26"/>
                <a:gd name="T4" fmla="*/ 23 w 23"/>
                <a:gd name="T5" fmla="*/ 19 h 26"/>
                <a:gd name="T6" fmla="*/ 17 w 23"/>
                <a:gd name="T7" fmla="*/ 0 h 26"/>
                <a:gd name="T8" fmla="*/ 0 w 23"/>
                <a:gd name="T9" fmla="*/ 7 h 26"/>
                <a:gd name="T10" fmla="*/ 0 60000 65536"/>
                <a:gd name="T11" fmla="*/ 0 60000 65536"/>
                <a:gd name="T12" fmla="*/ 0 60000 65536"/>
                <a:gd name="T13" fmla="*/ 0 60000 65536"/>
                <a:gd name="T14" fmla="*/ 0 60000 65536"/>
                <a:gd name="T15" fmla="*/ 0 w 23"/>
                <a:gd name="T16" fmla="*/ 0 h 26"/>
                <a:gd name="T17" fmla="*/ 23 w 23"/>
                <a:gd name="T18" fmla="*/ 26 h 26"/>
              </a:gdLst>
              <a:ahLst/>
              <a:cxnLst>
                <a:cxn ang="T10">
                  <a:pos x="T0" y="T1"/>
                </a:cxn>
                <a:cxn ang="T11">
                  <a:pos x="T2" y="T3"/>
                </a:cxn>
                <a:cxn ang="T12">
                  <a:pos x="T4" y="T5"/>
                </a:cxn>
                <a:cxn ang="T13">
                  <a:pos x="T6" y="T7"/>
                </a:cxn>
                <a:cxn ang="T14">
                  <a:pos x="T8" y="T9"/>
                </a:cxn>
              </a:cxnLst>
              <a:rect l="T15" t="T16" r="T17" b="T18"/>
              <a:pathLst>
                <a:path w="23" h="26">
                  <a:moveTo>
                    <a:pt x="0" y="7"/>
                  </a:moveTo>
                  <a:lnTo>
                    <a:pt x="6" y="26"/>
                  </a:lnTo>
                  <a:lnTo>
                    <a:pt x="23" y="19"/>
                  </a:lnTo>
                  <a:lnTo>
                    <a:pt x="17" y="0"/>
                  </a:lnTo>
                  <a:lnTo>
                    <a:pt x="0" y="7"/>
                  </a:lnTo>
                  <a:close/>
                </a:path>
              </a:pathLst>
            </a:custGeom>
            <a:solidFill>
              <a:srgbClr val="FF5050"/>
            </a:solidFill>
            <a:ln w="9525">
              <a:noFill/>
              <a:round/>
              <a:headEnd/>
              <a:tailEnd/>
            </a:ln>
          </p:spPr>
          <p:txBody>
            <a:bodyPr/>
            <a:lstStyle/>
            <a:p>
              <a:endParaRPr lang="en-US"/>
            </a:p>
          </p:txBody>
        </p:sp>
        <p:sp>
          <p:nvSpPr>
            <p:cNvPr id="62633" name="Freeform 33"/>
            <p:cNvSpPr>
              <a:spLocks/>
            </p:cNvSpPr>
            <p:nvPr/>
          </p:nvSpPr>
          <p:spPr bwMode="auto">
            <a:xfrm>
              <a:off x="2757" y="2295"/>
              <a:ext cx="23" cy="25"/>
            </a:xfrm>
            <a:custGeom>
              <a:avLst/>
              <a:gdLst>
                <a:gd name="T0" fmla="*/ 0 w 23"/>
                <a:gd name="T1" fmla="*/ 6 h 25"/>
                <a:gd name="T2" fmla="*/ 6 w 23"/>
                <a:gd name="T3" fmla="*/ 25 h 25"/>
                <a:gd name="T4" fmla="*/ 23 w 23"/>
                <a:gd name="T5" fmla="*/ 19 h 25"/>
                <a:gd name="T6" fmla="*/ 17 w 23"/>
                <a:gd name="T7" fmla="*/ 0 h 25"/>
                <a:gd name="T8" fmla="*/ 0 w 23"/>
                <a:gd name="T9" fmla="*/ 6 h 25"/>
                <a:gd name="T10" fmla="*/ 0 60000 65536"/>
                <a:gd name="T11" fmla="*/ 0 60000 65536"/>
                <a:gd name="T12" fmla="*/ 0 60000 65536"/>
                <a:gd name="T13" fmla="*/ 0 60000 65536"/>
                <a:gd name="T14" fmla="*/ 0 60000 65536"/>
                <a:gd name="T15" fmla="*/ 0 w 23"/>
                <a:gd name="T16" fmla="*/ 0 h 25"/>
                <a:gd name="T17" fmla="*/ 23 w 23"/>
                <a:gd name="T18" fmla="*/ 25 h 25"/>
              </a:gdLst>
              <a:ahLst/>
              <a:cxnLst>
                <a:cxn ang="T10">
                  <a:pos x="T0" y="T1"/>
                </a:cxn>
                <a:cxn ang="T11">
                  <a:pos x="T2" y="T3"/>
                </a:cxn>
                <a:cxn ang="T12">
                  <a:pos x="T4" y="T5"/>
                </a:cxn>
                <a:cxn ang="T13">
                  <a:pos x="T6" y="T7"/>
                </a:cxn>
                <a:cxn ang="T14">
                  <a:pos x="T8" y="T9"/>
                </a:cxn>
              </a:cxnLst>
              <a:rect l="T15" t="T16" r="T17" b="T18"/>
              <a:pathLst>
                <a:path w="23" h="25">
                  <a:moveTo>
                    <a:pt x="0" y="6"/>
                  </a:moveTo>
                  <a:lnTo>
                    <a:pt x="6" y="25"/>
                  </a:lnTo>
                  <a:lnTo>
                    <a:pt x="23" y="19"/>
                  </a:lnTo>
                  <a:lnTo>
                    <a:pt x="17" y="0"/>
                  </a:lnTo>
                  <a:lnTo>
                    <a:pt x="0" y="6"/>
                  </a:lnTo>
                  <a:close/>
                </a:path>
              </a:pathLst>
            </a:custGeom>
            <a:solidFill>
              <a:srgbClr val="FF5050"/>
            </a:solidFill>
            <a:ln w="9525">
              <a:noFill/>
              <a:round/>
              <a:headEnd/>
              <a:tailEnd/>
            </a:ln>
          </p:spPr>
          <p:txBody>
            <a:bodyPr/>
            <a:lstStyle/>
            <a:p>
              <a:endParaRPr lang="en-US"/>
            </a:p>
          </p:txBody>
        </p:sp>
        <p:sp>
          <p:nvSpPr>
            <p:cNvPr id="62634" name="Freeform 34"/>
            <p:cNvSpPr>
              <a:spLocks/>
            </p:cNvSpPr>
            <p:nvPr/>
          </p:nvSpPr>
          <p:spPr bwMode="auto">
            <a:xfrm>
              <a:off x="2791" y="2282"/>
              <a:ext cx="23" cy="25"/>
            </a:xfrm>
            <a:custGeom>
              <a:avLst/>
              <a:gdLst>
                <a:gd name="T0" fmla="*/ 0 w 23"/>
                <a:gd name="T1" fmla="*/ 6 h 25"/>
                <a:gd name="T2" fmla="*/ 6 w 23"/>
                <a:gd name="T3" fmla="*/ 25 h 25"/>
                <a:gd name="T4" fmla="*/ 6 w 23"/>
                <a:gd name="T5" fmla="*/ 25 h 25"/>
                <a:gd name="T6" fmla="*/ 23 w 23"/>
                <a:gd name="T7" fmla="*/ 19 h 25"/>
                <a:gd name="T8" fmla="*/ 17 w 23"/>
                <a:gd name="T9" fmla="*/ 0 h 25"/>
                <a:gd name="T10" fmla="*/ 0 w 23"/>
                <a:gd name="T11" fmla="*/ 6 h 25"/>
                <a:gd name="T12" fmla="*/ 0 60000 65536"/>
                <a:gd name="T13" fmla="*/ 0 60000 65536"/>
                <a:gd name="T14" fmla="*/ 0 60000 65536"/>
                <a:gd name="T15" fmla="*/ 0 60000 65536"/>
                <a:gd name="T16" fmla="*/ 0 60000 65536"/>
                <a:gd name="T17" fmla="*/ 0 60000 65536"/>
                <a:gd name="T18" fmla="*/ 0 w 23"/>
                <a:gd name="T19" fmla="*/ 0 h 25"/>
                <a:gd name="T20" fmla="*/ 23 w 23"/>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3" h="25">
                  <a:moveTo>
                    <a:pt x="0" y="6"/>
                  </a:moveTo>
                  <a:lnTo>
                    <a:pt x="6" y="25"/>
                  </a:lnTo>
                  <a:lnTo>
                    <a:pt x="23" y="19"/>
                  </a:lnTo>
                  <a:lnTo>
                    <a:pt x="17" y="0"/>
                  </a:lnTo>
                  <a:lnTo>
                    <a:pt x="0" y="6"/>
                  </a:lnTo>
                  <a:close/>
                </a:path>
              </a:pathLst>
            </a:custGeom>
            <a:solidFill>
              <a:srgbClr val="FF5050"/>
            </a:solidFill>
            <a:ln w="9525">
              <a:noFill/>
              <a:round/>
              <a:headEnd/>
              <a:tailEnd/>
            </a:ln>
          </p:spPr>
          <p:txBody>
            <a:bodyPr/>
            <a:lstStyle/>
            <a:p>
              <a:endParaRPr lang="en-US"/>
            </a:p>
          </p:txBody>
        </p:sp>
        <p:sp>
          <p:nvSpPr>
            <p:cNvPr id="62635" name="Freeform 35"/>
            <p:cNvSpPr>
              <a:spLocks/>
            </p:cNvSpPr>
            <p:nvPr/>
          </p:nvSpPr>
          <p:spPr bwMode="auto">
            <a:xfrm>
              <a:off x="2819" y="2269"/>
              <a:ext cx="23" cy="26"/>
            </a:xfrm>
            <a:custGeom>
              <a:avLst/>
              <a:gdLst>
                <a:gd name="T0" fmla="*/ 0 w 23"/>
                <a:gd name="T1" fmla="*/ 6 h 26"/>
                <a:gd name="T2" fmla="*/ 6 w 23"/>
                <a:gd name="T3" fmla="*/ 26 h 26"/>
                <a:gd name="T4" fmla="*/ 23 w 23"/>
                <a:gd name="T5" fmla="*/ 19 h 26"/>
                <a:gd name="T6" fmla="*/ 17 w 23"/>
                <a:gd name="T7" fmla="*/ 0 h 26"/>
                <a:gd name="T8" fmla="*/ 0 w 23"/>
                <a:gd name="T9" fmla="*/ 6 h 26"/>
                <a:gd name="T10" fmla="*/ 0 60000 65536"/>
                <a:gd name="T11" fmla="*/ 0 60000 65536"/>
                <a:gd name="T12" fmla="*/ 0 60000 65536"/>
                <a:gd name="T13" fmla="*/ 0 60000 65536"/>
                <a:gd name="T14" fmla="*/ 0 60000 65536"/>
                <a:gd name="T15" fmla="*/ 0 w 23"/>
                <a:gd name="T16" fmla="*/ 0 h 26"/>
                <a:gd name="T17" fmla="*/ 23 w 23"/>
                <a:gd name="T18" fmla="*/ 26 h 26"/>
              </a:gdLst>
              <a:ahLst/>
              <a:cxnLst>
                <a:cxn ang="T10">
                  <a:pos x="T0" y="T1"/>
                </a:cxn>
                <a:cxn ang="T11">
                  <a:pos x="T2" y="T3"/>
                </a:cxn>
                <a:cxn ang="T12">
                  <a:pos x="T4" y="T5"/>
                </a:cxn>
                <a:cxn ang="T13">
                  <a:pos x="T6" y="T7"/>
                </a:cxn>
                <a:cxn ang="T14">
                  <a:pos x="T8" y="T9"/>
                </a:cxn>
              </a:cxnLst>
              <a:rect l="T15" t="T16" r="T17" b="T18"/>
              <a:pathLst>
                <a:path w="23" h="26">
                  <a:moveTo>
                    <a:pt x="0" y="6"/>
                  </a:moveTo>
                  <a:lnTo>
                    <a:pt x="6" y="26"/>
                  </a:lnTo>
                  <a:lnTo>
                    <a:pt x="23" y="19"/>
                  </a:lnTo>
                  <a:lnTo>
                    <a:pt x="17" y="0"/>
                  </a:lnTo>
                  <a:lnTo>
                    <a:pt x="0" y="6"/>
                  </a:lnTo>
                  <a:close/>
                </a:path>
              </a:pathLst>
            </a:custGeom>
            <a:solidFill>
              <a:srgbClr val="FF5050"/>
            </a:solidFill>
            <a:ln w="9525">
              <a:noFill/>
              <a:round/>
              <a:headEnd/>
              <a:tailEnd/>
            </a:ln>
          </p:spPr>
          <p:txBody>
            <a:bodyPr/>
            <a:lstStyle/>
            <a:p>
              <a:endParaRPr lang="en-US"/>
            </a:p>
          </p:txBody>
        </p:sp>
        <p:sp>
          <p:nvSpPr>
            <p:cNvPr id="62636" name="Freeform 36"/>
            <p:cNvSpPr>
              <a:spLocks/>
            </p:cNvSpPr>
            <p:nvPr/>
          </p:nvSpPr>
          <p:spPr bwMode="auto">
            <a:xfrm>
              <a:off x="2853" y="2256"/>
              <a:ext cx="23" cy="26"/>
            </a:xfrm>
            <a:custGeom>
              <a:avLst/>
              <a:gdLst>
                <a:gd name="T0" fmla="*/ 0 w 23"/>
                <a:gd name="T1" fmla="*/ 7 h 26"/>
                <a:gd name="T2" fmla="*/ 6 w 23"/>
                <a:gd name="T3" fmla="*/ 26 h 26"/>
                <a:gd name="T4" fmla="*/ 17 w 23"/>
                <a:gd name="T5" fmla="*/ 19 h 26"/>
                <a:gd name="T6" fmla="*/ 23 w 23"/>
                <a:gd name="T7" fmla="*/ 19 h 26"/>
                <a:gd name="T8" fmla="*/ 17 w 23"/>
                <a:gd name="T9" fmla="*/ 0 h 26"/>
                <a:gd name="T10" fmla="*/ 12 w 23"/>
                <a:gd name="T11" fmla="*/ 0 h 26"/>
                <a:gd name="T12" fmla="*/ 0 w 23"/>
                <a:gd name="T13" fmla="*/ 7 h 26"/>
                <a:gd name="T14" fmla="*/ 0 60000 65536"/>
                <a:gd name="T15" fmla="*/ 0 60000 65536"/>
                <a:gd name="T16" fmla="*/ 0 60000 65536"/>
                <a:gd name="T17" fmla="*/ 0 60000 65536"/>
                <a:gd name="T18" fmla="*/ 0 60000 65536"/>
                <a:gd name="T19" fmla="*/ 0 60000 65536"/>
                <a:gd name="T20" fmla="*/ 0 60000 65536"/>
                <a:gd name="T21" fmla="*/ 0 w 23"/>
                <a:gd name="T22" fmla="*/ 0 h 26"/>
                <a:gd name="T23" fmla="*/ 23 w 23"/>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26">
                  <a:moveTo>
                    <a:pt x="0" y="7"/>
                  </a:moveTo>
                  <a:lnTo>
                    <a:pt x="6" y="26"/>
                  </a:lnTo>
                  <a:lnTo>
                    <a:pt x="17" y="19"/>
                  </a:lnTo>
                  <a:lnTo>
                    <a:pt x="23" y="19"/>
                  </a:lnTo>
                  <a:lnTo>
                    <a:pt x="17" y="0"/>
                  </a:lnTo>
                  <a:lnTo>
                    <a:pt x="12" y="0"/>
                  </a:lnTo>
                  <a:lnTo>
                    <a:pt x="0" y="7"/>
                  </a:lnTo>
                  <a:close/>
                </a:path>
              </a:pathLst>
            </a:custGeom>
            <a:solidFill>
              <a:srgbClr val="FF5050"/>
            </a:solidFill>
            <a:ln w="9525">
              <a:noFill/>
              <a:round/>
              <a:headEnd/>
              <a:tailEnd/>
            </a:ln>
          </p:spPr>
          <p:txBody>
            <a:bodyPr/>
            <a:lstStyle/>
            <a:p>
              <a:endParaRPr lang="en-US"/>
            </a:p>
          </p:txBody>
        </p:sp>
        <p:sp>
          <p:nvSpPr>
            <p:cNvPr id="62637" name="Freeform 37"/>
            <p:cNvSpPr>
              <a:spLocks/>
            </p:cNvSpPr>
            <p:nvPr/>
          </p:nvSpPr>
          <p:spPr bwMode="auto">
            <a:xfrm>
              <a:off x="2882" y="2237"/>
              <a:ext cx="22" cy="26"/>
            </a:xfrm>
            <a:custGeom>
              <a:avLst/>
              <a:gdLst>
                <a:gd name="T0" fmla="*/ 0 w 22"/>
                <a:gd name="T1" fmla="*/ 6 h 26"/>
                <a:gd name="T2" fmla="*/ 5 w 22"/>
                <a:gd name="T3" fmla="*/ 26 h 26"/>
                <a:gd name="T4" fmla="*/ 22 w 22"/>
                <a:gd name="T5" fmla="*/ 19 h 26"/>
                <a:gd name="T6" fmla="*/ 17 w 22"/>
                <a:gd name="T7" fmla="*/ 0 h 26"/>
                <a:gd name="T8" fmla="*/ 0 w 22"/>
                <a:gd name="T9" fmla="*/ 6 h 26"/>
                <a:gd name="T10" fmla="*/ 0 60000 65536"/>
                <a:gd name="T11" fmla="*/ 0 60000 65536"/>
                <a:gd name="T12" fmla="*/ 0 60000 65536"/>
                <a:gd name="T13" fmla="*/ 0 60000 65536"/>
                <a:gd name="T14" fmla="*/ 0 60000 65536"/>
                <a:gd name="T15" fmla="*/ 0 w 22"/>
                <a:gd name="T16" fmla="*/ 0 h 26"/>
                <a:gd name="T17" fmla="*/ 22 w 22"/>
                <a:gd name="T18" fmla="*/ 26 h 26"/>
              </a:gdLst>
              <a:ahLst/>
              <a:cxnLst>
                <a:cxn ang="T10">
                  <a:pos x="T0" y="T1"/>
                </a:cxn>
                <a:cxn ang="T11">
                  <a:pos x="T2" y="T3"/>
                </a:cxn>
                <a:cxn ang="T12">
                  <a:pos x="T4" y="T5"/>
                </a:cxn>
                <a:cxn ang="T13">
                  <a:pos x="T6" y="T7"/>
                </a:cxn>
                <a:cxn ang="T14">
                  <a:pos x="T8" y="T9"/>
                </a:cxn>
              </a:cxnLst>
              <a:rect l="T15" t="T16" r="T17" b="T18"/>
              <a:pathLst>
                <a:path w="22" h="26">
                  <a:moveTo>
                    <a:pt x="0" y="6"/>
                  </a:moveTo>
                  <a:lnTo>
                    <a:pt x="5" y="26"/>
                  </a:lnTo>
                  <a:lnTo>
                    <a:pt x="22" y="19"/>
                  </a:lnTo>
                  <a:lnTo>
                    <a:pt x="17" y="0"/>
                  </a:lnTo>
                  <a:lnTo>
                    <a:pt x="0" y="6"/>
                  </a:lnTo>
                  <a:close/>
                </a:path>
              </a:pathLst>
            </a:custGeom>
            <a:solidFill>
              <a:srgbClr val="FF5050"/>
            </a:solidFill>
            <a:ln w="9525">
              <a:noFill/>
              <a:round/>
              <a:headEnd/>
              <a:tailEnd/>
            </a:ln>
          </p:spPr>
          <p:txBody>
            <a:bodyPr/>
            <a:lstStyle/>
            <a:p>
              <a:endParaRPr lang="en-US"/>
            </a:p>
          </p:txBody>
        </p:sp>
        <p:sp>
          <p:nvSpPr>
            <p:cNvPr id="62638" name="Freeform 38"/>
            <p:cNvSpPr>
              <a:spLocks/>
            </p:cNvSpPr>
            <p:nvPr/>
          </p:nvSpPr>
          <p:spPr bwMode="auto">
            <a:xfrm>
              <a:off x="2916" y="2218"/>
              <a:ext cx="17" cy="32"/>
            </a:xfrm>
            <a:custGeom>
              <a:avLst/>
              <a:gdLst>
                <a:gd name="T0" fmla="*/ 0 w 17"/>
                <a:gd name="T1" fmla="*/ 13 h 32"/>
                <a:gd name="T2" fmla="*/ 5 w 17"/>
                <a:gd name="T3" fmla="*/ 32 h 32"/>
                <a:gd name="T4" fmla="*/ 17 w 17"/>
                <a:gd name="T5" fmla="*/ 19 h 32"/>
                <a:gd name="T6" fmla="*/ 11 w 17"/>
                <a:gd name="T7" fmla="*/ 0 h 32"/>
                <a:gd name="T8" fmla="*/ 0 w 17"/>
                <a:gd name="T9" fmla="*/ 13 h 32"/>
                <a:gd name="T10" fmla="*/ 0 60000 65536"/>
                <a:gd name="T11" fmla="*/ 0 60000 65536"/>
                <a:gd name="T12" fmla="*/ 0 60000 65536"/>
                <a:gd name="T13" fmla="*/ 0 60000 65536"/>
                <a:gd name="T14" fmla="*/ 0 60000 65536"/>
                <a:gd name="T15" fmla="*/ 0 w 17"/>
                <a:gd name="T16" fmla="*/ 0 h 32"/>
                <a:gd name="T17" fmla="*/ 17 w 17"/>
                <a:gd name="T18" fmla="*/ 32 h 32"/>
              </a:gdLst>
              <a:ahLst/>
              <a:cxnLst>
                <a:cxn ang="T10">
                  <a:pos x="T0" y="T1"/>
                </a:cxn>
                <a:cxn ang="T11">
                  <a:pos x="T2" y="T3"/>
                </a:cxn>
                <a:cxn ang="T12">
                  <a:pos x="T4" y="T5"/>
                </a:cxn>
                <a:cxn ang="T13">
                  <a:pos x="T6" y="T7"/>
                </a:cxn>
                <a:cxn ang="T14">
                  <a:pos x="T8" y="T9"/>
                </a:cxn>
              </a:cxnLst>
              <a:rect l="T15" t="T16" r="T17" b="T18"/>
              <a:pathLst>
                <a:path w="17" h="32">
                  <a:moveTo>
                    <a:pt x="0" y="13"/>
                  </a:moveTo>
                  <a:lnTo>
                    <a:pt x="5" y="32"/>
                  </a:lnTo>
                  <a:lnTo>
                    <a:pt x="17" y="19"/>
                  </a:lnTo>
                  <a:lnTo>
                    <a:pt x="11" y="0"/>
                  </a:lnTo>
                  <a:lnTo>
                    <a:pt x="0" y="13"/>
                  </a:lnTo>
                  <a:close/>
                </a:path>
              </a:pathLst>
            </a:custGeom>
            <a:solidFill>
              <a:srgbClr val="FF5050"/>
            </a:solidFill>
            <a:ln w="9525">
              <a:noFill/>
              <a:round/>
              <a:headEnd/>
              <a:tailEnd/>
            </a:ln>
          </p:spPr>
          <p:txBody>
            <a:bodyPr/>
            <a:lstStyle/>
            <a:p>
              <a:endParaRPr lang="en-US"/>
            </a:p>
          </p:txBody>
        </p:sp>
        <p:sp>
          <p:nvSpPr>
            <p:cNvPr id="62639" name="Freeform 39"/>
            <p:cNvSpPr>
              <a:spLocks/>
            </p:cNvSpPr>
            <p:nvPr/>
          </p:nvSpPr>
          <p:spPr bwMode="auto">
            <a:xfrm>
              <a:off x="2944" y="2205"/>
              <a:ext cx="22" cy="26"/>
            </a:xfrm>
            <a:custGeom>
              <a:avLst/>
              <a:gdLst>
                <a:gd name="T0" fmla="*/ 0 w 22"/>
                <a:gd name="T1" fmla="*/ 6 h 26"/>
                <a:gd name="T2" fmla="*/ 5 w 22"/>
                <a:gd name="T3" fmla="*/ 26 h 26"/>
                <a:gd name="T4" fmla="*/ 22 w 22"/>
                <a:gd name="T5" fmla="*/ 19 h 26"/>
                <a:gd name="T6" fmla="*/ 17 w 22"/>
                <a:gd name="T7" fmla="*/ 0 h 26"/>
                <a:gd name="T8" fmla="*/ 0 w 22"/>
                <a:gd name="T9" fmla="*/ 6 h 26"/>
                <a:gd name="T10" fmla="*/ 0 60000 65536"/>
                <a:gd name="T11" fmla="*/ 0 60000 65536"/>
                <a:gd name="T12" fmla="*/ 0 60000 65536"/>
                <a:gd name="T13" fmla="*/ 0 60000 65536"/>
                <a:gd name="T14" fmla="*/ 0 60000 65536"/>
                <a:gd name="T15" fmla="*/ 0 w 22"/>
                <a:gd name="T16" fmla="*/ 0 h 26"/>
                <a:gd name="T17" fmla="*/ 22 w 22"/>
                <a:gd name="T18" fmla="*/ 26 h 26"/>
              </a:gdLst>
              <a:ahLst/>
              <a:cxnLst>
                <a:cxn ang="T10">
                  <a:pos x="T0" y="T1"/>
                </a:cxn>
                <a:cxn ang="T11">
                  <a:pos x="T2" y="T3"/>
                </a:cxn>
                <a:cxn ang="T12">
                  <a:pos x="T4" y="T5"/>
                </a:cxn>
                <a:cxn ang="T13">
                  <a:pos x="T6" y="T7"/>
                </a:cxn>
                <a:cxn ang="T14">
                  <a:pos x="T8" y="T9"/>
                </a:cxn>
              </a:cxnLst>
              <a:rect l="T15" t="T16" r="T17" b="T18"/>
              <a:pathLst>
                <a:path w="22" h="26">
                  <a:moveTo>
                    <a:pt x="0" y="6"/>
                  </a:moveTo>
                  <a:lnTo>
                    <a:pt x="5" y="26"/>
                  </a:lnTo>
                  <a:lnTo>
                    <a:pt x="22" y="19"/>
                  </a:lnTo>
                  <a:lnTo>
                    <a:pt x="17" y="0"/>
                  </a:lnTo>
                  <a:lnTo>
                    <a:pt x="0" y="6"/>
                  </a:lnTo>
                  <a:close/>
                </a:path>
              </a:pathLst>
            </a:custGeom>
            <a:solidFill>
              <a:srgbClr val="FF5050"/>
            </a:solidFill>
            <a:ln w="9525">
              <a:noFill/>
              <a:round/>
              <a:headEnd/>
              <a:tailEnd/>
            </a:ln>
          </p:spPr>
          <p:txBody>
            <a:bodyPr/>
            <a:lstStyle/>
            <a:p>
              <a:endParaRPr lang="en-US"/>
            </a:p>
          </p:txBody>
        </p:sp>
        <p:sp>
          <p:nvSpPr>
            <p:cNvPr id="62640" name="Freeform 40"/>
            <p:cNvSpPr>
              <a:spLocks/>
            </p:cNvSpPr>
            <p:nvPr/>
          </p:nvSpPr>
          <p:spPr bwMode="auto">
            <a:xfrm>
              <a:off x="2972" y="2186"/>
              <a:ext cx="23" cy="25"/>
            </a:xfrm>
            <a:custGeom>
              <a:avLst/>
              <a:gdLst>
                <a:gd name="T0" fmla="*/ 0 w 23"/>
                <a:gd name="T1" fmla="*/ 6 h 25"/>
                <a:gd name="T2" fmla="*/ 6 w 23"/>
                <a:gd name="T3" fmla="*/ 25 h 25"/>
                <a:gd name="T4" fmla="*/ 23 w 23"/>
                <a:gd name="T5" fmla="*/ 19 h 25"/>
                <a:gd name="T6" fmla="*/ 17 w 23"/>
                <a:gd name="T7" fmla="*/ 0 h 25"/>
                <a:gd name="T8" fmla="*/ 0 w 23"/>
                <a:gd name="T9" fmla="*/ 6 h 25"/>
                <a:gd name="T10" fmla="*/ 0 60000 65536"/>
                <a:gd name="T11" fmla="*/ 0 60000 65536"/>
                <a:gd name="T12" fmla="*/ 0 60000 65536"/>
                <a:gd name="T13" fmla="*/ 0 60000 65536"/>
                <a:gd name="T14" fmla="*/ 0 60000 65536"/>
                <a:gd name="T15" fmla="*/ 0 w 23"/>
                <a:gd name="T16" fmla="*/ 0 h 25"/>
                <a:gd name="T17" fmla="*/ 23 w 23"/>
                <a:gd name="T18" fmla="*/ 25 h 25"/>
              </a:gdLst>
              <a:ahLst/>
              <a:cxnLst>
                <a:cxn ang="T10">
                  <a:pos x="T0" y="T1"/>
                </a:cxn>
                <a:cxn ang="T11">
                  <a:pos x="T2" y="T3"/>
                </a:cxn>
                <a:cxn ang="T12">
                  <a:pos x="T4" y="T5"/>
                </a:cxn>
                <a:cxn ang="T13">
                  <a:pos x="T6" y="T7"/>
                </a:cxn>
                <a:cxn ang="T14">
                  <a:pos x="T8" y="T9"/>
                </a:cxn>
              </a:cxnLst>
              <a:rect l="T15" t="T16" r="T17" b="T18"/>
              <a:pathLst>
                <a:path w="23" h="25">
                  <a:moveTo>
                    <a:pt x="0" y="6"/>
                  </a:moveTo>
                  <a:lnTo>
                    <a:pt x="6" y="25"/>
                  </a:lnTo>
                  <a:lnTo>
                    <a:pt x="23" y="19"/>
                  </a:lnTo>
                  <a:lnTo>
                    <a:pt x="17" y="0"/>
                  </a:lnTo>
                  <a:lnTo>
                    <a:pt x="0" y="6"/>
                  </a:lnTo>
                  <a:close/>
                </a:path>
              </a:pathLst>
            </a:custGeom>
            <a:solidFill>
              <a:srgbClr val="FF5050"/>
            </a:solidFill>
            <a:ln w="9525">
              <a:noFill/>
              <a:round/>
              <a:headEnd/>
              <a:tailEnd/>
            </a:ln>
          </p:spPr>
          <p:txBody>
            <a:bodyPr/>
            <a:lstStyle/>
            <a:p>
              <a:endParaRPr lang="en-US"/>
            </a:p>
          </p:txBody>
        </p:sp>
        <p:sp>
          <p:nvSpPr>
            <p:cNvPr id="62641" name="Freeform 41"/>
            <p:cNvSpPr>
              <a:spLocks/>
            </p:cNvSpPr>
            <p:nvPr/>
          </p:nvSpPr>
          <p:spPr bwMode="auto">
            <a:xfrm>
              <a:off x="3006" y="2167"/>
              <a:ext cx="17" cy="32"/>
            </a:xfrm>
            <a:custGeom>
              <a:avLst/>
              <a:gdLst>
                <a:gd name="T0" fmla="*/ 0 w 17"/>
                <a:gd name="T1" fmla="*/ 12 h 32"/>
                <a:gd name="T2" fmla="*/ 6 w 17"/>
                <a:gd name="T3" fmla="*/ 32 h 32"/>
                <a:gd name="T4" fmla="*/ 17 w 17"/>
                <a:gd name="T5" fmla="*/ 19 h 32"/>
                <a:gd name="T6" fmla="*/ 11 w 17"/>
                <a:gd name="T7" fmla="*/ 0 h 32"/>
                <a:gd name="T8" fmla="*/ 0 w 17"/>
                <a:gd name="T9" fmla="*/ 12 h 32"/>
                <a:gd name="T10" fmla="*/ 0 60000 65536"/>
                <a:gd name="T11" fmla="*/ 0 60000 65536"/>
                <a:gd name="T12" fmla="*/ 0 60000 65536"/>
                <a:gd name="T13" fmla="*/ 0 60000 65536"/>
                <a:gd name="T14" fmla="*/ 0 60000 65536"/>
                <a:gd name="T15" fmla="*/ 0 w 17"/>
                <a:gd name="T16" fmla="*/ 0 h 32"/>
                <a:gd name="T17" fmla="*/ 17 w 17"/>
                <a:gd name="T18" fmla="*/ 32 h 32"/>
              </a:gdLst>
              <a:ahLst/>
              <a:cxnLst>
                <a:cxn ang="T10">
                  <a:pos x="T0" y="T1"/>
                </a:cxn>
                <a:cxn ang="T11">
                  <a:pos x="T2" y="T3"/>
                </a:cxn>
                <a:cxn ang="T12">
                  <a:pos x="T4" y="T5"/>
                </a:cxn>
                <a:cxn ang="T13">
                  <a:pos x="T6" y="T7"/>
                </a:cxn>
                <a:cxn ang="T14">
                  <a:pos x="T8" y="T9"/>
                </a:cxn>
              </a:cxnLst>
              <a:rect l="T15" t="T16" r="T17" b="T18"/>
              <a:pathLst>
                <a:path w="17" h="32">
                  <a:moveTo>
                    <a:pt x="0" y="12"/>
                  </a:moveTo>
                  <a:lnTo>
                    <a:pt x="6" y="32"/>
                  </a:lnTo>
                  <a:lnTo>
                    <a:pt x="17" y="19"/>
                  </a:lnTo>
                  <a:lnTo>
                    <a:pt x="11" y="0"/>
                  </a:lnTo>
                  <a:lnTo>
                    <a:pt x="0" y="12"/>
                  </a:lnTo>
                  <a:close/>
                </a:path>
              </a:pathLst>
            </a:custGeom>
            <a:solidFill>
              <a:srgbClr val="FF5050"/>
            </a:solidFill>
            <a:ln w="9525">
              <a:noFill/>
              <a:round/>
              <a:headEnd/>
              <a:tailEnd/>
            </a:ln>
          </p:spPr>
          <p:txBody>
            <a:bodyPr/>
            <a:lstStyle/>
            <a:p>
              <a:endParaRPr lang="en-US"/>
            </a:p>
          </p:txBody>
        </p:sp>
        <p:sp>
          <p:nvSpPr>
            <p:cNvPr id="62642" name="Freeform 42"/>
            <p:cNvSpPr>
              <a:spLocks/>
            </p:cNvSpPr>
            <p:nvPr/>
          </p:nvSpPr>
          <p:spPr bwMode="auto">
            <a:xfrm>
              <a:off x="3034" y="2147"/>
              <a:ext cx="23" cy="32"/>
            </a:xfrm>
            <a:custGeom>
              <a:avLst/>
              <a:gdLst>
                <a:gd name="T0" fmla="*/ 0 w 23"/>
                <a:gd name="T1" fmla="*/ 13 h 32"/>
                <a:gd name="T2" fmla="*/ 6 w 23"/>
                <a:gd name="T3" fmla="*/ 32 h 32"/>
                <a:gd name="T4" fmla="*/ 23 w 23"/>
                <a:gd name="T5" fmla="*/ 20 h 32"/>
                <a:gd name="T6" fmla="*/ 17 w 23"/>
                <a:gd name="T7" fmla="*/ 0 h 32"/>
                <a:gd name="T8" fmla="*/ 0 w 23"/>
                <a:gd name="T9" fmla="*/ 13 h 32"/>
                <a:gd name="T10" fmla="*/ 0 60000 65536"/>
                <a:gd name="T11" fmla="*/ 0 60000 65536"/>
                <a:gd name="T12" fmla="*/ 0 60000 65536"/>
                <a:gd name="T13" fmla="*/ 0 60000 65536"/>
                <a:gd name="T14" fmla="*/ 0 60000 65536"/>
                <a:gd name="T15" fmla="*/ 0 w 23"/>
                <a:gd name="T16" fmla="*/ 0 h 32"/>
                <a:gd name="T17" fmla="*/ 23 w 23"/>
                <a:gd name="T18" fmla="*/ 32 h 32"/>
              </a:gdLst>
              <a:ahLst/>
              <a:cxnLst>
                <a:cxn ang="T10">
                  <a:pos x="T0" y="T1"/>
                </a:cxn>
                <a:cxn ang="T11">
                  <a:pos x="T2" y="T3"/>
                </a:cxn>
                <a:cxn ang="T12">
                  <a:pos x="T4" y="T5"/>
                </a:cxn>
                <a:cxn ang="T13">
                  <a:pos x="T6" y="T7"/>
                </a:cxn>
                <a:cxn ang="T14">
                  <a:pos x="T8" y="T9"/>
                </a:cxn>
              </a:cxnLst>
              <a:rect l="T15" t="T16" r="T17" b="T18"/>
              <a:pathLst>
                <a:path w="23" h="32">
                  <a:moveTo>
                    <a:pt x="0" y="13"/>
                  </a:moveTo>
                  <a:lnTo>
                    <a:pt x="6" y="32"/>
                  </a:lnTo>
                  <a:lnTo>
                    <a:pt x="23" y="20"/>
                  </a:lnTo>
                  <a:lnTo>
                    <a:pt x="17" y="0"/>
                  </a:lnTo>
                  <a:lnTo>
                    <a:pt x="0" y="13"/>
                  </a:lnTo>
                  <a:close/>
                </a:path>
              </a:pathLst>
            </a:custGeom>
            <a:solidFill>
              <a:srgbClr val="FF5050"/>
            </a:solidFill>
            <a:ln w="9525">
              <a:noFill/>
              <a:round/>
              <a:headEnd/>
              <a:tailEnd/>
            </a:ln>
          </p:spPr>
          <p:txBody>
            <a:bodyPr/>
            <a:lstStyle/>
            <a:p>
              <a:endParaRPr lang="en-US"/>
            </a:p>
          </p:txBody>
        </p:sp>
        <p:sp>
          <p:nvSpPr>
            <p:cNvPr id="62643" name="Freeform 43"/>
            <p:cNvSpPr>
              <a:spLocks/>
            </p:cNvSpPr>
            <p:nvPr/>
          </p:nvSpPr>
          <p:spPr bwMode="auto">
            <a:xfrm>
              <a:off x="3063" y="2128"/>
              <a:ext cx="22" cy="32"/>
            </a:xfrm>
            <a:custGeom>
              <a:avLst/>
              <a:gdLst>
                <a:gd name="T0" fmla="*/ 0 w 22"/>
                <a:gd name="T1" fmla="*/ 13 h 32"/>
                <a:gd name="T2" fmla="*/ 5 w 22"/>
                <a:gd name="T3" fmla="*/ 32 h 32"/>
                <a:gd name="T4" fmla="*/ 22 w 22"/>
                <a:gd name="T5" fmla="*/ 19 h 32"/>
                <a:gd name="T6" fmla="*/ 17 w 22"/>
                <a:gd name="T7" fmla="*/ 0 h 32"/>
                <a:gd name="T8" fmla="*/ 0 w 22"/>
                <a:gd name="T9" fmla="*/ 13 h 32"/>
                <a:gd name="T10" fmla="*/ 0 60000 65536"/>
                <a:gd name="T11" fmla="*/ 0 60000 65536"/>
                <a:gd name="T12" fmla="*/ 0 60000 65536"/>
                <a:gd name="T13" fmla="*/ 0 60000 65536"/>
                <a:gd name="T14" fmla="*/ 0 60000 65536"/>
                <a:gd name="T15" fmla="*/ 0 w 22"/>
                <a:gd name="T16" fmla="*/ 0 h 32"/>
                <a:gd name="T17" fmla="*/ 22 w 22"/>
                <a:gd name="T18" fmla="*/ 32 h 32"/>
              </a:gdLst>
              <a:ahLst/>
              <a:cxnLst>
                <a:cxn ang="T10">
                  <a:pos x="T0" y="T1"/>
                </a:cxn>
                <a:cxn ang="T11">
                  <a:pos x="T2" y="T3"/>
                </a:cxn>
                <a:cxn ang="T12">
                  <a:pos x="T4" y="T5"/>
                </a:cxn>
                <a:cxn ang="T13">
                  <a:pos x="T6" y="T7"/>
                </a:cxn>
                <a:cxn ang="T14">
                  <a:pos x="T8" y="T9"/>
                </a:cxn>
              </a:cxnLst>
              <a:rect l="T15" t="T16" r="T17" b="T18"/>
              <a:pathLst>
                <a:path w="22" h="32">
                  <a:moveTo>
                    <a:pt x="0" y="13"/>
                  </a:moveTo>
                  <a:lnTo>
                    <a:pt x="5" y="32"/>
                  </a:lnTo>
                  <a:lnTo>
                    <a:pt x="22" y="19"/>
                  </a:lnTo>
                  <a:lnTo>
                    <a:pt x="17" y="0"/>
                  </a:lnTo>
                  <a:lnTo>
                    <a:pt x="0" y="13"/>
                  </a:lnTo>
                  <a:close/>
                </a:path>
              </a:pathLst>
            </a:custGeom>
            <a:solidFill>
              <a:srgbClr val="FF5050"/>
            </a:solidFill>
            <a:ln w="9525">
              <a:noFill/>
              <a:round/>
              <a:headEnd/>
              <a:tailEnd/>
            </a:ln>
          </p:spPr>
          <p:txBody>
            <a:bodyPr/>
            <a:lstStyle/>
            <a:p>
              <a:endParaRPr lang="en-US"/>
            </a:p>
          </p:txBody>
        </p:sp>
        <p:sp>
          <p:nvSpPr>
            <p:cNvPr id="62644" name="Freeform 44"/>
            <p:cNvSpPr>
              <a:spLocks/>
            </p:cNvSpPr>
            <p:nvPr/>
          </p:nvSpPr>
          <p:spPr bwMode="auto">
            <a:xfrm>
              <a:off x="3091" y="2109"/>
              <a:ext cx="22" cy="32"/>
            </a:xfrm>
            <a:custGeom>
              <a:avLst/>
              <a:gdLst>
                <a:gd name="T0" fmla="*/ 0 w 22"/>
                <a:gd name="T1" fmla="*/ 13 h 32"/>
                <a:gd name="T2" fmla="*/ 6 w 22"/>
                <a:gd name="T3" fmla="*/ 32 h 32"/>
                <a:gd name="T4" fmla="*/ 22 w 22"/>
                <a:gd name="T5" fmla="*/ 19 h 32"/>
                <a:gd name="T6" fmla="*/ 17 w 22"/>
                <a:gd name="T7" fmla="*/ 0 h 32"/>
                <a:gd name="T8" fmla="*/ 0 w 22"/>
                <a:gd name="T9" fmla="*/ 13 h 32"/>
                <a:gd name="T10" fmla="*/ 0 60000 65536"/>
                <a:gd name="T11" fmla="*/ 0 60000 65536"/>
                <a:gd name="T12" fmla="*/ 0 60000 65536"/>
                <a:gd name="T13" fmla="*/ 0 60000 65536"/>
                <a:gd name="T14" fmla="*/ 0 60000 65536"/>
                <a:gd name="T15" fmla="*/ 0 w 22"/>
                <a:gd name="T16" fmla="*/ 0 h 32"/>
                <a:gd name="T17" fmla="*/ 22 w 22"/>
                <a:gd name="T18" fmla="*/ 32 h 32"/>
              </a:gdLst>
              <a:ahLst/>
              <a:cxnLst>
                <a:cxn ang="T10">
                  <a:pos x="T0" y="T1"/>
                </a:cxn>
                <a:cxn ang="T11">
                  <a:pos x="T2" y="T3"/>
                </a:cxn>
                <a:cxn ang="T12">
                  <a:pos x="T4" y="T5"/>
                </a:cxn>
                <a:cxn ang="T13">
                  <a:pos x="T6" y="T7"/>
                </a:cxn>
                <a:cxn ang="T14">
                  <a:pos x="T8" y="T9"/>
                </a:cxn>
              </a:cxnLst>
              <a:rect l="T15" t="T16" r="T17" b="T18"/>
              <a:pathLst>
                <a:path w="22" h="32">
                  <a:moveTo>
                    <a:pt x="0" y="13"/>
                  </a:moveTo>
                  <a:lnTo>
                    <a:pt x="6" y="32"/>
                  </a:lnTo>
                  <a:lnTo>
                    <a:pt x="22" y="19"/>
                  </a:lnTo>
                  <a:lnTo>
                    <a:pt x="17" y="0"/>
                  </a:lnTo>
                  <a:lnTo>
                    <a:pt x="0" y="13"/>
                  </a:lnTo>
                  <a:close/>
                </a:path>
              </a:pathLst>
            </a:custGeom>
            <a:solidFill>
              <a:srgbClr val="FF5050"/>
            </a:solidFill>
            <a:ln w="9525">
              <a:noFill/>
              <a:round/>
              <a:headEnd/>
              <a:tailEnd/>
            </a:ln>
          </p:spPr>
          <p:txBody>
            <a:bodyPr/>
            <a:lstStyle/>
            <a:p>
              <a:endParaRPr lang="en-US"/>
            </a:p>
          </p:txBody>
        </p:sp>
        <p:sp>
          <p:nvSpPr>
            <p:cNvPr id="62645" name="Freeform 45"/>
            <p:cNvSpPr>
              <a:spLocks/>
            </p:cNvSpPr>
            <p:nvPr/>
          </p:nvSpPr>
          <p:spPr bwMode="auto">
            <a:xfrm>
              <a:off x="3125" y="2090"/>
              <a:ext cx="17" cy="32"/>
            </a:xfrm>
            <a:custGeom>
              <a:avLst/>
              <a:gdLst>
                <a:gd name="T0" fmla="*/ 0 w 17"/>
                <a:gd name="T1" fmla="*/ 13 h 32"/>
                <a:gd name="T2" fmla="*/ 5 w 17"/>
                <a:gd name="T3" fmla="*/ 32 h 32"/>
                <a:gd name="T4" fmla="*/ 17 w 17"/>
                <a:gd name="T5" fmla="*/ 19 h 32"/>
                <a:gd name="T6" fmla="*/ 11 w 17"/>
                <a:gd name="T7" fmla="*/ 0 h 32"/>
                <a:gd name="T8" fmla="*/ 0 w 17"/>
                <a:gd name="T9" fmla="*/ 13 h 32"/>
                <a:gd name="T10" fmla="*/ 0 60000 65536"/>
                <a:gd name="T11" fmla="*/ 0 60000 65536"/>
                <a:gd name="T12" fmla="*/ 0 60000 65536"/>
                <a:gd name="T13" fmla="*/ 0 60000 65536"/>
                <a:gd name="T14" fmla="*/ 0 60000 65536"/>
                <a:gd name="T15" fmla="*/ 0 w 17"/>
                <a:gd name="T16" fmla="*/ 0 h 32"/>
                <a:gd name="T17" fmla="*/ 17 w 17"/>
                <a:gd name="T18" fmla="*/ 32 h 32"/>
              </a:gdLst>
              <a:ahLst/>
              <a:cxnLst>
                <a:cxn ang="T10">
                  <a:pos x="T0" y="T1"/>
                </a:cxn>
                <a:cxn ang="T11">
                  <a:pos x="T2" y="T3"/>
                </a:cxn>
                <a:cxn ang="T12">
                  <a:pos x="T4" y="T5"/>
                </a:cxn>
                <a:cxn ang="T13">
                  <a:pos x="T6" y="T7"/>
                </a:cxn>
                <a:cxn ang="T14">
                  <a:pos x="T8" y="T9"/>
                </a:cxn>
              </a:cxnLst>
              <a:rect l="T15" t="T16" r="T17" b="T18"/>
              <a:pathLst>
                <a:path w="17" h="32">
                  <a:moveTo>
                    <a:pt x="0" y="13"/>
                  </a:moveTo>
                  <a:lnTo>
                    <a:pt x="5" y="32"/>
                  </a:lnTo>
                  <a:lnTo>
                    <a:pt x="17" y="19"/>
                  </a:lnTo>
                  <a:lnTo>
                    <a:pt x="11" y="0"/>
                  </a:lnTo>
                  <a:lnTo>
                    <a:pt x="0" y="13"/>
                  </a:lnTo>
                  <a:close/>
                </a:path>
              </a:pathLst>
            </a:custGeom>
            <a:solidFill>
              <a:srgbClr val="FF5050"/>
            </a:solidFill>
            <a:ln w="9525">
              <a:noFill/>
              <a:round/>
              <a:headEnd/>
              <a:tailEnd/>
            </a:ln>
          </p:spPr>
          <p:txBody>
            <a:bodyPr/>
            <a:lstStyle/>
            <a:p>
              <a:endParaRPr lang="en-US"/>
            </a:p>
          </p:txBody>
        </p:sp>
        <p:sp>
          <p:nvSpPr>
            <p:cNvPr id="62646" name="Freeform 46"/>
            <p:cNvSpPr>
              <a:spLocks/>
            </p:cNvSpPr>
            <p:nvPr/>
          </p:nvSpPr>
          <p:spPr bwMode="auto">
            <a:xfrm>
              <a:off x="3130" y="2052"/>
              <a:ext cx="91" cy="89"/>
            </a:xfrm>
            <a:custGeom>
              <a:avLst/>
              <a:gdLst>
                <a:gd name="T0" fmla="*/ 40 w 91"/>
                <a:gd name="T1" fmla="*/ 89 h 89"/>
                <a:gd name="T2" fmla="*/ 91 w 91"/>
                <a:gd name="T3" fmla="*/ 0 h 89"/>
                <a:gd name="T4" fmla="*/ 0 w 91"/>
                <a:gd name="T5" fmla="*/ 12 h 89"/>
                <a:gd name="T6" fmla="*/ 40 w 91"/>
                <a:gd name="T7" fmla="*/ 89 h 89"/>
                <a:gd name="T8" fmla="*/ 0 60000 65536"/>
                <a:gd name="T9" fmla="*/ 0 60000 65536"/>
                <a:gd name="T10" fmla="*/ 0 60000 65536"/>
                <a:gd name="T11" fmla="*/ 0 60000 65536"/>
                <a:gd name="T12" fmla="*/ 0 w 91"/>
                <a:gd name="T13" fmla="*/ 0 h 89"/>
                <a:gd name="T14" fmla="*/ 91 w 91"/>
                <a:gd name="T15" fmla="*/ 89 h 89"/>
              </a:gdLst>
              <a:ahLst/>
              <a:cxnLst>
                <a:cxn ang="T8">
                  <a:pos x="T0" y="T1"/>
                </a:cxn>
                <a:cxn ang="T9">
                  <a:pos x="T2" y="T3"/>
                </a:cxn>
                <a:cxn ang="T10">
                  <a:pos x="T4" y="T5"/>
                </a:cxn>
                <a:cxn ang="T11">
                  <a:pos x="T6" y="T7"/>
                </a:cxn>
              </a:cxnLst>
              <a:rect l="T12" t="T13" r="T14" b="T15"/>
              <a:pathLst>
                <a:path w="91" h="89">
                  <a:moveTo>
                    <a:pt x="40" y="89"/>
                  </a:moveTo>
                  <a:lnTo>
                    <a:pt x="91" y="0"/>
                  </a:lnTo>
                  <a:lnTo>
                    <a:pt x="0" y="12"/>
                  </a:lnTo>
                  <a:lnTo>
                    <a:pt x="40" y="89"/>
                  </a:lnTo>
                  <a:close/>
                </a:path>
              </a:pathLst>
            </a:custGeom>
            <a:solidFill>
              <a:srgbClr val="FF5050"/>
            </a:solidFill>
            <a:ln w="9525">
              <a:noFill/>
              <a:round/>
              <a:headEnd/>
              <a:tailEnd/>
            </a:ln>
          </p:spPr>
          <p:txBody>
            <a:bodyPr/>
            <a:lstStyle/>
            <a:p>
              <a:endParaRPr lang="en-US"/>
            </a:p>
          </p:txBody>
        </p:sp>
      </p:grpSp>
      <p:sp>
        <p:nvSpPr>
          <p:cNvPr id="62471" name="Rectangle 47"/>
          <p:cNvSpPr>
            <a:spLocks noChangeArrowheads="1"/>
          </p:cNvSpPr>
          <p:nvPr/>
        </p:nvSpPr>
        <p:spPr bwMode="auto">
          <a:xfrm>
            <a:off x="3976688" y="1636713"/>
            <a:ext cx="661987" cy="276225"/>
          </a:xfrm>
          <a:prstGeom prst="rect">
            <a:avLst/>
          </a:prstGeom>
          <a:noFill/>
          <a:ln w="9525">
            <a:noFill/>
            <a:miter lim="800000"/>
            <a:headEnd/>
            <a:tailEnd/>
          </a:ln>
        </p:spPr>
        <p:txBody>
          <a:bodyPr/>
          <a:lstStyle/>
          <a:p>
            <a:pPr>
              <a:buClr>
                <a:srgbClr val="000000"/>
              </a:buClr>
              <a:buSzPct val="100000"/>
              <a:buFont typeface="Arial" charset="0"/>
              <a:buNone/>
            </a:pPr>
            <a:endParaRPr lang="en-US"/>
          </a:p>
        </p:txBody>
      </p:sp>
      <p:sp>
        <p:nvSpPr>
          <p:cNvPr id="62472" name="Rectangle 48"/>
          <p:cNvSpPr>
            <a:spLocks noChangeArrowheads="1"/>
          </p:cNvSpPr>
          <p:nvPr/>
        </p:nvSpPr>
        <p:spPr bwMode="auto">
          <a:xfrm>
            <a:off x="3949700" y="1739900"/>
            <a:ext cx="973138" cy="304800"/>
          </a:xfrm>
          <a:prstGeom prst="rect">
            <a:avLst/>
          </a:prstGeom>
          <a:noFill/>
          <a:ln w="9525">
            <a:noFill/>
            <a:miter lim="800000"/>
            <a:headEnd/>
            <a:tailEnd/>
          </a:ln>
        </p:spPr>
        <p:txBody>
          <a:bodyPr wrap="none" lIns="0" tIns="0" rIns="0" bIns="0">
            <a:spAutoFit/>
          </a:bodyPr>
          <a:lstStyle/>
          <a:p>
            <a:pPr algn="ctr">
              <a:spcBef>
                <a:spcPct val="10000"/>
              </a:spcBef>
              <a:buClr>
                <a:srgbClr val="000000"/>
              </a:buClr>
              <a:buSzPct val="100000"/>
              <a:buFont typeface="Arial" charset="0"/>
              <a:buNone/>
            </a:pPr>
            <a:r>
              <a:rPr lang="en-US" sz="2000">
                <a:solidFill>
                  <a:schemeClr val="accent2"/>
                </a:solidFill>
                <a:ea typeface="Arial Unicode MS"/>
                <a:cs typeface="Arial Unicode MS"/>
              </a:rPr>
              <a:t>Outputs</a:t>
            </a:r>
            <a:endParaRPr lang="en-US" sz="2000">
              <a:solidFill>
                <a:schemeClr val="accent2"/>
              </a:solidFill>
              <a:latin typeface="Lucida Sans Unicode" pitchFamily="34" charset="0"/>
              <a:ea typeface="Arial Unicode MS"/>
              <a:cs typeface="Arial Unicode MS"/>
            </a:endParaRPr>
          </a:p>
        </p:txBody>
      </p:sp>
      <p:grpSp>
        <p:nvGrpSpPr>
          <p:cNvPr id="62473" name="Group 49"/>
          <p:cNvGrpSpPr>
            <a:grpSpLocks/>
          </p:cNvGrpSpPr>
          <p:nvPr/>
        </p:nvGrpSpPr>
        <p:grpSpPr bwMode="auto">
          <a:xfrm>
            <a:off x="5219700" y="1268413"/>
            <a:ext cx="1171575" cy="614362"/>
            <a:chOff x="2859" y="1029"/>
            <a:chExt cx="1153" cy="817"/>
          </a:xfrm>
        </p:grpSpPr>
        <p:sp>
          <p:nvSpPr>
            <p:cNvPr id="62479" name="Freeform 50"/>
            <p:cNvSpPr>
              <a:spLocks/>
            </p:cNvSpPr>
            <p:nvPr/>
          </p:nvSpPr>
          <p:spPr bwMode="auto">
            <a:xfrm>
              <a:off x="3243" y="1073"/>
              <a:ext cx="58" cy="108"/>
            </a:xfrm>
            <a:custGeom>
              <a:avLst/>
              <a:gdLst>
                <a:gd name="T0" fmla="*/ 14 w 58"/>
                <a:gd name="T1" fmla="*/ 101 h 108"/>
                <a:gd name="T2" fmla="*/ 14 w 58"/>
                <a:gd name="T3" fmla="*/ 84 h 108"/>
                <a:gd name="T4" fmla="*/ 10 w 58"/>
                <a:gd name="T5" fmla="*/ 76 h 108"/>
                <a:gd name="T6" fmla="*/ 7 w 58"/>
                <a:gd name="T7" fmla="*/ 69 h 108"/>
                <a:gd name="T8" fmla="*/ 3 w 58"/>
                <a:gd name="T9" fmla="*/ 60 h 108"/>
                <a:gd name="T10" fmla="*/ 2 w 58"/>
                <a:gd name="T11" fmla="*/ 53 h 108"/>
                <a:gd name="T12" fmla="*/ 1 w 58"/>
                <a:gd name="T13" fmla="*/ 47 h 108"/>
                <a:gd name="T14" fmla="*/ 0 w 58"/>
                <a:gd name="T15" fmla="*/ 33 h 108"/>
                <a:gd name="T16" fmla="*/ 2 w 58"/>
                <a:gd name="T17" fmla="*/ 23 h 108"/>
                <a:gd name="T18" fmla="*/ 5 w 58"/>
                <a:gd name="T19" fmla="*/ 14 h 108"/>
                <a:gd name="T20" fmla="*/ 9 w 58"/>
                <a:gd name="T21" fmla="*/ 8 h 108"/>
                <a:gd name="T22" fmla="*/ 12 w 58"/>
                <a:gd name="T23" fmla="*/ 5 h 108"/>
                <a:gd name="T24" fmla="*/ 18 w 58"/>
                <a:gd name="T25" fmla="*/ 1 h 108"/>
                <a:gd name="T26" fmla="*/ 27 w 58"/>
                <a:gd name="T27" fmla="*/ 0 h 108"/>
                <a:gd name="T28" fmla="*/ 36 w 58"/>
                <a:gd name="T29" fmla="*/ 0 h 108"/>
                <a:gd name="T30" fmla="*/ 43 w 58"/>
                <a:gd name="T31" fmla="*/ 2 h 108"/>
                <a:gd name="T32" fmla="*/ 51 w 58"/>
                <a:gd name="T33" fmla="*/ 8 h 108"/>
                <a:gd name="T34" fmla="*/ 54 w 58"/>
                <a:gd name="T35" fmla="*/ 14 h 108"/>
                <a:gd name="T36" fmla="*/ 57 w 58"/>
                <a:gd name="T37" fmla="*/ 19 h 108"/>
                <a:gd name="T38" fmla="*/ 58 w 58"/>
                <a:gd name="T39" fmla="*/ 26 h 108"/>
                <a:gd name="T40" fmla="*/ 58 w 58"/>
                <a:gd name="T41" fmla="*/ 39 h 108"/>
                <a:gd name="T42" fmla="*/ 56 w 58"/>
                <a:gd name="T43" fmla="*/ 51 h 108"/>
                <a:gd name="T44" fmla="*/ 52 w 58"/>
                <a:gd name="T45" fmla="*/ 62 h 108"/>
                <a:gd name="T46" fmla="*/ 48 w 58"/>
                <a:gd name="T47" fmla="*/ 70 h 108"/>
                <a:gd name="T48" fmla="*/ 46 w 58"/>
                <a:gd name="T49" fmla="*/ 77 h 108"/>
                <a:gd name="T50" fmla="*/ 42 w 58"/>
                <a:gd name="T51" fmla="*/ 84 h 108"/>
                <a:gd name="T52" fmla="*/ 41 w 58"/>
                <a:gd name="T53" fmla="*/ 97 h 108"/>
                <a:gd name="T54" fmla="*/ 41 w 58"/>
                <a:gd name="T55" fmla="*/ 103 h 108"/>
                <a:gd name="T56" fmla="*/ 35 w 58"/>
                <a:gd name="T57" fmla="*/ 107 h 108"/>
                <a:gd name="T58" fmla="*/ 29 w 58"/>
                <a:gd name="T59" fmla="*/ 108 h 108"/>
                <a:gd name="T60" fmla="*/ 21 w 58"/>
                <a:gd name="T61" fmla="*/ 107 h 108"/>
                <a:gd name="T62" fmla="*/ 17 w 58"/>
                <a:gd name="T63" fmla="*/ 104 h 108"/>
                <a:gd name="T64" fmla="*/ 14 w 58"/>
                <a:gd name="T65" fmla="*/ 101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8"/>
                <a:gd name="T100" fmla="*/ 0 h 108"/>
                <a:gd name="T101" fmla="*/ 58 w 58"/>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8" h="108">
                  <a:moveTo>
                    <a:pt x="14" y="101"/>
                  </a:moveTo>
                  <a:lnTo>
                    <a:pt x="14" y="84"/>
                  </a:lnTo>
                  <a:lnTo>
                    <a:pt x="10" y="76"/>
                  </a:lnTo>
                  <a:lnTo>
                    <a:pt x="7" y="69"/>
                  </a:lnTo>
                  <a:lnTo>
                    <a:pt x="3" y="60"/>
                  </a:lnTo>
                  <a:lnTo>
                    <a:pt x="2" y="53"/>
                  </a:lnTo>
                  <a:lnTo>
                    <a:pt x="1" y="47"/>
                  </a:lnTo>
                  <a:lnTo>
                    <a:pt x="0" y="33"/>
                  </a:lnTo>
                  <a:lnTo>
                    <a:pt x="2" y="23"/>
                  </a:lnTo>
                  <a:lnTo>
                    <a:pt x="5" y="14"/>
                  </a:lnTo>
                  <a:lnTo>
                    <a:pt x="9" y="8"/>
                  </a:lnTo>
                  <a:lnTo>
                    <a:pt x="12" y="5"/>
                  </a:lnTo>
                  <a:lnTo>
                    <a:pt x="18" y="1"/>
                  </a:lnTo>
                  <a:lnTo>
                    <a:pt x="27" y="0"/>
                  </a:lnTo>
                  <a:lnTo>
                    <a:pt x="36" y="0"/>
                  </a:lnTo>
                  <a:lnTo>
                    <a:pt x="43" y="2"/>
                  </a:lnTo>
                  <a:lnTo>
                    <a:pt x="51" y="8"/>
                  </a:lnTo>
                  <a:lnTo>
                    <a:pt x="54" y="14"/>
                  </a:lnTo>
                  <a:lnTo>
                    <a:pt x="57" y="19"/>
                  </a:lnTo>
                  <a:lnTo>
                    <a:pt x="58" y="26"/>
                  </a:lnTo>
                  <a:lnTo>
                    <a:pt x="58" y="39"/>
                  </a:lnTo>
                  <a:lnTo>
                    <a:pt x="56" y="51"/>
                  </a:lnTo>
                  <a:lnTo>
                    <a:pt x="52" y="62"/>
                  </a:lnTo>
                  <a:lnTo>
                    <a:pt x="48" y="70"/>
                  </a:lnTo>
                  <a:lnTo>
                    <a:pt x="46" y="77"/>
                  </a:lnTo>
                  <a:lnTo>
                    <a:pt x="42" y="84"/>
                  </a:lnTo>
                  <a:lnTo>
                    <a:pt x="41" y="97"/>
                  </a:lnTo>
                  <a:lnTo>
                    <a:pt x="41" y="103"/>
                  </a:lnTo>
                  <a:lnTo>
                    <a:pt x="35" y="107"/>
                  </a:lnTo>
                  <a:lnTo>
                    <a:pt x="29" y="108"/>
                  </a:lnTo>
                  <a:lnTo>
                    <a:pt x="21" y="107"/>
                  </a:lnTo>
                  <a:lnTo>
                    <a:pt x="17" y="104"/>
                  </a:lnTo>
                  <a:lnTo>
                    <a:pt x="14" y="101"/>
                  </a:lnTo>
                  <a:close/>
                </a:path>
              </a:pathLst>
            </a:custGeom>
            <a:solidFill>
              <a:srgbClr val="FF7F7F"/>
            </a:solidFill>
            <a:ln w="9525">
              <a:noFill/>
              <a:round/>
              <a:headEnd/>
              <a:tailEnd/>
            </a:ln>
          </p:spPr>
          <p:txBody>
            <a:bodyPr/>
            <a:lstStyle/>
            <a:p>
              <a:endParaRPr lang="en-US"/>
            </a:p>
          </p:txBody>
        </p:sp>
        <p:sp>
          <p:nvSpPr>
            <p:cNvPr id="62480" name="Freeform 51"/>
            <p:cNvSpPr>
              <a:spLocks/>
            </p:cNvSpPr>
            <p:nvPr/>
          </p:nvSpPr>
          <p:spPr bwMode="auto">
            <a:xfrm>
              <a:off x="3234" y="1068"/>
              <a:ext cx="75" cy="74"/>
            </a:xfrm>
            <a:custGeom>
              <a:avLst/>
              <a:gdLst>
                <a:gd name="T0" fmla="*/ 5 w 75"/>
                <a:gd name="T1" fmla="*/ 63 h 74"/>
                <a:gd name="T2" fmla="*/ 1 w 75"/>
                <a:gd name="T3" fmla="*/ 56 h 74"/>
                <a:gd name="T4" fmla="*/ 0 w 75"/>
                <a:gd name="T5" fmla="*/ 48 h 74"/>
                <a:gd name="T6" fmla="*/ 0 w 75"/>
                <a:gd name="T7" fmla="*/ 38 h 74"/>
                <a:gd name="T8" fmla="*/ 0 w 75"/>
                <a:gd name="T9" fmla="*/ 30 h 74"/>
                <a:gd name="T10" fmla="*/ 4 w 75"/>
                <a:gd name="T11" fmla="*/ 21 h 74"/>
                <a:gd name="T12" fmla="*/ 8 w 75"/>
                <a:gd name="T13" fmla="*/ 14 h 74"/>
                <a:gd name="T14" fmla="*/ 12 w 75"/>
                <a:gd name="T15" fmla="*/ 9 h 74"/>
                <a:gd name="T16" fmla="*/ 20 w 75"/>
                <a:gd name="T17" fmla="*/ 3 h 74"/>
                <a:gd name="T18" fmla="*/ 25 w 75"/>
                <a:gd name="T19" fmla="*/ 1 h 74"/>
                <a:gd name="T20" fmla="*/ 37 w 75"/>
                <a:gd name="T21" fmla="*/ 0 h 74"/>
                <a:gd name="T22" fmla="*/ 47 w 75"/>
                <a:gd name="T23" fmla="*/ 0 h 74"/>
                <a:gd name="T24" fmla="*/ 54 w 75"/>
                <a:gd name="T25" fmla="*/ 3 h 74"/>
                <a:gd name="T26" fmla="*/ 60 w 75"/>
                <a:gd name="T27" fmla="*/ 5 h 74"/>
                <a:gd name="T28" fmla="*/ 66 w 75"/>
                <a:gd name="T29" fmla="*/ 12 h 74"/>
                <a:gd name="T30" fmla="*/ 70 w 75"/>
                <a:gd name="T31" fmla="*/ 18 h 74"/>
                <a:gd name="T32" fmla="*/ 73 w 75"/>
                <a:gd name="T33" fmla="*/ 24 h 74"/>
                <a:gd name="T34" fmla="*/ 75 w 75"/>
                <a:gd name="T35" fmla="*/ 31 h 74"/>
                <a:gd name="T36" fmla="*/ 75 w 75"/>
                <a:gd name="T37" fmla="*/ 45 h 74"/>
                <a:gd name="T38" fmla="*/ 75 w 75"/>
                <a:gd name="T39" fmla="*/ 54 h 74"/>
                <a:gd name="T40" fmla="*/ 72 w 75"/>
                <a:gd name="T41" fmla="*/ 58 h 74"/>
                <a:gd name="T42" fmla="*/ 68 w 75"/>
                <a:gd name="T43" fmla="*/ 64 h 74"/>
                <a:gd name="T44" fmla="*/ 66 w 75"/>
                <a:gd name="T45" fmla="*/ 69 h 74"/>
                <a:gd name="T46" fmla="*/ 58 w 75"/>
                <a:gd name="T47" fmla="*/ 71 h 74"/>
                <a:gd name="T48" fmla="*/ 51 w 75"/>
                <a:gd name="T49" fmla="*/ 74 h 74"/>
                <a:gd name="T50" fmla="*/ 57 w 75"/>
                <a:gd name="T51" fmla="*/ 64 h 74"/>
                <a:gd name="T52" fmla="*/ 62 w 75"/>
                <a:gd name="T53" fmla="*/ 48 h 74"/>
                <a:gd name="T54" fmla="*/ 63 w 75"/>
                <a:gd name="T55" fmla="*/ 42 h 74"/>
                <a:gd name="T56" fmla="*/ 62 w 75"/>
                <a:gd name="T57" fmla="*/ 37 h 74"/>
                <a:gd name="T58" fmla="*/ 60 w 75"/>
                <a:gd name="T59" fmla="*/ 30 h 74"/>
                <a:gd name="T60" fmla="*/ 48 w 75"/>
                <a:gd name="T61" fmla="*/ 34 h 74"/>
                <a:gd name="T62" fmla="*/ 34 w 75"/>
                <a:gd name="T63" fmla="*/ 34 h 74"/>
                <a:gd name="T64" fmla="*/ 24 w 75"/>
                <a:gd name="T65" fmla="*/ 33 h 74"/>
                <a:gd name="T66" fmla="*/ 16 w 75"/>
                <a:gd name="T67" fmla="*/ 31 h 74"/>
                <a:gd name="T68" fmla="*/ 14 w 75"/>
                <a:gd name="T69" fmla="*/ 35 h 74"/>
                <a:gd name="T70" fmla="*/ 12 w 75"/>
                <a:gd name="T71" fmla="*/ 42 h 74"/>
                <a:gd name="T72" fmla="*/ 12 w 75"/>
                <a:gd name="T73" fmla="*/ 49 h 74"/>
                <a:gd name="T74" fmla="*/ 17 w 75"/>
                <a:gd name="T75" fmla="*/ 65 h 74"/>
                <a:gd name="T76" fmla="*/ 21 w 75"/>
                <a:gd name="T77" fmla="*/ 74 h 74"/>
                <a:gd name="T78" fmla="*/ 12 w 75"/>
                <a:gd name="T79" fmla="*/ 68 h 74"/>
                <a:gd name="T80" fmla="*/ 5 w 75"/>
                <a:gd name="T81" fmla="*/ 63 h 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5"/>
                <a:gd name="T124" fmla="*/ 0 h 74"/>
                <a:gd name="T125" fmla="*/ 75 w 75"/>
                <a:gd name="T126" fmla="*/ 74 h 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5" h="74">
                  <a:moveTo>
                    <a:pt x="5" y="63"/>
                  </a:moveTo>
                  <a:lnTo>
                    <a:pt x="1" y="56"/>
                  </a:lnTo>
                  <a:lnTo>
                    <a:pt x="0" y="48"/>
                  </a:lnTo>
                  <a:lnTo>
                    <a:pt x="0" y="38"/>
                  </a:lnTo>
                  <a:lnTo>
                    <a:pt x="0" y="30"/>
                  </a:lnTo>
                  <a:lnTo>
                    <a:pt x="4" y="21"/>
                  </a:lnTo>
                  <a:lnTo>
                    <a:pt x="8" y="14"/>
                  </a:lnTo>
                  <a:lnTo>
                    <a:pt x="12" y="9"/>
                  </a:lnTo>
                  <a:lnTo>
                    <a:pt x="20" y="3"/>
                  </a:lnTo>
                  <a:lnTo>
                    <a:pt x="25" y="1"/>
                  </a:lnTo>
                  <a:lnTo>
                    <a:pt x="37" y="0"/>
                  </a:lnTo>
                  <a:lnTo>
                    <a:pt x="47" y="0"/>
                  </a:lnTo>
                  <a:lnTo>
                    <a:pt x="54" y="3"/>
                  </a:lnTo>
                  <a:lnTo>
                    <a:pt x="60" y="5"/>
                  </a:lnTo>
                  <a:lnTo>
                    <a:pt x="66" y="12"/>
                  </a:lnTo>
                  <a:lnTo>
                    <a:pt x="70" y="18"/>
                  </a:lnTo>
                  <a:lnTo>
                    <a:pt x="73" y="24"/>
                  </a:lnTo>
                  <a:lnTo>
                    <a:pt x="75" y="31"/>
                  </a:lnTo>
                  <a:lnTo>
                    <a:pt x="75" y="45"/>
                  </a:lnTo>
                  <a:lnTo>
                    <a:pt x="75" y="54"/>
                  </a:lnTo>
                  <a:lnTo>
                    <a:pt x="72" y="58"/>
                  </a:lnTo>
                  <a:lnTo>
                    <a:pt x="68" y="64"/>
                  </a:lnTo>
                  <a:lnTo>
                    <a:pt x="66" y="69"/>
                  </a:lnTo>
                  <a:lnTo>
                    <a:pt x="58" y="71"/>
                  </a:lnTo>
                  <a:lnTo>
                    <a:pt x="51" y="74"/>
                  </a:lnTo>
                  <a:lnTo>
                    <a:pt x="57" y="64"/>
                  </a:lnTo>
                  <a:lnTo>
                    <a:pt x="62" y="48"/>
                  </a:lnTo>
                  <a:lnTo>
                    <a:pt x="63" y="42"/>
                  </a:lnTo>
                  <a:lnTo>
                    <a:pt x="62" y="37"/>
                  </a:lnTo>
                  <a:lnTo>
                    <a:pt x="60" y="30"/>
                  </a:lnTo>
                  <a:lnTo>
                    <a:pt x="48" y="34"/>
                  </a:lnTo>
                  <a:lnTo>
                    <a:pt x="34" y="34"/>
                  </a:lnTo>
                  <a:lnTo>
                    <a:pt x="24" y="33"/>
                  </a:lnTo>
                  <a:lnTo>
                    <a:pt x="16" y="31"/>
                  </a:lnTo>
                  <a:lnTo>
                    <a:pt x="14" y="35"/>
                  </a:lnTo>
                  <a:lnTo>
                    <a:pt x="12" y="42"/>
                  </a:lnTo>
                  <a:lnTo>
                    <a:pt x="12" y="49"/>
                  </a:lnTo>
                  <a:lnTo>
                    <a:pt x="17" y="65"/>
                  </a:lnTo>
                  <a:lnTo>
                    <a:pt x="21" y="74"/>
                  </a:lnTo>
                  <a:lnTo>
                    <a:pt x="12" y="68"/>
                  </a:lnTo>
                  <a:lnTo>
                    <a:pt x="5" y="63"/>
                  </a:lnTo>
                  <a:close/>
                </a:path>
              </a:pathLst>
            </a:custGeom>
            <a:solidFill>
              <a:srgbClr val="000000"/>
            </a:solidFill>
            <a:ln w="9525">
              <a:noFill/>
              <a:round/>
              <a:headEnd/>
              <a:tailEnd/>
            </a:ln>
          </p:spPr>
          <p:txBody>
            <a:bodyPr/>
            <a:lstStyle/>
            <a:p>
              <a:endParaRPr lang="en-US"/>
            </a:p>
          </p:txBody>
        </p:sp>
        <p:sp>
          <p:nvSpPr>
            <p:cNvPr id="62481" name="Oval 52"/>
            <p:cNvSpPr>
              <a:spLocks noChangeArrowheads="1"/>
            </p:cNvSpPr>
            <p:nvPr/>
          </p:nvSpPr>
          <p:spPr bwMode="auto">
            <a:xfrm>
              <a:off x="3244" y="1125"/>
              <a:ext cx="1" cy="1"/>
            </a:xfrm>
            <a:prstGeom prst="ellipse">
              <a:avLst/>
            </a:prstGeom>
            <a:solidFill>
              <a:srgbClr val="005F7F"/>
            </a:solidFill>
            <a:ln w="9525">
              <a:noFill/>
              <a:round/>
              <a:headEnd/>
              <a:tailEnd/>
            </a:ln>
          </p:spPr>
          <p:txBody>
            <a:bodyPr/>
            <a:lstStyle/>
            <a:p>
              <a:pPr>
                <a:buClr>
                  <a:srgbClr val="000000"/>
                </a:buClr>
                <a:buSzPct val="100000"/>
                <a:buFont typeface="Arial" charset="0"/>
                <a:buNone/>
              </a:pPr>
              <a:endParaRPr lang="en-US"/>
            </a:p>
          </p:txBody>
        </p:sp>
        <p:sp>
          <p:nvSpPr>
            <p:cNvPr id="62482" name="Oval 53"/>
            <p:cNvSpPr>
              <a:spLocks noChangeArrowheads="1"/>
            </p:cNvSpPr>
            <p:nvPr/>
          </p:nvSpPr>
          <p:spPr bwMode="auto">
            <a:xfrm>
              <a:off x="3295" y="1125"/>
              <a:ext cx="1" cy="6"/>
            </a:xfrm>
            <a:prstGeom prst="ellipse">
              <a:avLst/>
            </a:prstGeom>
            <a:solidFill>
              <a:srgbClr val="005F7F"/>
            </a:solidFill>
            <a:ln w="9525">
              <a:noFill/>
              <a:round/>
              <a:headEnd/>
              <a:tailEnd/>
            </a:ln>
          </p:spPr>
          <p:txBody>
            <a:bodyPr/>
            <a:lstStyle/>
            <a:p>
              <a:pPr>
                <a:buClr>
                  <a:srgbClr val="000000"/>
                </a:buClr>
                <a:buSzPct val="100000"/>
                <a:buFont typeface="Arial" charset="0"/>
                <a:buNone/>
              </a:pPr>
              <a:endParaRPr lang="en-US"/>
            </a:p>
          </p:txBody>
        </p:sp>
        <p:sp>
          <p:nvSpPr>
            <p:cNvPr id="62483" name="Freeform 54"/>
            <p:cNvSpPr>
              <a:spLocks/>
            </p:cNvSpPr>
            <p:nvPr/>
          </p:nvSpPr>
          <p:spPr bwMode="auto">
            <a:xfrm>
              <a:off x="3230" y="1546"/>
              <a:ext cx="72" cy="208"/>
            </a:xfrm>
            <a:custGeom>
              <a:avLst/>
              <a:gdLst>
                <a:gd name="T0" fmla="*/ 16 w 72"/>
                <a:gd name="T1" fmla="*/ 0 h 208"/>
                <a:gd name="T2" fmla="*/ 15 w 72"/>
                <a:gd name="T3" fmla="*/ 25 h 208"/>
                <a:gd name="T4" fmla="*/ 13 w 72"/>
                <a:gd name="T5" fmla="*/ 52 h 208"/>
                <a:gd name="T6" fmla="*/ 13 w 72"/>
                <a:gd name="T7" fmla="*/ 80 h 208"/>
                <a:gd name="T8" fmla="*/ 15 w 72"/>
                <a:gd name="T9" fmla="*/ 106 h 208"/>
                <a:gd name="T10" fmla="*/ 15 w 72"/>
                <a:gd name="T11" fmla="*/ 126 h 208"/>
                <a:gd name="T12" fmla="*/ 15 w 72"/>
                <a:gd name="T13" fmla="*/ 153 h 208"/>
                <a:gd name="T14" fmla="*/ 14 w 72"/>
                <a:gd name="T15" fmla="*/ 163 h 208"/>
                <a:gd name="T16" fmla="*/ 4 w 72"/>
                <a:gd name="T17" fmla="*/ 196 h 208"/>
                <a:gd name="T18" fmla="*/ 0 w 72"/>
                <a:gd name="T19" fmla="*/ 207 h 208"/>
                <a:gd name="T20" fmla="*/ 16 w 72"/>
                <a:gd name="T21" fmla="*/ 208 h 208"/>
                <a:gd name="T22" fmla="*/ 23 w 72"/>
                <a:gd name="T23" fmla="*/ 194 h 208"/>
                <a:gd name="T24" fmla="*/ 27 w 72"/>
                <a:gd name="T25" fmla="*/ 177 h 208"/>
                <a:gd name="T26" fmla="*/ 30 w 72"/>
                <a:gd name="T27" fmla="*/ 151 h 208"/>
                <a:gd name="T28" fmla="*/ 39 w 72"/>
                <a:gd name="T29" fmla="*/ 80 h 208"/>
                <a:gd name="T30" fmla="*/ 42 w 72"/>
                <a:gd name="T31" fmla="*/ 60 h 208"/>
                <a:gd name="T32" fmla="*/ 40 w 72"/>
                <a:gd name="T33" fmla="*/ 99 h 208"/>
                <a:gd name="T34" fmla="*/ 43 w 72"/>
                <a:gd name="T35" fmla="*/ 122 h 208"/>
                <a:gd name="T36" fmla="*/ 44 w 72"/>
                <a:gd name="T37" fmla="*/ 144 h 208"/>
                <a:gd name="T38" fmla="*/ 42 w 72"/>
                <a:gd name="T39" fmla="*/ 164 h 208"/>
                <a:gd name="T40" fmla="*/ 43 w 72"/>
                <a:gd name="T41" fmla="*/ 174 h 208"/>
                <a:gd name="T42" fmla="*/ 53 w 72"/>
                <a:gd name="T43" fmla="*/ 204 h 208"/>
                <a:gd name="T44" fmla="*/ 62 w 72"/>
                <a:gd name="T45" fmla="*/ 205 h 208"/>
                <a:gd name="T46" fmla="*/ 67 w 72"/>
                <a:gd name="T47" fmla="*/ 205 h 208"/>
                <a:gd name="T48" fmla="*/ 72 w 72"/>
                <a:gd name="T49" fmla="*/ 199 h 208"/>
                <a:gd name="T50" fmla="*/ 59 w 72"/>
                <a:gd name="T51" fmla="*/ 164 h 208"/>
                <a:gd name="T52" fmla="*/ 65 w 72"/>
                <a:gd name="T53" fmla="*/ 92 h 208"/>
                <a:gd name="T54" fmla="*/ 68 w 72"/>
                <a:gd name="T55" fmla="*/ 59 h 208"/>
                <a:gd name="T56" fmla="*/ 68 w 72"/>
                <a:gd name="T57" fmla="*/ 1 h 208"/>
                <a:gd name="T58" fmla="*/ 16 w 72"/>
                <a:gd name="T59" fmla="*/ 0 h 2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208"/>
                <a:gd name="T92" fmla="*/ 72 w 72"/>
                <a:gd name="T93" fmla="*/ 208 h 2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208">
                  <a:moveTo>
                    <a:pt x="16" y="0"/>
                  </a:moveTo>
                  <a:lnTo>
                    <a:pt x="15" y="25"/>
                  </a:lnTo>
                  <a:lnTo>
                    <a:pt x="13" y="52"/>
                  </a:lnTo>
                  <a:lnTo>
                    <a:pt x="13" y="80"/>
                  </a:lnTo>
                  <a:lnTo>
                    <a:pt x="15" y="106"/>
                  </a:lnTo>
                  <a:lnTo>
                    <a:pt x="15" y="126"/>
                  </a:lnTo>
                  <a:lnTo>
                    <a:pt x="15" y="153"/>
                  </a:lnTo>
                  <a:lnTo>
                    <a:pt x="14" y="163"/>
                  </a:lnTo>
                  <a:lnTo>
                    <a:pt x="4" y="196"/>
                  </a:lnTo>
                  <a:lnTo>
                    <a:pt x="0" y="207"/>
                  </a:lnTo>
                  <a:lnTo>
                    <a:pt x="16" y="208"/>
                  </a:lnTo>
                  <a:lnTo>
                    <a:pt x="23" y="194"/>
                  </a:lnTo>
                  <a:lnTo>
                    <a:pt x="27" y="177"/>
                  </a:lnTo>
                  <a:lnTo>
                    <a:pt x="30" y="151"/>
                  </a:lnTo>
                  <a:lnTo>
                    <a:pt x="39" y="80"/>
                  </a:lnTo>
                  <a:lnTo>
                    <a:pt x="42" y="60"/>
                  </a:lnTo>
                  <a:lnTo>
                    <a:pt x="40" y="99"/>
                  </a:lnTo>
                  <a:lnTo>
                    <a:pt x="43" y="122"/>
                  </a:lnTo>
                  <a:lnTo>
                    <a:pt x="44" y="144"/>
                  </a:lnTo>
                  <a:lnTo>
                    <a:pt x="42" y="164"/>
                  </a:lnTo>
                  <a:lnTo>
                    <a:pt x="43" y="174"/>
                  </a:lnTo>
                  <a:lnTo>
                    <a:pt x="53" y="204"/>
                  </a:lnTo>
                  <a:lnTo>
                    <a:pt x="62" y="205"/>
                  </a:lnTo>
                  <a:lnTo>
                    <a:pt x="67" y="205"/>
                  </a:lnTo>
                  <a:lnTo>
                    <a:pt x="72" y="199"/>
                  </a:lnTo>
                  <a:lnTo>
                    <a:pt x="59" y="164"/>
                  </a:lnTo>
                  <a:lnTo>
                    <a:pt x="65" y="92"/>
                  </a:lnTo>
                  <a:lnTo>
                    <a:pt x="68" y="59"/>
                  </a:lnTo>
                  <a:lnTo>
                    <a:pt x="68" y="1"/>
                  </a:lnTo>
                  <a:lnTo>
                    <a:pt x="16" y="0"/>
                  </a:lnTo>
                  <a:close/>
                </a:path>
              </a:pathLst>
            </a:custGeom>
            <a:solidFill>
              <a:srgbClr val="FF7F7F"/>
            </a:solidFill>
            <a:ln w="9525">
              <a:noFill/>
              <a:round/>
              <a:headEnd/>
              <a:tailEnd/>
            </a:ln>
          </p:spPr>
          <p:txBody>
            <a:bodyPr/>
            <a:lstStyle/>
            <a:p>
              <a:endParaRPr lang="en-US"/>
            </a:p>
          </p:txBody>
        </p:sp>
        <p:sp>
          <p:nvSpPr>
            <p:cNvPr id="62484" name="Freeform 55"/>
            <p:cNvSpPr>
              <a:spLocks/>
            </p:cNvSpPr>
            <p:nvPr/>
          </p:nvSpPr>
          <p:spPr bwMode="auto">
            <a:xfrm>
              <a:off x="3204" y="1294"/>
              <a:ext cx="36" cy="201"/>
            </a:xfrm>
            <a:custGeom>
              <a:avLst/>
              <a:gdLst>
                <a:gd name="T0" fmla="*/ 2 w 36"/>
                <a:gd name="T1" fmla="*/ 0 h 201"/>
                <a:gd name="T2" fmla="*/ 0 w 36"/>
                <a:gd name="T3" fmla="*/ 46 h 201"/>
                <a:gd name="T4" fmla="*/ 6 w 36"/>
                <a:gd name="T5" fmla="*/ 108 h 201"/>
                <a:gd name="T6" fmla="*/ 11 w 36"/>
                <a:gd name="T7" fmla="*/ 162 h 201"/>
                <a:gd name="T8" fmla="*/ 20 w 36"/>
                <a:gd name="T9" fmla="*/ 195 h 201"/>
                <a:gd name="T10" fmla="*/ 24 w 36"/>
                <a:gd name="T11" fmla="*/ 201 h 201"/>
                <a:gd name="T12" fmla="*/ 27 w 36"/>
                <a:gd name="T13" fmla="*/ 192 h 201"/>
                <a:gd name="T14" fmla="*/ 28 w 36"/>
                <a:gd name="T15" fmla="*/ 169 h 201"/>
                <a:gd name="T16" fmla="*/ 36 w 36"/>
                <a:gd name="T17" fmla="*/ 163 h 201"/>
                <a:gd name="T18" fmla="*/ 25 w 36"/>
                <a:gd name="T19" fmla="*/ 144 h 201"/>
                <a:gd name="T20" fmla="*/ 18 w 36"/>
                <a:gd name="T21" fmla="*/ 133 h 201"/>
                <a:gd name="T22" fmla="*/ 19 w 36"/>
                <a:gd name="T23" fmla="*/ 41 h 201"/>
                <a:gd name="T24" fmla="*/ 22 w 36"/>
                <a:gd name="T25" fmla="*/ 4 h 201"/>
                <a:gd name="T26" fmla="*/ 2 w 36"/>
                <a:gd name="T27" fmla="*/ 0 h 2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201"/>
                <a:gd name="T44" fmla="*/ 36 w 36"/>
                <a:gd name="T45" fmla="*/ 201 h 20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201">
                  <a:moveTo>
                    <a:pt x="2" y="0"/>
                  </a:moveTo>
                  <a:lnTo>
                    <a:pt x="0" y="46"/>
                  </a:lnTo>
                  <a:lnTo>
                    <a:pt x="6" y="108"/>
                  </a:lnTo>
                  <a:lnTo>
                    <a:pt x="11" y="162"/>
                  </a:lnTo>
                  <a:lnTo>
                    <a:pt x="20" y="195"/>
                  </a:lnTo>
                  <a:lnTo>
                    <a:pt x="24" y="201"/>
                  </a:lnTo>
                  <a:lnTo>
                    <a:pt x="27" y="192"/>
                  </a:lnTo>
                  <a:lnTo>
                    <a:pt x="28" y="169"/>
                  </a:lnTo>
                  <a:lnTo>
                    <a:pt x="36" y="163"/>
                  </a:lnTo>
                  <a:lnTo>
                    <a:pt x="25" y="144"/>
                  </a:lnTo>
                  <a:lnTo>
                    <a:pt x="18" y="133"/>
                  </a:lnTo>
                  <a:lnTo>
                    <a:pt x="19" y="41"/>
                  </a:lnTo>
                  <a:lnTo>
                    <a:pt x="22" y="4"/>
                  </a:lnTo>
                  <a:lnTo>
                    <a:pt x="2" y="0"/>
                  </a:lnTo>
                  <a:close/>
                </a:path>
              </a:pathLst>
            </a:custGeom>
            <a:solidFill>
              <a:srgbClr val="FF7F7F"/>
            </a:solidFill>
            <a:ln w="9525">
              <a:noFill/>
              <a:round/>
              <a:headEnd/>
              <a:tailEnd/>
            </a:ln>
          </p:spPr>
          <p:txBody>
            <a:bodyPr/>
            <a:lstStyle/>
            <a:p>
              <a:endParaRPr lang="en-US"/>
            </a:p>
          </p:txBody>
        </p:sp>
        <p:sp>
          <p:nvSpPr>
            <p:cNvPr id="62485" name="Freeform 56"/>
            <p:cNvSpPr>
              <a:spLocks/>
            </p:cNvSpPr>
            <p:nvPr/>
          </p:nvSpPr>
          <p:spPr bwMode="auto">
            <a:xfrm>
              <a:off x="3305" y="1288"/>
              <a:ext cx="32" cy="188"/>
            </a:xfrm>
            <a:custGeom>
              <a:avLst/>
              <a:gdLst>
                <a:gd name="T0" fmla="*/ 10 w 32"/>
                <a:gd name="T1" fmla="*/ 5 h 188"/>
                <a:gd name="T2" fmla="*/ 14 w 32"/>
                <a:gd name="T3" fmla="*/ 39 h 188"/>
                <a:gd name="T4" fmla="*/ 14 w 32"/>
                <a:gd name="T5" fmla="*/ 119 h 188"/>
                <a:gd name="T6" fmla="*/ 0 w 32"/>
                <a:gd name="T7" fmla="*/ 153 h 188"/>
                <a:gd name="T8" fmla="*/ 4 w 32"/>
                <a:gd name="T9" fmla="*/ 156 h 188"/>
                <a:gd name="T10" fmla="*/ 0 w 32"/>
                <a:gd name="T11" fmla="*/ 174 h 188"/>
                <a:gd name="T12" fmla="*/ 3 w 32"/>
                <a:gd name="T13" fmla="*/ 188 h 188"/>
                <a:gd name="T14" fmla="*/ 14 w 32"/>
                <a:gd name="T15" fmla="*/ 165 h 188"/>
                <a:gd name="T16" fmla="*/ 23 w 32"/>
                <a:gd name="T17" fmla="*/ 124 h 188"/>
                <a:gd name="T18" fmla="*/ 32 w 32"/>
                <a:gd name="T19" fmla="*/ 32 h 188"/>
                <a:gd name="T20" fmla="*/ 28 w 32"/>
                <a:gd name="T21" fmla="*/ 0 h 188"/>
                <a:gd name="T22" fmla="*/ 10 w 32"/>
                <a:gd name="T23" fmla="*/ 5 h 1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88"/>
                <a:gd name="T38" fmla="*/ 32 w 32"/>
                <a:gd name="T39" fmla="*/ 188 h 1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88">
                  <a:moveTo>
                    <a:pt x="10" y="5"/>
                  </a:moveTo>
                  <a:lnTo>
                    <a:pt x="14" y="39"/>
                  </a:lnTo>
                  <a:lnTo>
                    <a:pt x="14" y="119"/>
                  </a:lnTo>
                  <a:lnTo>
                    <a:pt x="0" y="153"/>
                  </a:lnTo>
                  <a:lnTo>
                    <a:pt x="4" y="156"/>
                  </a:lnTo>
                  <a:lnTo>
                    <a:pt x="0" y="174"/>
                  </a:lnTo>
                  <a:lnTo>
                    <a:pt x="3" y="188"/>
                  </a:lnTo>
                  <a:lnTo>
                    <a:pt x="14" y="165"/>
                  </a:lnTo>
                  <a:lnTo>
                    <a:pt x="23" y="124"/>
                  </a:lnTo>
                  <a:lnTo>
                    <a:pt x="32" y="32"/>
                  </a:lnTo>
                  <a:lnTo>
                    <a:pt x="28" y="0"/>
                  </a:lnTo>
                  <a:lnTo>
                    <a:pt x="10" y="5"/>
                  </a:lnTo>
                  <a:close/>
                </a:path>
              </a:pathLst>
            </a:custGeom>
            <a:solidFill>
              <a:srgbClr val="FF7F7F"/>
            </a:solidFill>
            <a:ln w="9525">
              <a:noFill/>
              <a:round/>
              <a:headEnd/>
              <a:tailEnd/>
            </a:ln>
          </p:spPr>
          <p:txBody>
            <a:bodyPr/>
            <a:lstStyle/>
            <a:p>
              <a:endParaRPr lang="en-US"/>
            </a:p>
          </p:txBody>
        </p:sp>
        <p:sp>
          <p:nvSpPr>
            <p:cNvPr id="62486" name="Freeform 57"/>
            <p:cNvSpPr>
              <a:spLocks/>
            </p:cNvSpPr>
            <p:nvPr/>
          </p:nvSpPr>
          <p:spPr bwMode="auto">
            <a:xfrm>
              <a:off x="3226" y="1718"/>
              <a:ext cx="32" cy="57"/>
            </a:xfrm>
            <a:custGeom>
              <a:avLst/>
              <a:gdLst>
                <a:gd name="T0" fmla="*/ 6 w 32"/>
                <a:gd name="T1" fmla="*/ 28 h 57"/>
                <a:gd name="T2" fmla="*/ 2 w 32"/>
                <a:gd name="T3" fmla="*/ 37 h 57"/>
                <a:gd name="T4" fmla="*/ 0 w 32"/>
                <a:gd name="T5" fmla="*/ 44 h 57"/>
                <a:gd name="T6" fmla="*/ 0 w 32"/>
                <a:gd name="T7" fmla="*/ 49 h 57"/>
                <a:gd name="T8" fmla="*/ 1 w 32"/>
                <a:gd name="T9" fmla="*/ 52 h 57"/>
                <a:gd name="T10" fmla="*/ 4 w 32"/>
                <a:gd name="T11" fmla="*/ 56 h 57"/>
                <a:gd name="T12" fmla="*/ 8 w 32"/>
                <a:gd name="T13" fmla="*/ 57 h 57"/>
                <a:gd name="T14" fmla="*/ 13 w 32"/>
                <a:gd name="T15" fmla="*/ 57 h 57"/>
                <a:gd name="T16" fmla="*/ 19 w 32"/>
                <a:gd name="T17" fmla="*/ 54 h 57"/>
                <a:gd name="T18" fmla="*/ 23 w 32"/>
                <a:gd name="T19" fmla="*/ 48 h 57"/>
                <a:gd name="T20" fmla="*/ 26 w 32"/>
                <a:gd name="T21" fmla="*/ 41 h 57"/>
                <a:gd name="T22" fmla="*/ 29 w 32"/>
                <a:gd name="T23" fmla="*/ 25 h 57"/>
                <a:gd name="T24" fmla="*/ 32 w 32"/>
                <a:gd name="T25" fmla="*/ 10 h 57"/>
                <a:gd name="T26" fmla="*/ 32 w 32"/>
                <a:gd name="T27" fmla="*/ 0 h 57"/>
                <a:gd name="T28" fmla="*/ 25 w 32"/>
                <a:gd name="T29" fmla="*/ 22 h 57"/>
                <a:gd name="T30" fmla="*/ 20 w 32"/>
                <a:gd name="T31" fmla="*/ 36 h 57"/>
                <a:gd name="T32" fmla="*/ 12 w 32"/>
                <a:gd name="T33" fmla="*/ 36 h 57"/>
                <a:gd name="T34" fmla="*/ 5 w 32"/>
                <a:gd name="T35" fmla="*/ 35 h 57"/>
                <a:gd name="T36" fmla="*/ 6 w 32"/>
                <a:gd name="T37" fmla="*/ 28 h 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57"/>
                <a:gd name="T59" fmla="*/ 32 w 32"/>
                <a:gd name="T60" fmla="*/ 57 h 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57">
                  <a:moveTo>
                    <a:pt x="6" y="28"/>
                  </a:moveTo>
                  <a:lnTo>
                    <a:pt x="2" y="37"/>
                  </a:lnTo>
                  <a:lnTo>
                    <a:pt x="0" y="44"/>
                  </a:lnTo>
                  <a:lnTo>
                    <a:pt x="0" y="49"/>
                  </a:lnTo>
                  <a:lnTo>
                    <a:pt x="1" y="52"/>
                  </a:lnTo>
                  <a:lnTo>
                    <a:pt x="4" y="56"/>
                  </a:lnTo>
                  <a:lnTo>
                    <a:pt x="8" y="57"/>
                  </a:lnTo>
                  <a:lnTo>
                    <a:pt x="13" y="57"/>
                  </a:lnTo>
                  <a:lnTo>
                    <a:pt x="19" y="54"/>
                  </a:lnTo>
                  <a:lnTo>
                    <a:pt x="23" y="48"/>
                  </a:lnTo>
                  <a:lnTo>
                    <a:pt x="26" y="41"/>
                  </a:lnTo>
                  <a:lnTo>
                    <a:pt x="29" y="25"/>
                  </a:lnTo>
                  <a:lnTo>
                    <a:pt x="32" y="10"/>
                  </a:lnTo>
                  <a:lnTo>
                    <a:pt x="32" y="0"/>
                  </a:lnTo>
                  <a:lnTo>
                    <a:pt x="25" y="22"/>
                  </a:lnTo>
                  <a:lnTo>
                    <a:pt x="20" y="36"/>
                  </a:lnTo>
                  <a:lnTo>
                    <a:pt x="12" y="36"/>
                  </a:lnTo>
                  <a:lnTo>
                    <a:pt x="5" y="35"/>
                  </a:lnTo>
                  <a:lnTo>
                    <a:pt x="6" y="28"/>
                  </a:lnTo>
                  <a:close/>
                </a:path>
              </a:pathLst>
            </a:custGeom>
            <a:solidFill>
              <a:srgbClr val="FF1F3F"/>
            </a:solidFill>
            <a:ln w="9525">
              <a:noFill/>
              <a:round/>
              <a:headEnd/>
              <a:tailEnd/>
            </a:ln>
          </p:spPr>
          <p:txBody>
            <a:bodyPr/>
            <a:lstStyle/>
            <a:p>
              <a:endParaRPr lang="en-US"/>
            </a:p>
          </p:txBody>
        </p:sp>
        <p:sp>
          <p:nvSpPr>
            <p:cNvPr id="62487" name="Freeform 58"/>
            <p:cNvSpPr>
              <a:spLocks/>
            </p:cNvSpPr>
            <p:nvPr/>
          </p:nvSpPr>
          <p:spPr bwMode="auto">
            <a:xfrm>
              <a:off x="3271" y="1712"/>
              <a:ext cx="36" cy="63"/>
            </a:xfrm>
            <a:custGeom>
              <a:avLst/>
              <a:gdLst>
                <a:gd name="T0" fmla="*/ 1 w 36"/>
                <a:gd name="T1" fmla="*/ 0 h 63"/>
                <a:gd name="T2" fmla="*/ 0 w 36"/>
                <a:gd name="T3" fmla="*/ 7 h 63"/>
                <a:gd name="T4" fmla="*/ 5 w 36"/>
                <a:gd name="T5" fmla="*/ 22 h 63"/>
                <a:gd name="T6" fmla="*/ 8 w 36"/>
                <a:gd name="T7" fmla="*/ 35 h 63"/>
                <a:gd name="T8" fmla="*/ 12 w 36"/>
                <a:gd name="T9" fmla="*/ 48 h 63"/>
                <a:gd name="T10" fmla="*/ 15 w 36"/>
                <a:gd name="T11" fmla="*/ 54 h 63"/>
                <a:gd name="T12" fmla="*/ 19 w 36"/>
                <a:gd name="T13" fmla="*/ 59 h 63"/>
                <a:gd name="T14" fmla="*/ 24 w 36"/>
                <a:gd name="T15" fmla="*/ 62 h 63"/>
                <a:gd name="T16" fmla="*/ 29 w 36"/>
                <a:gd name="T17" fmla="*/ 63 h 63"/>
                <a:gd name="T18" fmla="*/ 32 w 36"/>
                <a:gd name="T19" fmla="*/ 60 h 63"/>
                <a:gd name="T20" fmla="*/ 35 w 36"/>
                <a:gd name="T21" fmla="*/ 59 h 63"/>
                <a:gd name="T22" fmla="*/ 36 w 36"/>
                <a:gd name="T23" fmla="*/ 53 h 63"/>
                <a:gd name="T24" fmla="*/ 35 w 36"/>
                <a:gd name="T25" fmla="*/ 45 h 63"/>
                <a:gd name="T26" fmla="*/ 32 w 36"/>
                <a:gd name="T27" fmla="*/ 35 h 63"/>
                <a:gd name="T28" fmla="*/ 30 w 36"/>
                <a:gd name="T29" fmla="*/ 30 h 63"/>
                <a:gd name="T30" fmla="*/ 29 w 36"/>
                <a:gd name="T31" fmla="*/ 34 h 63"/>
                <a:gd name="T32" fmla="*/ 28 w 36"/>
                <a:gd name="T33" fmla="*/ 36 h 63"/>
                <a:gd name="T34" fmla="*/ 23 w 36"/>
                <a:gd name="T35" fmla="*/ 38 h 63"/>
                <a:gd name="T36" fmla="*/ 19 w 36"/>
                <a:gd name="T37" fmla="*/ 38 h 63"/>
                <a:gd name="T38" fmla="*/ 12 w 36"/>
                <a:gd name="T39" fmla="*/ 37 h 63"/>
                <a:gd name="T40" fmla="*/ 5 w 36"/>
                <a:gd name="T41" fmla="*/ 13 h 63"/>
                <a:gd name="T42" fmla="*/ 1 w 36"/>
                <a:gd name="T43" fmla="*/ 0 h 6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63"/>
                <a:gd name="T68" fmla="*/ 36 w 36"/>
                <a:gd name="T69" fmla="*/ 63 h 6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63">
                  <a:moveTo>
                    <a:pt x="1" y="0"/>
                  </a:moveTo>
                  <a:lnTo>
                    <a:pt x="0" y="7"/>
                  </a:lnTo>
                  <a:lnTo>
                    <a:pt x="5" y="22"/>
                  </a:lnTo>
                  <a:lnTo>
                    <a:pt x="8" y="35"/>
                  </a:lnTo>
                  <a:lnTo>
                    <a:pt x="12" y="48"/>
                  </a:lnTo>
                  <a:lnTo>
                    <a:pt x="15" y="54"/>
                  </a:lnTo>
                  <a:lnTo>
                    <a:pt x="19" y="59"/>
                  </a:lnTo>
                  <a:lnTo>
                    <a:pt x="24" y="62"/>
                  </a:lnTo>
                  <a:lnTo>
                    <a:pt x="29" y="63"/>
                  </a:lnTo>
                  <a:lnTo>
                    <a:pt x="32" y="60"/>
                  </a:lnTo>
                  <a:lnTo>
                    <a:pt x="35" y="59"/>
                  </a:lnTo>
                  <a:lnTo>
                    <a:pt x="36" y="53"/>
                  </a:lnTo>
                  <a:lnTo>
                    <a:pt x="35" y="45"/>
                  </a:lnTo>
                  <a:lnTo>
                    <a:pt x="32" y="35"/>
                  </a:lnTo>
                  <a:lnTo>
                    <a:pt x="30" y="30"/>
                  </a:lnTo>
                  <a:lnTo>
                    <a:pt x="29" y="34"/>
                  </a:lnTo>
                  <a:lnTo>
                    <a:pt x="28" y="36"/>
                  </a:lnTo>
                  <a:lnTo>
                    <a:pt x="23" y="38"/>
                  </a:lnTo>
                  <a:lnTo>
                    <a:pt x="19" y="38"/>
                  </a:lnTo>
                  <a:lnTo>
                    <a:pt x="12" y="37"/>
                  </a:lnTo>
                  <a:lnTo>
                    <a:pt x="5" y="13"/>
                  </a:lnTo>
                  <a:lnTo>
                    <a:pt x="1" y="0"/>
                  </a:lnTo>
                  <a:close/>
                </a:path>
              </a:pathLst>
            </a:custGeom>
            <a:solidFill>
              <a:srgbClr val="FF1F3F"/>
            </a:solidFill>
            <a:ln w="9525">
              <a:noFill/>
              <a:round/>
              <a:headEnd/>
              <a:tailEnd/>
            </a:ln>
          </p:spPr>
          <p:txBody>
            <a:bodyPr/>
            <a:lstStyle/>
            <a:p>
              <a:endParaRPr lang="en-US"/>
            </a:p>
          </p:txBody>
        </p:sp>
        <p:sp>
          <p:nvSpPr>
            <p:cNvPr id="62488" name="Freeform 59"/>
            <p:cNvSpPr>
              <a:spLocks/>
            </p:cNvSpPr>
            <p:nvPr/>
          </p:nvSpPr>
          <p:spPr bwMode="auto">
            <a:xfrm>
              <a:off x="3202" y="1170"/>
              <a:ext cx="138" cy="396"/>
            </a:xfrm>
            <a:custGeom>
              <a:avLst/>
              <a:gdLst>
                <a:gd name="T0" fmla="*/ 54 w 138"/>
                <a:gd name="T1" fmla="*/ 0 h 396"/>
                <a:gd name="T2" fmla="*/ 22 w 138"/>
                <a:gd name="T3" fmla="*/ 21 h 396"/>
                <a:gd name="T4" fmla="*/ 18 w 138"/>
                <a:gd name="T5" fmla="*/ 27 h 396"/>
                <a:gd name="T6" fmla="*/ 0 w 138"/>
                <a:gd name="T7" fmla="*/ 125 h 396"/>
                <a:gd name="T8" fmla="*/ 26 w 138"/>
                <a:gd name="T9" fmla="*/ 129 h 396"/>
                <a:gd name="T10" fmla="*/ 30 w 138"/>
                <a:gd name="T11" fmla="*/ 104 h 396"/>
                <a:gd name="T12" fmla="*/ 40 w 138"/>
                <a:gd name="T13" fmla="*/ 156 h 396"/>
                <a:gd name="T14" fmla="*/ 23 w 138"/>
                <a:gd name="T15" fmla="*/ 223 h 396"/>
                <a:gd name="T16" fmla="*/ 23 w 138"/>
                <a:gd name="T17" fmla="*/ 271 h 396"/>
                <a:gd name="T18" fmla="*/ 26 w 138"/>
                <a:gd name="T19" fmla="*/ 305 h 396"/>
                <a:gd name="T20" fmla="*/ 35 w 138"/>
                <a:gd name="T21" fmla="*/ 353 h 396"/>
                <a:gd name="T22" fmla="*/ 43 w 138"/>
                <a:gd name="T23" fmla="*/ 390 h 396"/>
                <a:gd name="T24" fmla="*/ 68 w 138"/>
                <a:gd name="T25" fmla="*/ 396 h 396"/>
                <a:gd name="T26" fmla="*/ 71 w 138"/>
                <a:gd name="T27" fmla="*/ 390 h 396"/>
                <a:gd name="T28" fmla="*/ 95 w 138"/>
                <a:gd name="T29" fmla="*/ 389 h 396"/>
                <a:gd name="T30" fmla="*/ 103 w 138"/>
                <a:gd name="T31" fmla="*/ 343 h 396"/>
                <a:gd name="T32" fmla="*/ 111 w 138"/>
                <a:gd name="T33" fmla="*/ 282 h 396"/>
                <a:gd name="T34" fmla="*/ 117 w 138"/>
                <a:gd name="T35" fmla="*/ 221 h 396"/>
                <a:gd name="T36" fmla="*/ 101 w 138"/>
                <a:gd name="T37" fmla="*/ 151 h 396"/>
                <a:gd name="T38" fmla="*/ 107 w 138"/>
                <a:gd name="T39" fmla="*/ 112 h 396"/>
                <a:gd name="T40" fmla="*/ 111 w 138"/>
                <a:gd name="T41" fmla="*/ 126 h 396"/>
                <a:gd name="T42" fmla="*/ 138 w 138"/>
                <a:gd name="T43" fmla="*/ 118 h 396"/>
                <a:gd name="T44" fmla="*/ 117 w 138"/>
                <a:gd name="T45" fmla="*/ 26 h 396"/>
                <a:gd name="T46" fmla="*/ 82 w 138"/>
                <a:gd name="T47" fmla="*/ 0 h 396"/>
                <a:gd name="T48" fmla="*/ 81 w 138"/>
                <a:gd name="T49" fmla="*/ 3 h 396"/>
                <a:gd name="T50" fmla="*/ 77 w 138"/>
                <a:gd name="T51" fmla="*/ 7 h 396"/>
                <a:gd name="T52" fmla="*/ 73 w 138"/>
                <a:gd name="T53" fmla="*/ 8 h 396"/>
                <a:gd name="T54" fmla="*/ 69 w 138"/>
                <a:gd name="T55" fmla="*/ 8 h 396"/>
                <a:gd name="T56" fmla="*/ 65 w 138"/>
                <a:gd name="T57" fmla="*/ 7 h 396"/>
                <a:gd name="T58" fmla="*/ 61 w 138"/>
                <a:gd name="T59" fmla="*/ 6 h 396"/>
                <a:gd name="T60" fmla="*/ 56 w 138"/>
                <a:gd name="T61" fmla="*/ 3 h 396"/>
                <a:gd name="T62" fmla="*/ 54 w 138"/>
                <a:gd name="T63" fmla="*/ 0 h 3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8"/>
                <a:gd name="T97" fmla="*/ 0 h 396"/>
                <a:gd name="T98" fmla="*/ 138 w 138"/>
                <a:gd name="T99" fmla="*/ 396 h 3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8" h="396">
                  <a:moveTo>
                    <a:pt x="54" y="0"/>
                  </a:moveTo>
                  <a:lnTo>
                    <a:pt x="22" y="21"/>
                  </a:lnTo>
                  <a:lnTo>
                    <a:pt x="18" y="27"/>
                  </a:lnTo>
                  <a:lnTo>
                    <a:pt x="0" y="125"/>
                  </a:lnTo>
                  <a:lnTo>
                    <a:pt x="26" y="129"/>
                  </a:lnTo>
                  <a:lnTo>
                    <a:pt x="30" y="104"/>
                  </a:lnTo>
                  <a:lnTo>
                    <a:pt x="40" y="156"/>
                  </a:lnTo>
                  <a:lnTo>
                    <a:pt x="23" y="223"/>
                  </a:lnTo>
                  <a:lnTo>
                    <a:pt x="23" y="271"/>
                  </a:lnTo>
                  <a:lnTo>
                    <a:pt x="26" y="305"/>
                  </a:lnTo>
                  <a:lnTo>
                    <a:pt x="35" y="353"/>
                  </a:lnTo>
                  <a:lnTo>
                    <a:pt x="43" y="390"/>
                  </a:lnTo>
                  <a:lnTo>
                    <a:pt x="68" y="396"/>
                  </a:lnTo>
                  <a:lnTo>
                    <a:pt x="71" y="390"/>
                  </a:lnTo>
                  <a:lnTo>
                    <a:pt x="95" y="389"/>
                  </a:lnTo>
                  <a:lnTo>
                    <a:pt x="103" y="343"/>
                  </a:lnTo>
                  <a:lnTo>
                    <a:pt x="111" y="282"/>
                  </a:lnTo>
                  <a:lnTo>
                    <a:pt x="117" y="221"/>
                  </a:lnTo>
                  <a:lnTo>
                    <a:pt x="101" y="151"/>
                  </a:lnTo>
                  <a:lnTo>
                    <a:pt x="107" y="112"/>
                  </a:lnTo>
                  <a:lnTo>
                    <a:pt x="111" y="126"/>
                  </a:lnTo>
                  <a:lnTo>
                    <a:pt x="138" y="118"/>
                  </a:lnTo>
                  <a:lnTo>
                    <a:pt x="117" y="26"/>
                  </a:lnTo>
                  <a:lnTo>
                    <a:pt x="82" y="0"/>
                  </a:lnTo>
                  <a:lnTo>
                    <a:pt x="81" y="3"/>
                  </a:lnTo>
                  <a:lnTo>
                    <a:pt x="77" y="7"/>
                  </a:lnTo>
                  <a:lnTo>
                    <a:pt x="73" y="8"/>
                  </a:lnTo>
                  <a:lnTo>
                    <a:pt x="69" y="8"/>
                  </a:lnTo>
                  <a:lnTo>
                    <a:pt x="65" y="7"/>
                  </a:lnTo>
                  <a:lnTo>
                    <a:pt x="61" y="6"/>
                  </a:lnTo>
                  <a:lnTo>
                    <a:pt x="56" y="3"/>
                  </a:lnTo>
                  <a:lnTo>
                    <a:pt x="54" y="0"/>
                  </a:lnTo>
                  <a:close/>
                </a:path>
              </a:pathLst>
            </a:custGeom>
            <a:solidFill>
              <a:srgbClr val="FF1F3F"/>
            </a:solidFill>
            <a:ln w="0">
              <a:solidFill>
                <a:srgbClr val="FF1F3F"/>
              </a:solidFill>
              <a:round/>
              <a:headEnd/>
              <a:tailEnd/>
            </a:ln>
          </p:spPr>
          <p:txBody>
            <a:bodyPr/>
            <a:lstStyle/>
            <a:p>
              <a:endParaRPr lang="en-US"/>
            </a:p>
          </p:txBody>
        </p:sp>
        <p:sp>
          <p:nvSpPr>
            <p:cNvPr id="62489" name="Freeform 60"/>
            <p:cNvSpPr>
              <a:spLocks/>
            </p:cNvSpPr>
            <p:nvPr/>
          </p:nvSpPr>
          <p:spPr bwMode="auto">
            <a:xfrm>
              <a:off x="3325" y="1051"/>
              <a:ext cx="75" cy="141"/>
            </a:xfrm>
            <a:custGeom>
              <a:avLst/>
              <a:gdLst>
                <a:gd name="T0" fmla="*/ 28 w 75"/>
                <a:gd name="T1" fmla="*/ 2 h 141"/>
                <a:gd name="T2" fmla="*/ 20 w 75"/>
                <a:gd name="T3" fmla="*/ 7 h 141"/>
                <a:gd name="T4" fmla="*/ 15 w 75"/>
                <a:gd name="T5" fmla="*/ 13 h 141"/>
                <a:gd name="T6" fmla="*/ 11 w 75"/>
                <a:gd name="T7" fmla="*/ 20 h 141"/>
                <a:gd name="T8" fmla="*/ 7 w 75"/>
                <a:gd name="T9" fmla="*/ 35 h 141"/>
                <a:gd name="T10" fmla="*/ 2 w 75"/>
                <a:gd name="T11" fmla="*/ 55 h 141"/>
                <a:gd name="T12" fmla="*/ 0 w 75"/>
                <a:gd name="T13" fmla="*/ 74 h 141"/>
                <a:gd name="T14" fmla="*/ 0 w 75"/>
                <a:gd name="T15" fmla="*/ 82 h 141"/>
                <a:gd name="T16" fmla="*/ 1 w 75"/>
                <a:gd name="T17" fmla="*/ 89 h 141"/>
                <a:gd name="T18" fmla="*/ 2 w 75"/>
                <a:gd name="T19" fmla="*/ 101 h 141"/>
                <a:gd name="T20" fmla="*/ 8 w 75"/>
                <a:gd name="T21" fmla="*/ 141 h 141"/>
                <a:gd name="T22" fmla="*/ 12 w 75"/>
                <a:gd name="T23" fmla="*/ 133 h 141"/>
                <a:gd name="T24" fmla="*/ 18 w 75"/>
                <a:gd name="T25" fmla="*/ 132 h 141"/>
                <a:gd name="T26" fmla="*/ 22 w 75"/>
                <a:gd name="T27" fmla="*/ 130 h 141"/>
                <a:gd name="T28" fmla="*/ 27 w 75"/>
                <a:gd name="T29" fmla="*/ 124 h 141"/>
                <a:gd name="T30" fmla="*/ 25 w 75"/>
                <a:gd name="T31" fmla="*/ 103 h 141"/>
                <a:gd name="T32" fmla="*/ 25 w 75"/>
                <a:gd name="T33" fmla="*/ 97 h 141"/>
                <a:gd name="T34" fmla="*/ 20 w 75"/>
                <a:gd name="T35" fmla="*/ 82 h 141"/>
                <a:gd name="T36" fmla="*/ 19 w 75"/>
                <a:gd name="T37" fmla="*/ 60 h 141"/>
                <a:gd name="T38" fmla="*/ 20 w 75"/>
                <a:gd name="T39" fmla="*/ 40 h 141"/>
                <a:gd name="T40" fmla="*/ 30 w 75"/>
                <a:gd name="T41" fmla="*/ 27 h 141"/>
                <a:gd name="T42" fmla="*/ 49 w 75"/>
                <a:gd name="T43" fmla="*/ 25 h 141"/>
                <a:gd name="T44" fmla="*/ 57 w 75"/>
                <a:gd name="T45" fmla="*/ 38 h 141"/>
                <a:gd name="T46" fmla="*/ 56 w 75"/>
                <a:gd name="T47" fmla="*/ 80 h 141"/>
                <a:gd name="T48" fmla="*/ 49 w 75"/>
                <a:gd name="T49" fmla="*/ 97 h 141"/>
                <a:gd name="T50" fmla="*/ 47 w 75"/>
                <a:gd name="T51" fmla="*/ 124 h 141"/>
                <a:gd name="T52" fmla="*/ 51 w 75"/>
                <a:gd name="T53" fmla="*/ 120 h 141"/>
                <a:gd name="T54" fmla="*/ 55 w 75"/>
                <a:gd name="T55" fmla="*/ 125 h 141"/>
                <a:gd name="T56" fmla="*/ 59 w 75"/>
                <a:gd name="T57" fmla="*/ 128 h 141"/>
                <a:gd name="T58" fmla="*/ 63 w 75"/>
                <a:gd name="T59" fmla="*/ 131 h 141"/>
                <a:gd name="T60" fmla="*/ 68 w 75"/>
                <a:gd name="T61" fmla="*/ 134 h 141"/>
                <a:gd name="T62" fmla="*/ 72 w 75"/>
                <a:gd name="T63" fmla="*/ 105 h 141"/>
                <a:gd name="T64" fmla="*/ 74 w 75"/>
                <a:gd name="T65" fmla="*/ 88 h 141"/>
                <a:gd name="T66" fmla="*/ 75 w 75"/>
                <a:gd name="T67" fmla="*/ 77 h 141"/>
                <a:gd name="T68" fmla="*/ 75 w 75"/>
                <a:gd name="T69" fmla="*/ 69 h 141"/>
                <a:gd name="T70" fmla="*/ 75 w 75"/>
                <a:gd name="T71" fmla="*/ 60 h 141"/>
                <a:gd name="T72" fmla="*/ 74 w 75"/>
                <a:gd name="T73" fmla="*/ 53 h 141"/>
                <a:gd name="T74" fmla="*/ 72 w 75"/>
                <a:gd name="T75" fmla="*/ 46 h 141"/>
                <a:gd name="T76" fmla="*/ 70 w 75"/>
                <a:gd name="T77" fmla="*/ 39 h 141"/>
                <a:gd name="T78" fmla="*/ 70 w 75"/>
                <a:gd name="T79" fmla="*/ 34 h 141"/>
                <a:gd name="T80" fmla="*/ 69 w 75"/>
                <a:gd name="T81" fmla="*/ 26 h 141"/>
                <a:gd name="T82" fmla="*/ 66 w 75"/>
                <a:gd name="T83" fmla="*/ 18 h 141"/>
                <a:gd name="T84" fmla="*/ 61 w 75"/>
                <a:gd name="T85" fmla="*/ 9 h 141"/>
                <a:gd name="T86" fmla="*/ 54 w 75"/>
                <a:gd name="T87" fmla="*/ 3 h 141"/>
                <a:gd name="T88" fmla="*/ 46 w 75"/>
                <a:gd name="T89" fmla="*/ 1 h 141"/>
                <a:gd name="T90" fmla="*/ 39 w 75"/>
                <a:gd name="T91" fmla="*/ 0 h 141"/>
                <a:gd name="T92" fmla="*/ 28 w 75"/>
                <a:gd name="T93" fmla="*/ 2 h 14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5"/>
                <a:gd name="T142" fmla="*/ 0 h 141"/>
                <a:gd name="T143" fmla="*/ 75 w 75"/>
                <a:gd name="T144" fmla="*/ 141 h 14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5" h="141">
                  <a:moveTo>
                    <a:pt x="28" y="2"/>
                  </a:moveTo>
                  <a:lnTo>
                    <a:pt x="20" y="7"/>
                  </a:lnTo>
                  <a:lnTo>
                    <a:pt x="15" y="13"/>
                  </a:lnTo>
                  <a:lnTo>
                    <a:pt x="11" y="20"/>
                  </a:lnTo>
                  <a:lnTo>
                    <a:pt x="7" y="35"/>
                  </a:lnTo>
                  <a:lnTo>
                    <a:pt x="2" y="55"/>
                  </a:lnTo>
                  <a:lnTo>
                    <a:pt x="0" y="74"/>
                  </a:lnTo>
                  <a:lnTo>
                    <a:pt x="0" y="82"/>
                  </a:lnTo>
                  <a:lnTo>
                    <a:pt x="1" y="89"/>
                  </a:lnTo>
                  <a:lnTo>
                    <a:pt x="2" y="101"/>
                  </a:lnTo>
                  <a:lnTo>
                    <a:pt x="8" y="141"/>
                  </a:lnTo>
                  <a:lnTo>
                    <a:pt x="12" y="133"/>
                  </a:lnTo>
                  <a:lnTo>
                    <a:pt x="18" y="132"/>
                  </a:lnTo>
                  <a:lnTo>
                    <a:pt x="22" y="130"/>
                  </a:lnTo>
                  <a:lnTo>
                    <a:pt x="27" y="124"/>
                  </a:lnTo>
                  <a:lnTo>
                    <a:pt x="25" y="103"/>
                  </a:lnTo>
                  <a:lnTo>
                    <a:pt x="25" y="97"/>
                  </a:lnTo>
                  <a:lnTo>
                    <a:pt x="20" y="82"/>
                  </a:lnTo>
                  <a:lnTo>
                    <a:pt x="19" y="60"/>
                  </a:lnTo>
                  <a:lnTo>
                    <a:pt x="20" y="40"/>
                  </a:lnTo>
                  <a:lnTo>
                    <a:pt x="30" y="27"/>
                  </a:lnTo>
                  <a:lnTo>
                    <a:pt x="49" y="25"/>
                  </a:lnTo>
                  <a:lnTo>
                    <a:pt x="57" y="38"/>
                  </a:lnTo>
                  <a:lnTo>
                    <a:pt x="56" y="80"/>
                  </a:lnTo>
                  <a:lnTo>
                    <a:pt x="49" y="97"/>
                  </a:lnTo>
                  <a:lnTo>
                    <a:pt x="47" y="124"/>
                  </a:lnTo>
                  <a:lnTo>
                    <a:pt x="51" y="120"/>
                  </a:lnTo>
                  <a:lnTo>
                    <a:pt x="55" y="125"/>
                  </a:lnTo>
                  <a:lnTo>
                    <a:pt x="59" y="128"/>
                  </a:lnTo>
                  <a:lnTo>
                    <a:pt x="63" y="131"/>
                  </a:lnTo>
                  <a:lnTo>
                    <a:pt x="68" y="134"/>
                  </a:lnTo>
                  <a:lnTo>
                    <a:pt x="72" y="105"/>
                  </a:lnTo>
                  <a:lnTo>
                    <a:pt x="74" y="88"/>
                  </a:lnTo>
                  <a:lnTo>
                    <a:pt x="75" y="77"/>
                  </a:lnTo>
                  <a:lnTo>
                    <a:pt x="75" y="69"/>
                  </a:lnTo>
                  <a:lnTo>
                    <a:pt x="75" y="60"/>
                  </a:lnTo>
                  <a:lnTo>
                    <a:pt x="74" y="53"/>
                  </a:lnTo>
                  <a:lnTo>
                    <a:pt x="72" y="46"/>
                  </a:lnTo>
                  <a:lnTo>
                    <a:pt x="70" y="39"/>
                  </a:lnTo>
                  <a:lnTo>
                    <a:pt x="70" y="34"/>
                  </a:lnTo>
                  <a:lnTo>
                    <a:pt x="69" y="26"/>
                  </a:lnTo>
                  <a:lnTo>
                    <a:pt x="66" y="18"/>
                  </a:lnTo>
                  <a:lnTo>
                    <a:pt x="61" y="9"/>
                  </a:lnTo>
                  <a:lnTo>
                    <a:pt x="54" y="3"/>
                  </a:lnTo>
                  <a:lnTo>
                    <a:pt x="46" y="1"/>
                  </a:lnTo>
                  <a:lnTo>
                    <a:pt x="39" y="0"/>
                  </a:lnTo>
                  <a:lnTo>
                    <a:pt x="28" y="2"/>
                  </a:lnTo>
                  <a:close/>
                </a:path>
              </a:pathLst>
            </a:custGeom>
            <a:solidFill>
              <a:srgbClr val="BF3F00"/>
            </a:solidFill>
            <a:ln w="9525">
              <a:noFill/>
              <a:round/>
              <a:headEnd/>
              <a:tailEnd/>
            </a:ln>
          </p:spPr>
          <p:txBody>
            <a:bodyPr/>
            <a:lstStyle/>
            <a:p>
              <a:endParaRPr lang="en-US"/>
            </a:p>
          </p:txBody>
        </p:sp>
        <p:sp>
          <p:nvSpPr>
            <p:cNvPr id="62490" name="Freeform 61"/>
            <p:cNvSpPr>
              <a:spLocks/>
            </p:cNvSpPr>
            <p:nvPr/>
          </p:nvSpPr>
          <p:spPr bwMode="auto">
            <a:xfrm>
              <a:off x="3333" y="1073"/>
              <a:ext cx="62" cy="161"/>
            </a:xfrm>
            <a:custGeom>
              <a:avLst/>
              <a:gdLst>
                <a:gd name="T0" fmla="*/ 22 w 62"/>
                <a:gd name="T1" fmla="*/ 2 h 161"/>
                <a:gd name="T2" fmla="*/ 17 w 62"/>
                <a:gd name="T3" fmla="*/ 5 h 161"/>
                <a:gd name="T4" fmla="*/ 13 w 62"/>
                <a:gd name="T5" fmla="*/ 11 h 161"/>
                <a:gd name="T6" fmla="*/ 11 w 62"/>
                <a:gd name="T7" fmla="*/ 18 h 161"/>
                <a:gd name="T8" fmla="*/ 10 w 62"/>
                <a:gd name="T9" fmla="*/ 25 h 161"/>
                <a:gd name="T10" fmla="*/ 9 w 62"/>
                <a:gd name="T11" fmla="*/ 37 h 161"/>
                <a:gd name="T12" fmla="*/ 11 w 62"/>
                <a:gd name="T13" fmla="*/ 58 h 161"/>
                <a:gd name="T14" fmla="*/ 13 w 62"/>
                <a:gd name="T15" fmla="*/ 65 h 161"/>
                <a:gd name="T16" fmla="*/ 17 w 62"/>
                <a:gd name="T17" fmla="*/ 75 h 161"/>
                <a:gd name="T18" fmla="*/ 17 w 62"/>
                <a:gd name="T19" fmla="*/ 100 h 161"/>
                <a:gd name="T20" fmla="*/ 0 w 62"/>
                <a:gd name="T21" fmla="*/ 113 h 161"/>
                <a:gd name="T22" fmla="*/ 32 w 62"/>
                <a:gd name="T23" fmla="*/ 161 h 161"/>
                <a:gd name="T24" fmla="*/ 62 w 62"/>
                <a:gd name="T25" fmla="*/ 110 h 161"/>
                <a:gd name="T26" fmla="*/ 41 w 62"/>
                <a:gd name="T27" fmla="*/ 95 h 161"/>
                <a:gd name="T28" fmla="*/ 41 w 62"/>
                <a:gd name="T29" fmla="*/ 76 h 161"/>
                <a:gd name="T30" fmla="*/ 47 w 62"/>
                <a:gd name="T31" fmla="*/ 64 h 161"/>
                <a:gd name="T32" fmla="*/ 49 w 62"/>
                <a:gd name="T33" fmla="*/ 58 h 161"/>
                <a:gd name="T34" fmla="*/ 50 w 62"/>
                <a:gd name="T35" fmla="*/ 39 h 161"/>
                <a:gd name="T36" fmla="*/ 51 w 62"/>
                <a:gd name="T37" fmla="*/ 27 h 161"/>
                <a:gd name="T38" fmla="*/ 51 w 62"/>
                <a:gd name="T39" fmla="*/ 20 h 161"/>
                <a:gd name="T40" fmla="*/ 48 w 62"/>
                <a:gd name="T41" fmla="*/ 13 h 161"/>
                <a:gd name="T42" fmla="*/ 45 w 62"/>
                <a:gd name="T43" fmla="*/ 6 h 161"/>
                <a:gd name="T44" fmla="*/ 41 w 62"/>
                <a:gd name="T45" fmla="*/ 3 h 161"/>
                <a:gd name="T46" fmla="*/ 35 w 62"/>
                <a:gd name="T47" fmla="*/ 0 h 161"/>
                <a:gd name="T48" fmla="*/ 28 w 62"/>
                <a:gd name="T49" fmla="*/ 0 h 161"/>
                <a:gd name="T50" fmla="*/ 22 w 62"/>
                <a:gd name="T51" fmla="*/ 2 h 1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2"/>
                <a:gd name="T79" fmla="*/ 0 h 161"/>
                <a:gd name="T80" fmla="*/ 62 w 62"/>
                <a:gd name="T81" fmla="*/ 161 h 16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2" h="161">
                  <a:moveTo>
                    <a:pt x="22" y="2"/>
                  </a:moveTo>
                  <a:lnTo>
                    <a:pt x="17" y="5"/>
                  </a:lnTo>
                  <a:lnTo>
                    <a:pt x="13" y="11"/>
                  </a:lnTo>
                  <a:lnTo>
                    <a:pt x="11" y="18"/>
                  </a:lnTo>
                  <a:lnTo>
                    <a:pt x="10" y="25"/>
                  </a:lnTo>
                  <a:lnTo>
                    <a:pt x="9" y="37"/>
                  </a:lnTo>
                  <a:lnTo>
                    <a:pt x="11" y="58"/>
                  </a:lnTo>
                  <a:lnTo>
                    <a:pt x="13" y="65"/>
                  </a:lnTo>
                  <a:lnTo>
                    <a:pt x="17" y="75"/>
                  </a:lnTo>
                  <a:lnTo>
                    <a:pt x="17" y="100"/>
                  </a:lnTo>
                  <a:lnTo>
                    <a:pt x="0" y="113"/>
                  </a:lnTo>
                  <a:lnTo>
                    <a:pt x="32" y="161"/>
                  </a:lnTo>
                  <a:lnTo>
                    <a:pt x="62" y="110"/>
                  </a:lnTo>
                  <a:lnTo>
                    <a:pt x="41" y="95"/>
                  </a:lnTo>
                  <a:lnTo>
                    <a:pt x="41" y="76"/>
                  </a:lnTo>
                  <a:lnTo>
                    <a:pt x="47" y="64"/>
                  </a:lnTo>
                  <a:lnTo>
                    <a:pt x="49" y="58"/>
                  </a:lnTo>
                  <a:lnTo>
                    <a:pt x="50" y="39"/>
                  </a:lnTo>
                  <a:lnTo>
                    <a:pt x="51" y="27"/>
                  </a:lnTo>
                  <a:lnTo>
                    <a:pt x="51" y="20"/>
                  </a:lnTo>
                  <a:lnTo>
                    <a:pt x="48" y="13"/>
                  </a:lnTo>
                  <a:lnTo>
                    <a:pt x="45" y="6"/>
                  </a:lnTo>
                  <a:lnTo>
                    <a:pt x="41" y="3"/>
                  </a:lnTo>
                  <a:lnTo>
                    <a:pt x="35" y="0"/>
                  </a:lnTo>
                  <a:lnTo>
                    <a:pt x="28" y="0"/>
                  </a:lnTo>
                  <a:lnTo>
                    <a:pt x="22" y="2"/>
                  </a:lnTo>
                  <a:close/>
                </a:path>
              </a:pathLst>
            </a:custGeom>
            <a:solidFill>
              <a:srgbClr val="FF7F7F"/>
            </a:solidFill>
            <a:ln w="9525">
              <a:noFill/>
              <a:round/>
              <a:headEnd/>
              <a:tailEnd/>
            </a:ln>
          </p:spPr>
          <p:txBody>
            <a:bodyPr/>
            <a:lstStyle/>
            <a:p>
              <a:endParaRPr lang="en-US"/>
            </a:p>
          </p:txBody>
        </p:sp>
        <p:sp>
          <p:nvSpPr>
            <p:cNvPr id="62491" name="Freeform 62"/>
            <p:cNvSpPr>
              <a:spLocks/>
            </p:cNvSpPr>
            <p:nvPr/>
          </p:nvSpPr>
          <p:spPr bwMode="auto">
            <a:xfrm>
              <a:off x="3317" y="1495"/>
              <a:ext cx="84" cy="282"/>
            </a:xfrm>
            <a:custGeom>
              <a:avLst/>
              <a:gdLst>
                <a:gd name="T0" fmla="*/ 15 w 84"/>
                <a:gd name="T1" fmla="*/ 6 h 282"/>
                <a:gd name="T2" fmla="*/ 16 w 84"/>
                <a:gd name="T3" fmla="*/ 87 h 282"/>
                <a:gd name="T4" fmla="*/ 16 w 84"/>
                <a:gd name="T5" fmla="*/ 155 h 282"/>
                <a:gd name="T6" fmla="*/ 19 w 84"/>
                <a:gd name="T7" fmla="*/ 222 h 282"/>
                <a:gd name="T8" fmla="*/ 10 w 84"/>
                <a:gd name="T9" fmla="*/ 250 h 282"/>
                <a:gd name="T10" fmla="*/ 2 w 84"/>
                <a:gd name="T11" fmla="*/ 269 h 282"/>
                <a:gd name="T12" fmla="*/ 0 w 84"/>
                <a:gd name="T13" fmla="*/ 275 h 282"/>
                <a:gd name="T14" fmla="*/ 3 w 84"/>
                <a:gd name="T15" fmla="*/ 282 h 282"/>
                <a:gd name="T16" fmla="*/ 18 w 84"/>
                <a:gd name="T17" fmla="*/ 281 h 282"/>
                <a:gd name="T18" fmla="*/ 32 w 84"/>
                <a:gd name="T19" fmla="*/ 243 h 282"/>
                <a:gd name="T20" fmla="*/ 33 w 84"/>
                <a:gd name="T21" fmla="*/ 219 h 282"/>
                <a:gd name="T22" fmla="*/ 42 w 84"/>
                <a:gd name="T23" fmla="*/ 141 h 282"/>
                <a:gd name="T24" fmla="*/ 44 w 84"/>
                <a:gd name="T25" fmla="*/ 123 h 282"/>
                <a:gd name="T26" fmla="*/ 43 w 84"/>
                <a:gd name="T27" fmla="*/ 160 h 282"/>
                <a:gd name="T28" fmla="*/ 48 w 84"/>
                <a:gd name="T29" fmla="*/ 212 h 282"/>
                <a:gd name="T30" fmla="*/ 47 w 84"/>
                <a:gd name="T31" fmla="*/ 236 h 282"/>
                <a:gd name="T32" fmla="*/ 53 w 84"/>
                <a:gd name="T33" fmla="*/ 260 h 282"/>
                <a:gd name="T34" fmla="*/ 62 w 84"/>
                <a:gd name="T35" fmla="*/ 277 h 282"/>
                <a:gd name="T36" fmla="*/ 76 w 84"/>
                <a:gd name="T37" fmla="*/ 279 h 282"/>
                <a:gd name="T38" fmla="*/ 80 w 84"/>
                <a:gd name="T39" fmla="*/ 272 h 282"/>
                <a:gd name="T40" fmla="*/ 66 w 84"/>
                <a:gd name="T41" fmla="*/ 235 h 282"/>
                <a:gd name="T42" fmla="*/ 64 w 84"/>
                <a:gd name="T43" fmla="*/ 217 h 282"/>
                <a:gd name="T44" fmla="*/ 67 w 84"/>
                <a:gd name="T45" fmla="*/ 180 h 282"/>
                <a:gd name="T46" fmla="*/ 72 w 84"/>
                <a:gd name="T47" fmla="*/ 118 h 282"/>
                <a:gd name="T48" fmla="*/ 84 w 84"/>
                <a:gd name="T49" fmla="*/ 0 h 282"/>
                <a:gd name="T50" fmla="*/ 15 w 84"/>
                <a:gd name="T51" fmla="*/ 6 h 2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4"/>
                <a:gd name="T79" fmla="*/ 0 h 282"/>
                <a:gd name="T80" fmla="*/ 84 w 84"/>
                <a:gd name="T81" fmla="*/ 282 h 2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4" h="282">
                  <a:moveTo>
                    <a:pt x="15" y="6"/>
                  </a:moveTo>
                  <a:lnTo>
                    <a:pt x="16" y="87"/>
                  </a:lnTo>
                  <a:lnTo>
                    <a:pt x="16" y="155"/>
                  </a:lnTo>
                  <a:lnTo>
                    <a:pt x="19" y="222"/>
                  </a:lnTo>
                  <a:lnTo>
                    <a:pt x="10" y="250"/>
                  </a:lnTo>
                  <a:lnTo>
                    <a:pt x="2" y="269"/>
                  </a:lnTo>
                  <a:lnTo>
                    <a:pt x="0" y="275"/>
                  </a:lnTo>
                  <a:lnTo>
                    <a:pt x="3" y="282"/>
                  </a:lnTo>
                  <a:lnTo>
                    <a:pt x="18" y="281"/>
                  </a:lnTo>
                  <a:lnTo>
                    <a:pt x="32" y="243"/>
                  </a:lnTo>
                  <a:lnTo>
                    <a:pt x="33" y="219"/>
                  </a:lnTo>
                  <a:lnTo>
                    <a:pt x="42" y="141"/>
                  </a:lnTo>
                  <a:lnTo>
                    <a:pt x="44" y="123"/>
                  </a:lnTo>
                  <a:lnTo>
                    <a:pt x="43" y="160"/>
                  </a:lnTo>
                  <a:lnTo>
                    <a:pt x="48" y="212"/>
                  </a:lnTo>
                  <a:lnTo>
                    <a:pt x="47" y="236"/>
                  </a:lnTo>
                  <a:lnTo>
                    <a:pt x="53" y="260"/>
                  </a:lnTo>
                  <a:lnTo>
                    <a:pt x="62" y="277"/>
                  </a:lnTo>
                  <a:lnTo>
                    <a:pt x="76" y="279"/>
                  </a:lnTo>
                  <a:lnTo>
                    <a:pt x="80" y="272"/>
                  </a:lnTo>
                  <a:lnTo>
                    <a:pt x="66" y="235"/>
                  </a:lnTo>
                  <a:lnTo>
                    <a:pt x="64" y="217"/>
                  </a:lnTo>
                  <a:lnTo>
                    <a:pt x="67" y="180"/>
                  </a:lnTo>
                  <a:lnTo>
                    <a:pt x="72" y="118"/>
                  </a:lnTo>
                  <a:lnTo>
                    <a:pt x="84" y="0"/>
                  </a:lnTo>
                  <a:lnTo>
                    <a:pt x="15" y="6"/>
                  </a:lnTo>
                  <a:close/>
                </a:path>
              </a:pathLst>
            </a:custGeom>
            <a:solidFill>
              <a:srgbClr val="FF7F3F"/>
            </a:solidFill>
            <a:ln w="9525">
              <a:noFill/>
              <a:round/>
              <a:headEnd/>
              <a:tailEnd/>
            </a:ln>
          </p:spPr>
          <p:txBody>
            <a:bodyPr/>
            <a:lstStyle/>
            <a:p>
              <a:endParaRPr lang="en-US"/>
            </a:p>
          </p:txBody>
        </p:sp>
        <p:sp>
          <p:nvSpPr>
            <p:cNvPr id="62492" name="Freeform 63"/>
            <p:cNvSpPr>
              <a:spLocks/>
            </p:cNvSpPr>
            <p:nvPr/>
          </p:nvSpPr>
          <p:spPr bwMode="auto">
            <a:xfrm>
              <a:off x="3415" y="1417"/>
              <a:ext cx="20" cy="36"/>
            </a:xfrm>
            <a:custGeom>
              <a:avLst/>
              <a:gdLst>
                <a:gd name="T0" fmla="*/ 20 w 20"/>
                <a:gd name="T1" fmla="*/ 0 h 36"/>
                <a:gd name="T2" fmla="*/ 20 w 20"/>
                <a:gd name="T3" fmla="*/ 19 h 36"/>
                <a:gd name="T4" fmla="*/ 0 w 20"/>
                <a:gd name="T5" fmla="*/ 36 h 36"/>
                <a:gd name="T6" fmla="*/ 9 w 20"/>
                <a:gd name="T7" fmla="*/ 3 h 36"/>
                <a:gd name="T8" fmla="*/ 20 w 20"/>
                <a:gd name="T9" fmla="*/ 0 h 36"/>
                <a:gd name="T10" fmla="*/ 0 60000 65536"/>
                <a:gd name="T11" fmla="*/ 0 60000 65536"/>
                <a:gd name="T12" fmla="*/ 0 60000 65536"/>
                <a:gd name="T13" fmla="*/ 0 60000 65536"/>
                <a:gd name="T14" fmla="*/ 0 60000 65536"/>
                <a:gd name="T15" fmla="*/ 0 w 20"/>
                <a:gd name="T16" fmla="*/ 0 h 36"/>
                <a:gd name="T17" fmla="*/ 20 w 20"/>
                <a:gd name="T18" fmla="*/ 36 h 36"/>
              </a:gdLst>
              <a:ahLst/>
              <a:cxnLst>
                <a:cxn ang="T10">
                  <a:pos x="T0" y="T1"/>
                </a:cxn>
                <a:cxn ang="T11">
                  <a:pos x="T2" y="T3"/>
                </a:cxn>
                <a:cxn ang="T12">
                  <a:pos x="T4" y="T5"/>
                </a:cxn>
                <a:cxn ang="T13">
                  <a:pos x="T6" y="T7"/>
                </a:cxn>
                <a:cxn ang="T14">
                  <a:pos x="T8" y="T9"/>
                </a:cxn>
              </a:cxnLst>
              <a:rect l="T15" t="T16" r="T17" b="T18"/>
              <a:pathLst>
                <a:path w="20" h="36">
                  <a:moveTo>
                    <a:pt x="20" y="0"/>
                  </a:moveTo>
                  <a:lnTo>
                    <a:pt x="20" y="19"/>
                  </a:lnTo>
                  <a:lnTo>
                    <a:pt x="0" y="36"/>
                  </a:lnTo>
                  <a:lnTo>
                    <a:pt x="9" y="3"/>
                  </a:lnTo>
                  <a:lnTo>
                    <a:pt x="20" y="0"/>
                  </a:lnTo>
                  <a:close/>
                </a:path>
              </a:pathLst>
            </a:custGeom>
            <a:solidFill>
              <a:srgbClr val="FF7F3F"/>
            </a:solidFill>
            <a:ln w="9525">
              <a:noFill/>
              <a:round/>
              <a:headEnd/>
              <a:tailEnd/>
            </a:ln>
          </p:spPr>
          <p:txBody>
            <a:bodyPr/>
            <a:lstStyle/>
            <a:p>
              <a:endParaRPr lang="en-US"/>
            </a:p>
          </p:txBody>
        </p:sp>
        <p:sp>
          <p:nvSpPr>
            <p:cNvPr id="62493" name="Freeform 64"/>
            <p:cNvSpPr>
              <a:spLocks/>
            </p:cNvSpPr>
            <p:nvPr/>
          </p:nvSpPr>
          <p:spPr bwMode="auto">
            <a:xfrm>
              <a:off x="3360" y="1498"/>
              <a:ext cx="8" cy="124"/>
            </a:xfrm>
            <a:custGeom>
              <a:avLst/>
              <a:gdLst>
                <a:gd name="T0" fmla="*/ 8 w 8"/>
                <a:gd name="T1" fmla="*/ 0 h 124"/>
                <a:gd name="T2" fmla="*/ 8 w 8"/>
                <a:gd name="T3" fmla="*/ 41 h 124"/>
                <a:gd name="T4" fmla="*/ 6 w 8"/>
                <a:gd name="T5" fmla="*/ 66 h 124"/>
                <a:gd name="T6" fmla="*/ 4 w 8"/>
                <a:gd name="T7" fmla="*/ 92 h 124"/>
                <a:gd name="T8" fmla="*/ 0 w 8"/>
                <a:gd name="T9" fmla="*/ 118 h 124"/>
                <a:gd name="T10" fmla="*/ 1 w 8"/>
                <a:gd name="T11" fmla="*/ 124 h 124"/>
                <a:gd name="T12" fmla="*/ 8 w 8"/>
                <a:gd name="T13" fmla="*/ 0 h 124"/>
                <a:gd name="T14" fmla="*/ 0 60000 65536"/>
                <a:gd name="T15" fmla="*/ 0 60000 65536"/>
                <a:gd name="T16" fmla="*/ 0 60000 65536"/>
                <a:gd name="T17" fmla="*/ 0 60000 65536"/>
                <a:gd name="T18" fmla="*/ 0 60000 65536"/>
                <a:gd name="T19" fmla="*/ 0 60000 65536"/>
                <a:gd name="T20" fmla="*/ 0 60000 65536"/>
                <a:gd name="T21" fmla="*/ 0 w 8"/>
                <a:gd name="T22" fmla="*/ 0 h 124"/>
                <a:gd name="T23" fmla="*/ 8 w 8"/>
                <a:gd name="T24" fmla="*/ 124 h 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24">
                  <a:moveTo>
                    <a:pt x="8" y="0"/>
                  </a:moveTo>
                  <a:lnTo>
                    <a:pt x="8" y="41"/>
                  </a:lnTo>
                  <a:lnTo>
                    <a:pt x="6" y="66"/>
                  </a:lnTo>
                  <a:lnTo>
                    <a:pt x="4" y="92"/>
                  </a:lnTo>
                  <a:lnTo>
                    <a:pt x="0" y="118"/>
                  </a:lnTo>
                  <a:lnTo>
                    <a:pt x="1" y="124"/>
                  </a:lnTo>
                  <a:lnTo>
                    <a:pt x="8" y="0"/>
                  </a:lnTo>
                  <a:close/>
                </a:path>
              </a:pathLst>
            </a:custGeom>
            <a:solidFill>
              <a:srgbClr val="FF5F1F"/>
            </a:solidFill>
            <a:ln w="0">
              <a:solidFill>
                <a:srgbClr val="FF5F1F"/>
              </a:solidFill>
              <a:round/>
              <a:headEnd/>
              <a:tailEnd/>
            </a:ln>
          </p:spPr>
          <p:txBody>
            <a:bodyPr/>
            <a:lstStyle/>
            <a:p>
              <a:endParaRPr lang="en-US"/>
            </a:p>
          </p:txBody>
        </p:sp>
        <p:sp>
          <p:nvSpPr>
            <p:cNvPr id="62494" name="Freeform 65"/>
            <p:cNvSpPr>
              <a:spLocks/>
            </p:cNvSpPr>
            <p:nvPr/>
          </p:nvSpPr>
          <p:spPr bwMode="auto">
            <a:xfrm>
              <a:off x="3361" y="1730"/>
              <a:ext cx="41" cy="75"/>
            </a:xfrm>
            <a:custGeom>
              <a:avLst/>
              <a:gdLst>
                <a:gd name="T0" fmla="*/ 3 w 41"/>
                <a:gd name="T1" fmla="*/ 0 h 75"/>
                <a:gd name="T2" fmla="*/ 0 w 41"/>
                <a:gd name="T3" fmla="*/ 12 h 75"/>
                <a:gd name="T4" fmla="*/ 0 w 41"/>
                <a:gd name="T5" fmla="*/ 34 h 75"/>
                <a:gd name="T6" fmla="*/ 4 w 41"/>
                <a:gd name="T7" fmla="*/ 26 h 75"/>
                <a:gd name="T8" fmla="*/ 9 w 41"/>
                <a:gd name="T9" fmla="*/ 36 h 75"/>
                <a:gd name="T10" fmla="*/ 10 w 41"/>
                <a:gd name="T11" fmla="*/ 51 h 75"/>
                <a:gd name="T12" fmla="*/ 17 w 41"/>
                <a:gd name="T13" fmla="*/ 65 h 75"/>
                <a:gd name="T14" fmla="*/ 27 w 41"/>
                <a:gd name="T15" fmla="*/ 73 h 75"/>
                <a:gd name="T16" fmla="*/ 34 w 41"/>
                <a:gd name="T17" fmla="*/ 75 h 75"/>
                <a:gd name="T18" fmla="*/ 41 w 41"/>
                <a:gd name="T19" fmla="*/ 73 h 75"/>
                <a:gd name="T20" fmla="*/ 41 w 41"/>
                <a:gd name="T21" fmla="*/ 58 h 75"/>
                <a:gd name="T22" fmla="*/ 36 w 41"/>
                <a:gd name="T23" fmla="*/ 37 h 75"/>
                <a:gd name="T24" fmla="*/ 33 w 41"/>
                <a:gd name="T25" fmla="*/ 42 h 75"/>
                <a:gd name="T26" fmla="*/ 27 w 41"/>
                <a:gd name="T27" fmla="*/ 42 h 75"/>
                <a:gd name="T28" fmla="*/ 18 w 41"/>
                <a:gd name="T29" fmla="*/ 41 h 75"/>
                <a:gd name="T30" fmla="*/ 13 w 41"/>
                <a:gd name="T31" fmla="*/ 32 h 75"/>
                <a:gd name="T32" fmla="*/ 8 w 41"/>
                <a:gd name="T33" fmla="*/ 20 h 75"/>
                <a:gd name="T34" fmla="*/ 3 w 41"/>
                <a:gd name="T35" fmla="*/ 0 h 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75"/>
                <a:gd name="T56" fmla="*/ 41 w 41"/>
                <a:gd name="T57" fmla="*/ 75 h 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75">
                  <a:moveTo>
                    <a:pt x="3" y="0"/>
                  </a:moveTo>
                  <a:lnTo>
                    <a:pt x="0" y="12"/>
                  </a:lnTo>
                  <a:lnTo>
                    <a:pt x="0" y="34"/>
                  </a:lnTo>
                  <a:lnTo>
                    <a:pt x="4" y="26"/>
                  </a:lnTo>
                  <a:lnTo>
                    <a:pt x="9" y="36"/>
                  </a:lnTo>
                  <a:lnTo>
                    <a:pt x="10" y="51"/>
                  </a:lnTo>
                  <a:lnTo>
                    <a:pt x="17" y="65"/>
                  </a:lnTo>
                  <a:lnTo>
                    <a:pt x="27" y="73"/>
                  </a:lnTo>
                  <a:lnTo>
                    <a:pt x="34" y="75"/>
                  </a:lnTo>
                  <a:lnTo>
                    <a:pt x="41" y="73"/>
                  </a:lnTo>
                  <a:lnTo>
                    <a:pt x="41" y="58"/>
                  </a:lnTo>
                  <a:lnTo>
                    <a:pt x="36" y="37"/>
                  </a:lnTo>
                  <a:lnTo>
                    <a:pt x="33" y="42"/>
                  </a:lnTo>
                  <a:lnTo>
                    <a:pt x="27" y="42"/>
                  </a:lnTo>
                  <a:lnTo>
                    <a:pt x="18" y="41"/>
                  </a:lnTo>
                  <a:lnTo>
                    <a:pt x="13" y="32"/>
                  </a:lnTo>
                  <a:lnTo>
                    <a:pt x="8" y="20"/>
                  </a:lnTo>
                  <a:lnTo>
                    <a:pt x="3" y="0"/>
                  </a:lnTo>
                  <a:close/>
                </a:path>
              </a:pathLst>
            </a:custGeom>
            <a:solidFill>
              <a:srgbClr val="7F5F3F"/>
            </a:solidFill>
            <a:ln w="9525">
              <a:noFill/>
              <a:round/>
              <a:headEnd/>
              <a:tailEnd/>
            </a:ln>
          </p:spPr>
          <p:txBody>
            <a:bodyPr/>
            <a:lstStyle/>
            <a:p>
              <a:endParaRPr lang="en-US"/>
            </a:p>
          </p:txBody>
        </p:sp>
        <p:sp>
          <p:nvSpPr>
            <p:cNvPr id="62495" name="Freeform 66"/>
            <p:cNvSpPr>
              <a:spLocks/>
            </p:cNvSpPr>
            <p:nvPr/>
          </p:nvSpPr>
          <p:spPr bwMode="auto">
            <a:xfrm>
              <a:off x="3312" y="1732"/>
              <a:ext cx="38" cy="77"/>
            </a:xfrm>
            <a:custGeom>
              <a:avLst/>
              <a:gdLst>
                <a:gd name="T0" fmla="*/ 37 w 38"/>
                <a:gd name="T1" fmla="*/ 0 h 77"/>
                <a:gd name="T2" fmla="*/ 38 w 38"/>
                <a:gd name="T3" fmla="*/ 31 h 77"/>
                <a:gd name="T4" fmla="*/ 35 w 38"/>
                <a:gd name="T5" fmla="*/ 23 h 77"/>
                <a:gd name="T6" fmla="*/ 32 w 38"/>
                <a:gd name="T7" fmla="*/ 33 h 77"/>
                <a:gd name="T8" fmla="*/ 29 w 38"/>
                <a:gd name="T9" fmla="*/ 47 h 77"/>
                <a:gd name="T10" fmla="*/ 26 w 38"/>
                <a:gd name="T11" fmla="*/ 59 h 77"/>
                <a:gd name="T12" fmla="*/ 19 w 38"/>
                <a:gd name="T13" fmla="*/ 69 h 77"/>
                <a:gd name="T14" fmla="*/ 12 w 38"/>
                <a:gd name="T15" fmla="*/ 75 h 77"/>
                <a:gd name="T16" fmla="*/ 5 w 38"/>
                <a:gd name="T17" fmla="*/ 77 h 77"/>
                <a:gd name="T18" fmla="*/ 3 w 38"/>
                <a:gd name="T19" fmla="*/ 73 h 77"/>
                <a:gd name="T20" fmla="*/ 1 w 38"/>
                <a:gd name="T21" fmla="*/ 66 h 77"/>
                <a:gd name="T22" fmla="*/ 0 w 38"/>
                <a:gd name="T23" fmla="*/ 58 h 77"/>
                <a:gd name="T24" fmla="*/ 1 w 38"/>
                <a:gd name="T25" fmla="*/ 51 h 77"/>
                <a:gd name="T26" fmla="*/ 4 w 38"/>
                <a:gd name="T27" fmla="*/ 38 h 77"/>
                <a:gd name="T28" fmla="*/ 10 w 38"/>
                <a:gd name="T29" fmla="*/ 43 h 77"/>
                <a:gd name="T30" fmla="*/ 18 w 38"/>
                <a:gd name="T31" fmla="*/ 43 h 77"/>
                <a:gd name="T32" fmla="*/ 23 w 38"/>
                <a:gd name="T33" fmla="*/ 42 h 77"/>
                <a:gd name="T34" fmla="*/ 33 w 38"/>
                <a:gd name="T35" fmla="*/ 16 h 77"/>
                <a:gd name="T36" fmla="*/ 37 w 38"/>
                <a:gd name="T37" fmla="*/ 0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8"/>
                <a:gd name="T58" fmla="*/ 0 h 77"/>
                <a:gd name="T59" fmla="*/ 38 w 38"/>
                <a:gd name="T60" fmla="*/ 77 h 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8" h="77">
                  <a:moveTo>
                    <a:pt x="37" y="0"/>
                  </a:moveTo>
                  <a:lnTo>
                    <a:pt x="38" y="31"/>
                  </a:lnTo>
                  <a:lnTo>
                    <a:pt x="35" y="23"/>
                  </a:lnTo>
                  <a:lnTo>
                    <a:pt x="32" y="33"/>
                  </a:lnTo>
                  <a:lnTo>
                    <a:pt x="29" y="47"/>
                  </a:lnTo>
                  <a:lnTo>
                    <a:pt x="26" y="59"/>
                  </a:lnTo>
                  <a:lnTo>
                    <a:pt x="19" y="69"/>
                  </a:lnTo>
                  <a:lnTo>
                    <a:pt x="12" y="75"/>
                  </a:lnTo>
                  <a:lnTo>
                    <a:pt x="5" y="77"/>
                  </a:lnTo>
                  <a:lnTo>
                    <a:pt x="3" y="73"/>
                  </a:lnTo>
                  <a:lnTo>
                    <a:pt x="1" y="66"/>
                  </a:lnTo>
                  <a:lnTo>
                    <a:pt x="0" y="58"/>
                  </a:lnTo>
                  <a:lnTo>
                    <a:pt x="1" y="51"/>
                  </a:lnTo>
                  <a:lnTo>
                    <a:pt x="4" y="38"/>
                  </a:lnTo>
                  <a:lnTo>
                    <a:pt x="10" y="43"/>
                  </a:lnTo>
                  <a:lnTo>
                    <a:pt x="18" y="43"/>
                  </a:lnTo>
                  <a:lnTo>
                    <a:pt x="23" y="42"/>
                  </a:lnTo>
                  <a:lnTo>
                    <a:pt x="33" y="16"/>
                  </a:lnTo>
                  <a:lnTo>
                    <a:pt x="37" y="0"/>
                  </a:lnTo>
                  <a:close/>
                </a:path>
              </a:pathLst>
            </a:custGeom>
            <a:solidFill>
              <a:srgbClr val="7F5F3F"/>
            </a:solidFill>
            <a:ln w="9525">
              <a:noFill/>
              <a:round/>
              <a:headEnd/>
              <a:tailEnd/>
            </a:ln>
          </p:spPr>
          <p:txBody>
            <a:bodyPr/>
            <a:lstStyle/>
            <a:p>
              <a:endParaRPr lang="en-US"/>
            </a:p>
          </p:txBody>
        </p:sp>
        <p:sp>
          <p:nvSpPr>
            <p:cNvPr id="62496" name="Freeform 67"/>
            <p:cNvSpPr>
              <a:spLocks/>
            </p:cNvSpPr>
            <p:nvPr/>
          </p:nvSpPr>
          <p:spPr bwMode="auto">
            <a:xfrm>
              <a:off x="3294" y="1177"/>
              <a:ext cx="144" cy="550"/>
            </a:xfrm>
            <a:custGeom>
              <a:avLst/>
              <a:gdLst>
                <a:gd name="T0" fmla="*/ 41 w 144"/>
                <a:gd name="T1" fmla="*/ 6 h 550"/>
                <a:gd name="T2" fmla="*/ 12 w 144"/>
                <a:gd name="T3" fmla="*/ 24 h 550"/>
                <a:gd name="T4" fmla="*/ 5 w 144"/>
                <a:gd name="T5" fmla="*/ 39 h 550"/>
                <a:gd name="T6" fmla="*/ 0 w 144"/>
                <a:gd name="T7" fmla="*/ 166 h 550"/>
                <a:gd name="T8" fmla="*/ 2 w 144"/>
                <a:gd name="T9" fmla="*/ 196 h 550"/>
                <a:gd name="T10" fmla="*/ 19 w 144"/>
                <a:gd name="T11" fmla="*/ 193 h 550"/>
                <a:gd name="T12" fmla="*/ 18 w 144"/>
                <a:gd name="T13" fmla="*/ 268 h 550"/>
                <a:gd name="T14" fmla="*/ 26 w 144"/>
                <a:gd name="T15" fmla="*/ 268 h 550"/>
                <a:gd name="T16" fmla="*/ 36 w 144"/>
                <a:gd name="T17" fmla="*/ 423 h 550"/>
                <a:gd name="T18" fmla="*/ 37 w 144"/>
                <a:gd name="T19" fmla="*/ 506 h 550"/>
                <a:gd name="T20" fmla="*/ 39 w 144"/>
                <a:gd name="T21" fmla="*/ 543 h 550"/>
                <a:gd name="T22" fmla="*/ 46 w 144"/>
                <a:gd name="T23" fmla="*/ 550 h 550"/>
                <a:gd name="T24" fmla="*/ 58 w 144"/>
                <a:gd name="T25" fmla="*/ 544 h 550"/>
                <a:gd name="T26" fmla="*/ 65 w 144"/>
                <a:gd name="T27" fmla="*/ 480 h 550"/>
                <a:gd name="T28" fmla="*/ 70 w 144"/>
                <a:gd name="T29" fmla="*/ 547 h 550"/>
                <a:gd name="T30" fmla="*/ 80 w 144"/>
                <a:gd name="T31" fmla="*/ 550 h 550"/>
                <a:gd name="T32" fmla="*/ 90 w 144"/>
                <a:gd name="T33" fmla="*/ 545 h 550"/>
                <a:gd name="T34" fmla="*/ 100 w 144"/>
                <a:gd name="T35" fmla="*/ 420 h 550"/>
                <a:gd name="T36" fmla="*/ 113 w 144"/>
                <a:gd name="T37" fmla="*/ 329 h 550"/>
                <a:gd name="T38" fmla="*/ 132 w 144"/>
                <a:gd name="T39" fmla="*/ 244 h 550"/>
                <a:gd name="T40" fmla="*/ 144 w 144"/>
                <a:gd name="T41" fmla="*/ 242 h 550"/>
                <a:gd name="T42" fmla="*/ 133 w 144"/>
                <a:gd name="T43" fmla="*/ 125 h 550"/>
                <a:gd name="T44" fmla="*/ 133 w 144"/>
                <a:gd name="T45" fmla="*/ 33 h 550"/>
                <a:gd name="T46" fmla="*/ 126 w 144"/>
                <a:gd name="T47" fmla="*/ 23 h 550"/>
                <a:gd name="T48" fmla="*/ 96 w 144"/>
                <a:gd name="T49" fmla="*/ 0 h 550"/>
                <a:gd name="T50" fmla="*/ 71 w 144"/>
                <a:gd name="T51" fmla="*/ 50 h 550"/>
                <a:gd name="T52" fmla="*/ 41 w 144"/>
                <a:gd name="T53" fmla="*/ 6 h 5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4"/>
                <a:gd name="T82" fmla="*/ 0 h 550"/>
                <a:gd name="T83" fmla="*/ 144 w 144"/>
                <a:gd name="T84" fmla="*/ 550 h 5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4" h="550">
                  <a:moveTo>
                    <a:pt x="41" y="6"/>
                  </a:moveTo>
                  <a:lnTo>
                    <a:pt x="12" y="24"/>
                  </a:lnTo>
                  <a:lnTo>
                    <a:pt x="5" y="39"/>
                  </a:lnTo>
                  <a:lnTo>
                    <a:pt x="0" y="166"/>
                  </a:lnTo>
                  <a:lnTo>
                    <a:pt x="2" y="196"/>
                  </a:lnTo>
                  <a:lnTo>
                    <a:pt x="19" y="193"/>
                  </a:lnTo>
                  <a:lnTo>
                    <a:pt x="18" y="268"/>
                  </a:lnTo>
                  <a:lnTo>
                    <a:pt x="26" y="268"/>
                  </a:lnTo>
                  <a:lnTo>
                    <a:pt x="36" y="423"/>
                  </a:lnTo>
                  <a:lnTo>
                    <a:pt x="37" y="506"/>
                  </a:lnTo>
                  <a:lnTo>
                    <a:pt x="39" y="543"/>
                  </a:lnTo>
                  <a:lnTo>
                    <a:pt x="46" y="550"/>
                  </a:lnTo>
                  <a:lnTo>
                    <a:pt x="58" y="544"/>
                  </a:lnTo>
                  <a:lnTo>
                    <a:pt x="65" y="480"/>
                  </a:lnTo>
                  <a:lnTo>
                    <a:pt x="70" y="547"/>
                  </a:lnTo>
                  <a:lnTo>
                    <a:pt x="80" y="550"/>
                  </a:lnTo>
                  <a:lnTo>
                    <a:pt x="90" y="545"/>
                  </a:lnTo>
                  <a:lnTo>
                    <a:pt x="100" y="420"/>
                  </a:lnTo>
                  <a:lnTo>
                    <a:pt x="113" y="329"/>
                  </a:lnTo>
                  <a:lnTo>
                    <a:pt x="132" y="244"/>
                  </a:lnTo>
                  <a:lnTo>
                    <a:pt x="144" y="242"/>
                  </a:lnTo>
                  <a:lnTo>
                    <a:pt x="133" y="125"/>
                  </a:lnTo>
                  <a:lnTo>
                    <a:pt x="133" y="33"/>
                  </a:lnTo>
                  <a:lnTo>
                    <a:pt x="126" y="23"/>
                  </a:lnTo>
                  <a:lnTo>
                    <a:pt x="96" y="0"/>
                  </a:lnTo>
                  <a:lnTo>
                    <a:pt x="71" y="50"/>
                  </a:lnTo>
                  <a:lnTo>
                    <a:pt x="41" y="6"/>
                  </a:lnTo>
                  <a:close/>
                </a:path>
              </a:pathLst>
            </a:custGeom>
            <a:solidFill>
              <a:srgbClr val="7F5F3F"/>
            </a:solidFill>
            <a:ln w="9525">
              <a:noFill/>
              <a:round/>
              <a:headEnd/>
              <a:tailEnd/>
            </a:ln>
          </p:spPr>
          <p:txBody>
            <a:bodyPr/>
            <a:lstStyle/>
            <a:p>
              <a:endParaRPr lang="en-US"/>
            </a:p>
          </p:txBody>
        </p:sp>
        <p:sp>
          <p:nvSpPr>
            <p:cNvPr id="62497" name="Freeform 68"/>
            <p:cNvSpPr>
              <a:spLocks/>
            </p:cNvSpPr>
            <p:nvPr/>
          </p:nvSpPr>
          <p:spPr bwMode="auto">
            <a:xfrm>
              <a:off x="3324" y="1329"/>
              <a:ext cx="54" cy="116"/>
            </a:xfrm>
            <a:custGeom>
              <a:avLst/>
              <a:gdLst>
                <a:gd name="T0" fmla="*/ 0 w 54"/>
                <a:gd name="T1" fmla="*/ 116 h 116"/>
                <a:gd name="T2" fmla="*/ 53 w 54"/>
                <a:gd name="T3" fmla="*/ 110 h 116"/>
                <a:gd name="T4" fmla="*/ 54 w 54"/>
                <a:gd name="T5" fmla="*/ 0 h 116"/>
                <a:gd name="T6" fmla="*/ 0 60000 65536"/>
                <a:gd name="T7" fmla="*/ 0 60000 65536"/>
                <a:gd name="T8" fmla="*/ 0 60000 65536"/>
                <a:gd name="T9" fmla="*/ 0 w 54"/>
                <a:gd name="T10" fmla="*/ 0 h 116"/>
                <a:gd name="T11" fmla="*/ 54 w 54"/>
                <a:gd name="T12" fmla="*/ 116 h 116"/>
              </a:gdLst>
              <a:ahLst/>
              <a:cxnLst>
                <a:cxn ang="T6">
                  <a:pos x="T0" y="T1"/>
                </a:cxn>
                <a:cxn ang="T7">
                  <a:pos x="T2" y="T3"/>
                </a:cxn>
                <a:cxn ang="T8">
                  <a:pos x="T4" y="T5"/>
                </a:cxn>
              </a:cxnLst>
              <a:rect l="T9" t="T10" r="T11" b="T12"/>
              <a:pathLst>
                <a:path w="54" h="116">
                  <a:moveTo>
                    <a:pt x="0" y="116"/>
                  </a:moveTo>
                  <a:lnTo>
                    <a:pt x="53" y="110"/>
                  </a:lnTo>
                  <a:lnTo>
                    <a:pt x="54" y="0"/>
                  </a:lnTo>
                </a:path>
              </a:pathLst>
            </a:custGeom>
            <a:noFill/>
            <a:ln w="0">
              <a:solidFill>
                <a:srgbClr val="5F3F1F"/>
              </a:solidFill>
              <a:round/>
              <a:headEnd/>
              <a:tailEnd/>
            </a:ln>
          </p:spPr>
          <p:txBody>
            <a:bodyPr/>
            <a:lstStyle/>
            <a:p>
              <a:endParaRPr lang="en-US"/>
            </a:p>
          </p:txBody>
        </p:sp>
        <p:sp>
          <p:nvSpPr>
            <p:cNvPr id="62498" name="Freeform 69"/>
            <p:cNvSpPr>
              <a:spLocks/>
            </p:cNvSpPr>
            <p:nvPr/>
          </p:nvSpPr>
          <p:spPr bwMode="auto">
            <a:xfrm>
              <a:off x="3315" y="1343"/>
              <a:ext cx="62" cy="29"/>
            </a:xfrm>
            <a:custGeom>
              <a:avLst/>
              <a:gdLst>
                <a:gd name="T0" fmla="*/ 0 w 62"/>
                <a:gd name="T1" fmla="*/ 29 h 29"/>
                <a:gd name="T2" fmla="*/ 22 w 62"/>
                <a:gd name="T3" fmla="*/ 21 h 29"/>
                <a:gd name="T4" fmla="*/ 62 w 62"/>
                <a:gd name="T5" fmla="*/ 0 h 29"/>
                <a:gd name="T6" fmla="*/ 0 60000 65536"/>
                <a:gd name="T7" fmla="*/ 0 60000 65536"/>
                <a:gd name="T8" fmla="*/ 0 60000 65536"/>
                <a:gd name="T9" fmla="*/ 0 w 62"/>
                <a:gd name="T10" fmla="*/ 0 h 29"/>
                <a:gd name="T11" fmla="*/ 62 w 62"/>
                <a:gd name="T12" fmla="*/ 29 h 29"/>
              </a:gdLst>
              <a:ahLst/>
              <a:cxnLst>
                <a:cxn ang="T6">
                  <a:pos x="T0" y="T1"/>
                </a:cxn>
                <a:cxn ang="T7">
                  <a:pos x="T2" y="T3"/>
                </a:cxn>
                <a:cxn ang="T8">
                  <a:pos x="T4" y="T5"/>
                </a:cxn>
              </a:cxnLst>
              <a:rect l="T9" t="T10" r="T11" b="T12"/>
              <a:pathLst>
                <a:path w="62" h="29">
                  <a:moveTo>
                    <a:pt x="0" y="29"/>
                  </a:moveTo>
                  <a:lnTo>
                    <a:pt x="22" y="21"/>
                  </a:lnTo>
                  <a:lnTo>
                    <a:pt x="62" y="0"/>
                  </a:lnTo>
                </a:path>
              </a:pathLst>
            </a:custGeom>
            <a:noFill/>
            <a:ln w="0">
              <a:solidFill>
                <a:srgbClr val="5F3F1F"/>
              </a:solidFill>
              <a:round/>
              <a:headEnd/>
              <a:tailEnd/>
            </a:ln>
          </p:spPr>
          <p:txBody>
            <a:bodyPr/>
            <a:lstStyle/>
            <a:p>
              <a:endParaRPr lang="en-US"/>
            </a:p>
          </p:txBody>
        </p:sp>
        <p:sp>
          <p:nvSpPr>
            <p:cNvPr id="62499" name="Freeform 70"/>
            <p:cNvSpPr>
              <a:spLocks/>
            </p:cNvSpPr>
            <p:nvPr/>
          </p:nvSpPr>
          <p:spPr bwMode="auto">
            <a:xfrm>
              <a:off x="3320" y="1234"/>
              <a:ext cx="75" cy="104"/>
            </a:xfrm>
            <a:custGeom>
              <a:avLst/>
              <a:gdLst>
                <a:gd name="T0" fmla="*/ 0 w 75"/>
                <a:gd name="T1" fmla="*/ 37 h 104"/>
                <a:gd name="T2" fmla="*/ 48 w 75"/>
                <a:gd name="T3" fmla="*/ 0 h 104"/>
                <a:gd name="T4" fmla="*/ 75 w 75"/>
                <a:gd name="T5" fmla="*/ 70 h 104"/>
                <a:gd name="T6" fmla="*/ 26 w 75"/>
                <a:gd name="T7" fmla="*/ 104 h 104"/>
                <a:gd name="T8" fmla="*/ 0 w 75"/>
                <a:gd name="T9" fmla="*/ 37 h 104"/>
                <a:gd name="T10" fmla="*/ 0 60000 65536"/>
                <a:gd name="T11" fmla="*/ 0 60000 65536"/>
                <a:gd name="T12" fmla="*/ 0 60000 65536"/>
                <a:gd name="T13" fmla="*/ 0 60000 65536"/>
                <a:gd name="T14" fmla="*/ 0 60000 65536"/>
                <a:gd name="T15" fmla="*/ 0 w 75"/>
                <a:gd name="T16" fmla="*/ 0 h 104"/>
                <a:gd name="T17" fmla="*/ 75 w 75"/>
                <a:gd name="T18" fmla="*/ 104 h 104"/>
              </a:gdLst>
              <a:ahLst/>
              <a:cxnLst>
                <a:cxn ang="T10">
                  <a:pos x="T0" y="T1"/>
                </a:cxn>
                <a:cxn ang="T11">
                  <a:pos x="T2" y="T3"/>
                </a:cxn>
                <a:cxn ang="T12">
                  <a:pos x="T4" y="T5"/>
                </a:cxn>
                <a:cxn ang="T13">
                  <a:pos x="T6" y="T7"/>
                </a:cxn>
                <a:cxn ang="T14">
                  <a:pos x="T8" y="T9"/>
                </a:cxn>
              </a:cxnLst>
              <a:rect l="T15" t="T16" r="T17" b="T18"/>
              <a:pathLst>
                <a:path w="75" h="104">
                  <a:moveTo>
                    <a:pt x="0" y="37"/>
                  </a:moveTo>
                  <a:lnTo>
                    <a:pt x="48" y="0"/>
                  </a:lnTo>
                  <a:lnTo>
                    <a:pt x="75" y="70"/>
                  </a:lnTo>
                  <a:lnTo>
                    <a:pt x="26" y="104"/>
                  </a:lnTo>
                  <a:lnTo>
                    <a:pt x="0" y="37"/>
                  </a:lnTo>
                  <a:close/>
                </a:path>
              </a:pathLst>
            </a:custGeom>
            <a:solidFill>
              <a:srgbClr val="DFDFFF"/>
            </a:solidFill>
            <a:ln w="9525">
              <a:noFill/>
              <a:round/>
              <a:headEnd/>
              <a:tailEnd/>
            </a:ln>
          </p:spPr>
          <p:txBody>
            <a:bodyPr/>
            <a:lstStyle/>
            <a:p>
              <a:endParaRPr lang="en-US"/>
            </a:p>
          </p:txBody>
        </p:sp>
        <p:sp>
          <p:nvSpPr>
            <p:cNvPr id="62500" name="Freeform 71"/>
            <p:cNvSpPr>
              <a:spLocks/>
            </p:cNvSpPr>
            <p:nvPr/>
          </p:nvSpPr>
          <p:spPr bwMode="auto">
            <a:xfrm>
              <a:off x="3368" y="1278"/>
              <a:ext cx="33" cy="55"/>
            </a:xfrm>
            <a:custGeom>
              <a:avLst/>
              <a:gdLst>
                <a:gd name="T0" fmla="*/ 0 w 33"/>
                <a:gd name="T1" fmla="*/ 33 h 55"/>
                <a:gd name="T2" fmla="*/ 8 w 33"/>
                <a:gd name="T3" fmla="*/ 25 h 55"/>
                <a:gd name="T4" fmla="*/ 13 w 33"/>
                <a:gd name="T5" fmla="*/ 9 h 55"/>
                <a:gd name="T6" fmla="*/ 19 w 33"/>
                <a:gd name="T7" fmla="*/ 4 h 55"/>
                <a:gd name="T8" fmla="*/ 22 w 33"/>
                <a:gd name="T9" fmla="*/ 0 h 55"/>
                <a:gd name="T10" fmla="*/ 25 w 33"/>
                <a:gd name="T11" fmla="*/ 1 h 55"/>
                <a:gd name="T12" fmla="*/ 25 w 33"/>
                <a:gd name="T13" fmla="*/ 5 h 55"/>
                <a:gd name="T14" fmla="*/ 31 w 33"/>
                <a:gd name="T15" fmla="*/ 13 h 55"/>
                <a:gd name="T16" fmla="*/ 33 w 33"/>
                <a:gd name="T17" fmla="*/ 27 h 55"/>
                <a:gd name="T18" fmla="*/ 31 w 33"/>
                <a:gd name="T19" fmla="*/ 37 h 55"/>
                <a:gd name="T20" fmla="*/ 22 w 33"/>
                <a:gd name="T21" fmla="*/ 47 h 55"/>
                <a:gd name="T22" fmla="*/ 3 w 33"/>
                <a:gd name="T23" fmla="*/ 55 h 55"/>
                <a:gd name="T24" fmla="*/ 0 w 33"/>
                <a:gd name="T25" fmla="*/ 33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55"/>
                <a:gd name="T41" fmla="*/ 33 w 33"/>
                <a:gd name="T42" fmla="*/ 55 h 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55">
                  <a:moveTo>
                    <a:pt x="0" y="33"/>
                  </a:moveTo>
                  <a:lnTo>
                    <a:pt x="8" y="25"/>
                  </a:lnTo>
                  <a:lnTo>
                    <a:pt x="13" y="9"/>
                  </a:lnTo>
                  <a:lnTo>
                    <a:pt x="19" y="4"/>
                  </a:lnTo>
                  <a:lnTo>
                    <a:pt x="22" y="0"/>
                  </a:lnTo>
                  <a:lnTo>
                    <a:pt x="25" y="1"/>
                  </a:lnTo>
                  <a:lnTo>
                    <a:pt x="25" y="5"/>
                  </a:lnTo>
                  <a:lnTo>
                    <a:pt x="31" y="13"/>
                  </a:lnTo>
                  <a:lnTo>
                    <a:pt x="33" y="27"/>
                  </a:lnTo>
                  <a:lnTo>
                    <a:pt x="31" y="37"/>
                  </a:lnTo>
                  <a:lnTo>
                    <a:pt x="22" y="47"/>
                  </a:lnTo>
                  <a:lnTo>
                    <a:pt x="3" y="55"/>
                  </a:lnTo>
                  <a:lnTo>
                    <a:pt x="0" y="33"/>
                  </a:lnTo>
                  <a:close/>
                </a:path>
              </a:pathLst>
            </a:custGeom>
            <a:solidFill>
              <a:srgbClr val="FF7F3F"/>
            </a:solidFill>
            <a:ln w="9525">
              <a:noFill/>
              <a:round/>
              <a:headEnd/>
              <a:tailEnd/>
            </a:ln>
          </p:spPr>
          <p:txBody>
            <a:bodyPr/>
            <a:lstStyle/>
            <a:p>
              <a:endParaRPr lang="en-US"/>
            </a:p>
          </p:txBody>
        </p:sp>
        <p:sp>
          <p:nvSpPr>
            <p:cNvPr id="62501" name="Freeform 72"/>
            <p:cNvSpPr>
              <a:spLocks/>
            </p:cNvSpPr>
            <p:nvPr/>
          </p:nvSpPr>
          <p:spPr bwMode="auto">
            <a:xfrm>
              <a:off x="3313" y="1309"/>
              <a:ext cx="61" cy="61"/>
            </a:xfrm>
            <a:custGeom>
              <a:avLst/>
              <a:gdLst>
                <a:gd name="T0" fmla="*/ 0 w 61"/>
                <a:gd name="T1" fmla="*/ 61 h 61"/>
                <a:gd name="T2" fmla="*/ 24 w 61"/>
                <a:gd name="T3" fmla="*/ 51 h 61"/>
                <a:gd name="T4" fmla="*/ 43 w 61"/>
                <a:gd name="T5" fmla="*/ 39 h 61"/>
                <a:gd name="T6" fmla="*/ 61 w 61"/>
                <a:gd name="T7" fmla="*/ 27 h 61"/>
                <a:gd name="T8" fmla="*/ 54 w 61"/>
                <a:gd name="T9" fmla="*/ 0 h 61"/>
                <a:gd name="T10" fmla="*/ 22 w 61"/>
                <a:gd name="T11" fmla="*/ 17 h 61"/>
                <a:gd name="T12" fmla="*/ 2 w 61"/>
                <a:gd name="T13" fmla="*/ 26 h 61"/>
                <a:gd name="T14" fmla="*/ 2 w 61"/>
                <a:gd name="T15" fmla="*/ 21 h 61"/>
                <a:gd name="T16" fmla="*/ 0 w 61"/>
                <a:gd name="T17" fmla="*/ 61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61"/>
                <a:gd name="T29" fmla="*/ 61 w 61"/>
                <a:gd name="T30" fmla="*/ 61 h 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61">
                  <a:moveTo>
                    <a:pt x="0" y="61"/>
                  </a:moveTo>
                  <a:lnTo>
                    <a:pt x="24" y="51"/>
                  </a:lnTo>
                  <a:lnTo>
                    <a:pt x="43" y="39"/>
                  </a:lnTo>
                  <a:lnTo>
                    <a:pt x="61" y="27"/>
                  </a:lnTo>
                  <a:lnTo>
                    <a:pt x="54" y="0"/>
                  </a:lnTo>
                  <a:lnTo>
                    <a:pt x="22" y="17"/>
                  </a:lnTo>
                  <a:lnTo>
                    <a:pt x="2" y="26"/>
                  </a:lnTo>
                  <a:lnTo>
                    <a:pt x="2" y="21"/>
                  </a:lnTo>
                  <a:lnTo>
                    <a:pt x="0" y="61"/>
                  </a:lnTo>
                  <a:close/>
                </a:path>
              </a:pathLst>
            </a:custGeom>
            <a:solidFill>
              <a:srgbClr val="7F5F3F"/>
            </a:solidFill>
            <a:ln w="9525">
              <a:noFill/>
              <a:round/>
              <a:headEnd/>
              <a:tailEnd/>
            </a:ln>
          </p:spPr>
          <p:txBody>
            <a:bodyPr/>
            <a:lstStyle/>
            <a:p>
              <a:endParaRPr lang="en-US"/>
            </a:p>
          </p:txBody>
        </p:sp>
        <p:sp>
          <p:nvSpPr>
            <p:cNvPr id="62502" name="Freeform 73"/>
            <p:cNvSpPr>
              <a:spLocks/>
            </p:cNvSpPr>
            <p:nvPr/>
          </p:nvSpPr>
          <p:spPr bwMode="auto">
            <a:xfrm>
              <a:off x="3359" y="1462"/>
              <a:ext cx="8" cy="200"/>
            </a:xfrm>
            <a:custGeom>
              <a:avLst/>
              <a:gdLst>
                <a:gd name="T0" fmla="*/ 8 w 8"/>
                <a:gd name="T1" fmla="*/ 0 h 200"/>
                <a:gd name="T2" fmla="*/ 5 w 8"/>
                <a:gd name="T3" fmla="*/ 107 h 200"/>
                <a:gd name="T4" fmla="*/ 0 w 8"/>
                <a:gd name="T5" fmla="*/ 200 h 200"/>
                <a:gd name="T6" fmla="*/ 0 60000 65536"/>
                <a:gd name="T7" fmla="*/ 0 60000 65536"/>
                <a:gd name="T8" fmla="*/ 0 60000 65536"/>
                <a:gd name="T9" fmla="*/ 0 w 8"/>
                <a:gd name="T10" fmla="*/ 0 h 200"/>
                <a:gd name="T11" fmla="*/ 8 w 8"/>
                <a:gd name="T12" fmla="*/ 200 h 200"/>
              </a:gdLst>
              <a:ahLst/>
              <a:cxnLst>
                <a:cxn ang="T6">
                  <a:pos x="T0" y="T1"/>
                </a:cxn>
                <a:cxn ang="T7">
                  <a:pos x="T2" y="T3"/>
                </a:cxn>
                <a:cxn ang="T8">
                  <a:pos x="T4" y="T5"/>
                </a:cxn>
              </a:cxnLst>
              <a:rect l="T9" t="T10" r="T11" b="T12"/>
              <a:pathLst>
                <a:path w="8" h="200">
                  <a:moveTo>
                    <a:pt x="8" y="0"/>
                  </a:moveTo>
                  <a:lnTo>
                    <a:pt x="5" y="107"/>
                  </a:lnTo>
                  <a:lnTo>
                    <a:pt x="0" y="200"/>
                  </a:lnTo>
                </a:path>
              </a:pathLst>
            </a:custGeom>
            <a:noFill/>
            <a:ln w="0">
              <a:solidFill>
                <a:srgbClr val="5F3F1F"/>
              </a:solidFill>
              <a:round/>
              <a:headEnd/>
              <a:tailEnd/>
            </a:ln>
          </p:spPr>
          <p:txBody>
            <a:bodyPr/>
            <a:lstStyle/>
            <a:p>
              <a:endParaRPr lang="en-US"/>
            </a:p>
          </p:txBody>
        </p:sp>
        <p:sp>
          <p:nvSpPr>
            <p:cNvPr id="62503" name="Freeform 74"/>
            <p:cNvSpPr>
              <a:spLocks/>
            </p:cNvSpPr>
            <p:nvPr/>
          </p:nvSpPr>
          <p:spPr bwMode="auto">
            <a:xfrm>
              <a:off x="3534" y="1134"/>
              <a:ext cx="202" cy="204"/>
            </a:xfrm>
            <a:custGeom>
              <a:avLst/>
              <a:gdLst>
                <a:gd name="T0" fmla="*/ 76 w 202"/>
                <a:gd name="T1" fmla="*/ 0 h 204"/>
                <a:gd name="T2" fmla="*/ 52 w 202"/>
                <a:gd name="T3" fmla="*/ 17 h 204"/>
                <a:gd name="T4" fmla="*/ 28 w 202"/>
                <a:gd name="T5" fmla="*/ 31 h 204"/>
                <a:gd name="T6" fmla="*/ 13 w 202"/>
                <a:gd name="T7" fmla="*/ 89 h 204"/>
                <a:gd name="T8" fmla="*/ 0 w 202"/>
                <a:gd name="T9" fmla="*/ 134 h 204"/>
                <a:gd name="T10" fmla="*/ 0 w 202"/>
                <a:gd name="T11" fmla="*/ 143 h 204"/>
                <a:gd name="T12" fmla="*/ 11 w 202"/>
                <a:gd name="T13" fmla="*/ 165 h 204"/>
                <a:gd name="T14" fmla="*/ 18 w 202"/>
                <a:gd name="T15" fmla="*/ 173 h 204"/>
                <a:gd name="T16" fmla="*/ 24 w 202"/>
                <a:gd name="T17" fmla="*/ 174 h 204"/>
                <a:gd name="T18" fmla="*/ 25 w 202"/>
                <a:gd name="T19" fmla="*/ 181 h 204"/>
                <a:gd name="T20" fmla="*/ 37 w 202"/>
                <a:gd name="T21" fmla="*/ 171 h 204"/>
                <a:gd name="T22" fmla="*/ 38 w 202"/>
                <a:gd name="T23" fmla="*/ 195 h 204"/>
                <a:gd name="T24" fmla="*/ 45 w 202"/>
                <a:gd name="T25" fmla="*/ 204 h 204"/>
                <a:gd name="T26" fmla="*/ 162 w 202"/>
                <a:gd name="T27" fmla="*/ 204 h 204"/>
                <a:gd name="T28" fmla="*/ 173 w 202"/>
                <a:gd name="T29" fmla="*/ 192 h 204"/>
                <a:gd name="T30" fmla="*/ 171 w 202"/>
                <a:gd name="T31" fmla="*/ 171 h 204"/>
                <a:gd name="T32" fmla="*/ 184 w 202"/>
                <a:gd name="T33" fmla="*/ 185 h 204"/>
                <a:gd name="T34" fmla="*/ 202 w 202"/>
                <a:gd name="T35" fmla="*/ 146 h 204"/>
                <a:gd name="T36" fmla="*/ 165 w 202"/>
                <a:gd name="T37" fmla="*/ 27 h 204"/>
                <a:gd name="T38" fmla="*/ 127 w 202"/>
                <a:gd name="T39" fmla="*/ 11 h 204"/>
                <a:gd name="T40" fmla="*/ 115 w 202"/>
                <a:gd name="T41" fmla="*/ 3 h 204"/>
                <a:gd name="T42" fmla="*/ 97 w 202"/>
                <a:gd name="T43" fmla="*/ 23 h 204"/>
                <a:gd name="T44" fmla="*/ 76 w 202"/>
                <a:gd name="T45" fmla="*/ 0 h 2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2"/>
                <a:gd name="T70" fmla="*/ 0 h 204"/>
                <a:gd name="T71" fmla="*/ 202 w 202"/>
                <a:gd name="T72" fmla="*/ 204 h 20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2" h="204">
                  <a:moveTo>
                    <a:pt x="76" y="0"/>
                  </a:moveTo>
                  <a:lnTo>
                    <a:pt x="52" y="17"/>
                  </a:lnTo>
                  <a:lnTo>
                    <a:pt x="28" y="31"/>
                  </a:lnTo>
                  <a:lnTo>
                    <a:pt x="13" y="89"/>
                  </a:lnTo>
                  <a:lnTo>
                    <a:pt x="0" y="134"/>
                  </a:lnTo>
                  <a:lnTo>
                    <a:pt x="0" y="143"/>
                  </a:lnTo>
                  <a:lnTo>
                    <a:pt x="11" y="165"/>
                  </a:lnTo>
                  <a:lnTo>
                    <a:pt x="18" y="173"/>
                  </a:lnTo>
                  <a:lnTo>
                    <a:pt x="24" y="174"/>
                  </a:lnTo>
                  <a:lnTo>
                    <a:pt x="25" y="181"/>
                  </a:lnTo>
                  <a:lnTo>
                    <a:pt x="37" y="171"/>
                  </a:lnTo>
                  <a:lnTo>
                    <a:pt x="38" y="195"/>
                  </a:lnTo>
                  <a:lnTo>
                    <a:pt x="45" y="204"/>
                  </a:lnTo>
                  <a:lnTo>
                    <a:pt x="162" y="204"/>
                  </a:lnTo>
                  <a:lnTo>
                    <a:pt x="173" y="192"/>
                  </a:lnTo>
                  <a:lnTo>
                    <a:pt x="171" y="171"/>
                  </a:lnTo>
                  <a:lnTo>
                    <a:pt x="184" y="185"/>
                  </a:lnTo>
                  <a:lnTo>
                    <a:pt x="202" y="146"/>
                  </a:lnTo>
                  <a:lnTo>
                    <a:pt x="165" y="27"/>
                  </a:lnTo>
                  <a:lnTo>
                    <a:pt x="127" y="11"/>
                  </a:lnTo>
                  <a:lnTo>
                    <a:pt x="115" y="3"/>
                  </a:lnTo>
                  <a:lnTo>
                    <a:pt x="97" y="23"/>
                  </a:lnTo>
                  <a:lnTo>
                    <a:pt x="76" y="0"/>
                  </a:lnTo>
                  <a:close/>
                </a:path>
              </a:pathLst>
            </a:custGeom>
            <a:solidFill>
              <a:srgbClr val="3F7FFF"/>
            </a:solidFill>
            <a:ln w="9525">
              <a:noFill/>
              <a:round/>
              <a:headEnd/>
              <a:tailEnd/>
            </a:ln>
          </p:spPr>
          <p:txBody>
            <a:bodyPr/>
            <a:lstStyle/>
            <a:p>
              <a:endParaRPr lang="en-US"/>
            </a:p>
          </p:txBody>
        </p:sp>
        <p:sp>
          <p:nvSpPr>
            <p:cNvPr id="62504" name="Freeform 75"/>
            <p:cNvSpPr>
              <a:spLocks/>
            </p:cNvSpPr>
            <p:nvPr/>
          </p:nvSpPr>
          <p:spPr bwMode="auto">
            <a:xfrm>
              <a:off x="3617" y="1155"/>
              <a:ext cx="30" cy="182"/>
            </a:xfrm>
            <a:custGeom>
              <a:avLst/>
              <a:gdLst>
                <a:gd name="T0" fmla="*/ 9 w 30"/>
                <a:gd name="T1" fmla="*/ 0 h 182"/>
                <a:gd name="T2" fmla="*/ 3 w 30"/>
                <a:gd name="T3" fmla="*/ 12 h 182"/>
                <a:gd name="T4" fmla="*/ 9 w 30"/>
                <a:gd name="T5" fmla="*/ 18 h 182"/>
                <a:gd name="T6" fmla="*/ 0 w 30"/>
                <a:gd name="T7" fmla="*/ 146 h 182"/>
                <a:gd name="T8" fmla="*/ 1 w 30"/>
                <a:gd name="T9" fmla="*/ 168 h 182"/>
                <a:gd name="T10" fmla="*/ 16 w 30"/>
                <a:gd name="T11" fmla="*/ 182 h 182"/>
                <a:gd name="T12" fmla="*/ 30 w 30"/>
                <a:gd name="T13" fmla="*/ 167 h 182"/>
                <a:gd name="T14" fmla="*/ 30 w 30"/>
                <a:gd name="T15" fmla="*/ 141 h 182"/>
                <a:gd name="T16" fmla="*/ 18 w 30"/>
                <a:gd name="T17" fmla="*/ 19 h 182"/>
                <a:gd name="T18" fmla="*/ 23 w 30"/>
                <a:gd name="T19" fmla="*/ 12 h 182"/>
                <a:gd name="T20" fmla="*/ 18 w 30"/>
                <a:gd name="T21" fmla="*/ 0 h 182"/>
                <a:gd name="T22" fmla="*/ 14 w 30"/>
                <a:gd name="T23" fmla="*/ 4 h 182"/>
                <a:gd name="T24" fmla="*/ 9 w 30"/>
                <a:gd name="T25" fmla="*/ 0 h 1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82"/>
                <a:gd name="T41" fmla="*/ 30 w 30"/>
                <a:gd name="T42" fmla="*/ 182 h 1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82">
                  <a:moveTo>
                    <a:pt x="9" y="0"/>
                  </a:moveTo>
                  <a:lnTo>
                    <a:pt x="3" y="12"/>
                  </a:lnTo>
                  <a:lnTo>
                    <a:pt x="9" y="18"/>
                  </a:lnTo>
                  <a:lnTo>
                    <a:pt x="0" y="146"/>
                  </a:lnTo>
                  <a:lnTo>
                    <a:pt x="1" y="168"/>
                  </a:lnTo>
                  <a:lnTo>
                    <a:pt x="16" y="182"/>
                  </a:lnTo>
                  <a:lnTo>
                    <a:pt x="30" y="167"/>
                  </a:lnTo>
                  <a:lnTo>
                    <a:pt x="30" y="141"/>
                  </a:lnTo>
                  <a:lnTo>
                    <a:pt x="18" y="19"/>
                  </a:lnTo>
                  <a:lnTo>
                    <a:pt x="23" y="12"/>
                  </a:lnTo>
                  <a:lnTo>
                    <a:pt x="18" y="0"/>
                  </a:lnTo>
                  <a:lnTo>
                    <a:pt x="14" y="4"/>
                  </a:lnTo>
                  <a:lnTo>
                    <a:pt x="9" y="0"/>
                  </a:lnTo>
                  <a:close/>
                </a:path>
              </a:pathLst>
            </a:custGeom>
            <a:solidFill>
              <a:srgbClr val="001F9F"/>
            </a:solidFill>
            <a:ln w="9525">
              <a:noFill/>
              <a:round/>
              <a:headEnd/>
              <a:tailEnd/>
            </a:ln>
          </p:spPr>
          <p:txBody>
            <a:bodyPr/>
            <a:lstStyle/>
            <a:p>
              <a:endParaRPr lang="en-US"/>
            </a:p>
          </p:txBody>
        </p:sp>
        <p:sp>
          <p:nvSpPr>
            <p:cNvPr id="62505" name="Freeform 76"/>
            <p:cNvSpPr>
              <a:spLocks/>
            </p:cNvSpPr>
            <p:nvPr/>
          </p:nvSpPr>
          <p:spPr bwMode="auto">
            <a:xfrm>
              <a:off x="3603" y="1245"/>
              <a:ext cx="110" cy="40"/>
            </a:xfrm>
            <a:custGeom>
              <a:avLst/>
              <a:gdLst>
                <a:gd name="T0" fmla="*/ 10 w 110"/>
                <a:gd name="T1" fmla="*/ 25 h 40"/>
                <a:gd name="T2" fmla="*/ 84 w 110"/>
                <a:gd name="T3" fmla="*/ 0 h 40"/>
                <a:gd name="T4" fmla="*/ 110 w 110"/>
                <a:gd name="T5" fmla="*/ 3 h 40"/>
                <a:gd name="T6" fmla="*/ 19 w 110"/>
                <a:gd name="T7" fmla="*/ 40 h 40"/>
                <a:gd name="T8" fmla="*/ 0 w 110"/>
                <a:gd name="T9" fmla="*/ 29 h 40"/>
                <a:gd name="T10" fmla="*/ 10 w 110"/>
                <a:gd name="T11" fmla="*/ 25 h 40"/>
                <a:gd name="T12" fmla="*/ 0 60000 65536"/>
                <a:gd name="T13" fmla="*/ 0 60000 65536"/>
                <a:gd name="T14" fmla="*/ 0 60000 65536"/>
                <a:gd name="T15" fmla="*/ 0 60000 65536"/>
                <a:gd name="T16" fmla="*/ 0 60000 65536"/>
                <a:gd name="T17" fmla="*/ 0 60000 65536"/>
                <a:gd name="T18" fmla="*/ 0 w 110"/>
                <a:gd name="T19" fmla="*/ 0 h 40"/>
                <a:gd name="T20" fmla="*/ 110 w 110"/>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110" h="40">
                  <a:moveTo>
                    <a:pt x="10" y="25"/>
                  </a:moveTo>
                  <a:lnTo>
                    <a:pt x="84" y="0"/>
                  </a:lnTo>
                  <a:lnTo>
                    <a:pt x="110" y="3"/>
                  </a:lnTo>
                  <a:lnTo>
                    <a:pt x="19" y="40"/>
                  </a:lnTo>
                  <a:lnTo>
                    <a:pt x="0" y="29"/>
                  </a:lnTo>
                  <a:lnTo>
                    <a:pt x="10" y="25"/>
                  </a:lnTo>
                  <a:close/>
                </a:path>
              </a:pathLst>
            </a:custGeom>
            <a:solidFill>
              <a:srgbClr val="000000"/>
            </a:solidFill>
            <a:ln w="9525">
              <a:noFill/>
              <a:round/>
              <a:headEnd/>
              <a:tailEnd/>
            </a:ln>
          </p:spPr>
          <p:txBody>
            <a:bodyPr/>
            <a:lstStyle/>
            <a:p>
              <a:endParaRPr lang="en-US"/>
            </a:p>
          </p:txBody>
        </p:sp>
        <p:sp>
          <p:nvSpPr>
            <p:cNvPr id="62506" name="Freeform 77"/>
            <p:cNvSpPr>
              <a:spLocks/>
            </p:cNvSpPr>
            <p:nvPr/>
          </p:nvSpPr>
          <p:spPr bwMode="auto">
            <a:xfrm>
              <a:off x="3652" y="1247"/>
              <a:ext cx="62" cy="45"/>
            </a:xfrm>
            <a:custGeom>
              <a:avLst/>
              <a:gdLst>
                <a:gd name="T0" fmla="*/ 32 w 62"/>
                <a:gd name="T1" fmla="*/ 0 h 45"/>
                <a:gd name="T2" fmla="*/ 8 w 62"/>
                <a:gd name="T3" fmla="*/ 7 h 45"/>
                <a:gd name="T4" fmla="*/ 6 w 62"/>
                <a:gd name="T5" fmla="*/ 16 h 45"/>
                <a:gd name="T6" fmla="*/ 0 w 62"/>
                <a:gd name="T7" fmla="*/ 24 h 45"/>
                <a:gd name="T8" fmla="*/ 10 w 62"/>
                <a:gd name="T9" fmla="*/ 36 h 45"/>
                <a:gd name="T10" fmla="*/ 24 w 62"/>
                <a:gd name="T11" fmla="*/ 44 h 45"/>
                <a:gd name="T12" fmla="*/ 44 w 62"/>
                <a:gd name="T13" fmla="*/ 45 h 45"/>
                <a:gd name="T14" fmla="*/ 62 w 62"/>
                <a:gd name="T15" fmla="*/ 25 h 45"/>
                <a:gd name="T16" fmla="*/ 59 w 62"/>
                <a:gd name="T17" fmla="*/ 1 h 45"/>
                <a:gd name="T18" fmla="*/ 44 w 62"/>
                <a:gd name="T19" fmla="*/ 13 h 45"/>
                <a:gd name="T20" fmla="*/ 32 w 62"/>
                <a:gd name="T21" fmla="*/ 0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
                <a:gd name="T34" fmla="*/ 0 h 45"/>
                <a:gd name="T35" fmla="*/ 62 w 62"/>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 h="45">
                  <a:moveTo>
                    <a:pt x="32" y="0"/>
                  </a:moveTo>
                  <a:lnTo>
                    <a:pt x="8" y="7"/>
                  </a:lnTo>
                  <a:lnTo>
                    <a:pt x="6" y="16"/>
                  </a:lnTo>
                  <a:lnTo>
                    <a:pt x="0" y="24"/>
                  </a:lnTo>
                  <a:lnTo>
                    <a:pt x="10" y="36"/>
                  </a:lnTo>
                  <a:lnTo>
                    <a:pt x="24" y="44"/>
                  </a:lnTo>
                  <a:lnTo>
                    <a:pt x="44" y="45"/>
                  </a:lnTo>
                  <a:lnTo>
                    <a:pt x="62" y="25"/>
                  </a:lnTo>
                  <a:lnTo>
                    <a:pt x="59" y="1"/>
                  </a:lnTo>
                  <a:lnTo>
                    <a:pt x="44" y="13"/>
                  </a:lnTo>
                  <a:lnTo>
                    <a:pt x="32" y="0"/>
                  </a:lnTo>
                  <a:close/>
                </a:path>
              </a:pathLst>
            </a:custGeom>
            <a:solidFill>
              <a:srgbClr val="FF7F7F"/>
            </a:solidFill>
            <a:ln w="9525">
              <a:noFill/>
              <a:round/>
              <a:headEnd/>
              <a:tailEnd/>
            </a:ln>
          </p:spPr>
          <p:txBody>
            <a:bodyPr/>
            <a:lstStyle/>
            <a:p>
              <a:endParaRPr lang="en-US"/>
            </a:p>
          </p:txBody>
        </p:sp>
        <p:sp>
          <p:nvSpPr>
            <p:cNvPr id="62507" name="Freeform 78"/>
            <p:cNvSpPr>
              <a:spLocks/>
            </p:cNvSpPr>
            <p:nvPr/>
          </p:nvSpPr>
          <p:spPr bwMode="auto">
            <a:xfrm>
              <a:off x="3573" y="1232"/>
              <a:ext cx="50" cy="63"/>
            </a:xfrm>
            <a:custGeom>
              <a:avLst/>
              <a:gdLst>
                <a:gd name="T0" fmla="*/ 0 w 50"/>
                <a:gd name="T1" fmla="*/ 39 h 63"/>
                <a:gd name="T2" fmla="*/ 6 w 50"/>
                <a:gd name="T3" fmla="*/ 28 h 63"/>
                <a:gd name="T4" fmla="*/ 11 w 50"/>
                <a:gd name="T5" fmla="*/ 16 h 63"/>
                <a:gd name="T6" fmla="*/ 14 w 50"/>
                <a:gd name="T7" fmla="*/ 5 h 63"/>
                <a:gd name="T8" fmla="*/ 29 w 50"/>
                <a:gd name="T9" fmla="*/ 0 h 63"/>
                <a:gd name="T10" fmla="*/ 40 w 50"/>
                <a:gd name="T11" fmla="*/ 0 h 63"/>
                <a:gd name="T12" fmla="*/ 50 w 50"/>
                <a:gd name="T13" fmla="*/ 32 h 63"/>
                <a:gd name="T14" fmla="*/ 47 w 50"/>
                <a:gd name="T15" fmla="*/ 39 h 63"/>
                <a:gd name="T16" fmla="*/ 40 w 50"/>
                <a:gd name="T17" fmla="*/ 47 h 63"/>
                <a:gd name="T18" fmla="*/ 30 w 50"/>
                <a:gd name="T19" fmla="*/ 50 h 63"/>
                <a:gd name="T20" fmla="*/ 23 w 50"/>
                <a:gd name="T21" fmla="*/ 51 h 63"/>
                <a:gd name="T22" fmla="*/ 19 w 50"/>
                <a:gd name="T23" fmla="*/ 53 h 63"/>
                <a:gd name="T24" fmla="*/ 14 w 50"/>
                <a:gd name="T25" fmla="*/ 59 h 63"/>
                <a:gd name="T26" fmla="*/ 6 w 50"/>
                <a:gd name="T27" fmla="*/ 63 h 63"/>
                <a:gd name="T28" fmla="*/ 2 w 50"/>
                <a:gd name="T29" fmla="*/ 63 h 63"/>
                <a:gd name="T30" fmla="*/ 0 w 50"/>
                <a:gd name="T31" fmla="*/ 39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63"/>
                <a:gd name="T50" fmla="*/ 50 w 50"/>
                <a:gd name="T51" fmla="*/ 63 h 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63">
                  <a:moveTo>
                    <a:pt x="0" y="39"/>
                  </a:moveTo>
                  <a:lnTo>
                    <a:pt x="6" y="28"/>
                  </a:lnTo>
                  <a:lnTo>
                    <a:pt x="11" y="16"/>
                  </a:lnTo>
                  <a:lnTo>
                    <a:pt x="14" y="5"/>
                  </a:lnTo>
                  <a:lnTo>
                    <a:pt x="29" y="0"/>
                  </a:lnTo>
                  <a:lnTo>
                    <a:pt x="40" y="0"/>
                  </a:lnTo>
                  <a:lnTo>
                    <a:pt x="50" y="32"/>
                  </a:lnTo>
                  <a:lnTo>
                    <a:pt x="47" y="39"/>
                  </a:lnTo>
                  <a:lnTo>
                    <a:pt x="40" y="47"/>
                  </a:lnTo>
                  <a:lnTo>
                    <a:pt x="30" y="50"/>
                  </a:lnTo>
                  <a:lnTo>
                    <a:pt x="23" y="51"/>
                  </a:lnTo>
                  <a:lnTo>
                    <a:pt x="19" y="53"/>
                  </a:lnTo>
                  <a:lnTo>
                    <a:pt x="14" y="59"/>
                  </a:lnTo>
                  <a:lnTo>
                    <a:pt x="6" y="63"/>
                  </a:lnTo>
                  <a:lnTo>
                    <a:pt x="2" y="63"/>
                  </a:lnTo>
                  <a:lnTo>
                    <a:pt x="0" y="39"/>
                  </a:lnTo>
                  <a:close/>
                </a:path>
              </a:pathLst>
            </a:custGeom>
            <a:solidFill>
              <a:srgbClr val="FF7F7F"/>
            </a:solidFill>
            <a:ln w="9525">
              <a:noFill/>
              <a:round/>
              <a:headEnd/>
              <a:tailEnd/>
            </a:ln>
          </p:spPr>
          <p:txBody>
            <a:bodyPr/>
            <a:lstStyle/>
            <a:p>
              <a:endParaRPr lang="en-US"/>
            </a:p>
          </p:txBody>
        </p:sp>
        <p:sp>
          <p:nvSpPr>
            <p:cNvPr id="62508" name="Freeform 79"/>
            <p:cNvSpPr>
              <a:spLocks/>
            </p:cNvSpPr>
            <p:nvPr/>
          </p:nvSpPr>
          <p:spPr bwMode="auto">
            <a:xfrm>
              <a:off x="3598" y="1036"/>
              <a:ext cx="65" cy="123"/>
            </a:xfrm>
            <a:custGeom>
              <a:avLst/>
              <a:gdLst>
                <a:gd name="T0" fmla="*/ 0 w 65"/>
                <a:gd name="T1" fmla="*/ 53 h 123"/>
                <a:gd name="T2" fmla="*/ 3 w 65"/>
                <a:gd name="T3" fmla="*/ 63 h 123"/>
                <a:gd name="T4" fmla="*/ 5 w 65"/>
                <a:gd name="T5" fmla="*/ 69 h 123"/>
                <a:gd name="T6" fmla="*/ 8 w 65"/>
                <a:gd name="T7" fmla="*/ 74 h 123"/>
                <a:gd name="T8" fmla="*/ 11 w 65"/>
                <a:gd name="T9" fmla="*/ 74 h 123"/>
                <a:gd name="T10" fmla="*/ 12 w 65"/>
                <a:gd name="T11" fmla="*/ 74 h 123"/>
                <a:gd name="T12" fmla="*/ 12 w 65"/>
                <a:gd name="T13" fmla="*/ 98 h 123"/>
                <a:gd name="T14" fmla="*/ 33 w 65"/>
                <a:gd name="T15" fmla="*/ 123 h 123"/>
                <a:gd name="T16" fmla="*/ 51 w 65"/>
                <a:gd name="T17" fmla="*/ 104 h 123"/>
                <a:gd name="T18" fmla="*/ 52 w 65"/>
                <a:gd name="T19" fmla="*/ 98 h 123"/>
                <a:gd name="T20" fmla="*/ 54 w 65"/>
                <a:gd name="T21" fmla="*/ 93 h 123"/>
                <a:gd name="T22" fmla="*/ 57 w 65"/>
                <a:gd name="T23" fmla="*/ 88 h 123"/>
                <a:gd name="T24" fmla="*/ 59 w 65"/>
                <a:gd name="T25" fmla="*/ 78 h 123"/>
                <a:gd name="T26" fmla="*/ 63 w 65"/>
                <a:gd name="T27" fmla="*/ 67 h 123"/>
                <a:gd name="T28" fmla="*/ 64 w 65"/>
                <a:gd name="T29" fmla="*/ 58 h 123"/>
                <a:gd name="T30" fmla="*/ 64 w 65"/>
                <a:gd name="T31" fmla="*/ 37 h 123"/>
                <a:gd name="T32" fmla="*/ 65 w 65"/>
                <a:gd name="T33" fmla="*/ 28 h 123"/>
                <a:gd name="T34" fmla="*/ 64 w 65"/>
                <a:gd name="T35" fmla="*/ 19 h 123"/>
                <a:gd name="T36" fmla="*/ 59 w 65"/>
                <a:gd name="T37" fmla="*/ 11 h 123"/>
                <a:gd name="T38" fmla="*/ 52 w 65"/>
                <a:gd name="T39" fmla="*/ 4 h 123"/>
                <a:gd name="T40" fmla="*/ 44 w 65"/>
                <a:gd name="T41" fmla="*/ 1 h 123"/>
                <a:gd name="T42" fmla="*/ 35 w 65"/>
                <a:gd name="T43" fmla="*/ 0 h 123"/>
                <a:gd name="T44" fmla="*/ 26 w 65"/>
                <a:gd name="T45" fmla="*/ 1 h 123"/>
                <a:gd name="T46" fmla="*/ 19 w 65"/>
                <a:gd name="T47" fmla="*/ 4 h 123"/>
                <a:gd name="T48" fmla="*/ 13 w 65"/>
                <a:gd name="T49" fmla="*/ 9 h 123"/>
                <a:gd name="T50" fmla="*/ 8 w 65"/>
                <a:gd name="T51" fmla="*/ 15 h 123"/>
                <a:gd name="T52" fmla="*/ 5 w 65"/>
                <a:gd name="T53" fmla="*/ 20 h 123"/>
                <a:gd name="T54" fmla="*/ 3 w 65"/>
                <a:gd name="T55" fmla="*/ 27 h 123"/>
                <a:gd name="T56" fmla="*/ 2 w 65"/>
                <a:gd name="T57" fmla="*/ 34 h 123"/>
                <a:gd name="T58" fmla="*/ 1 w 65"/>
                <a:gd name="T59" fmla="*/ 43 h 123"/>
                <a:gd name="T60" fmla="*/ 2 w 65"/>
                <a:gd name="T61" fmla="*/ 49 h 123"/>
                <a:gd name="T62" fmla="*/ 0 w 65"/>
                <a:gd name="T63" fmla="*/ 53 h 1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5"/>
                <a:gd name="T97" fmla="*/ 0 h 123"/>
                <a:gd name="T98" fmla="*/ 65 w 65"/>
                <a:gd name="T99" fmla="*/ 123 h 1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5" h="123">
                  <a:moveTo>
                    <a:pt x="0" y="53"/>
                  </a:moveTo>
                  <a:lnTo>
                    <a:pt x="3" y="63"/>
                  </a:lnTo>
                  <a:lnTo>
                    <a:pt x="5" y="69"/>
                  </a:lnTo>
                  <a:lnTo>
                    <a:pt x="8" y="74"/>
                  </a:lnTo>
                  <a:lnTo>
                    <a:pt x="11" y="74"/>
                  </a:lnTo>
                  <a:lnTo>
                    <a:pt x="12" y="74"/>
                  </a:lnTo>
                  <a:lnTo>
                    <a:pt x="12" y="98"/>
                  </a:lnTo>
                  <a:lnTo>
                    <a:pt x="33" y="123"/>
                  </a:lnTo>
                  <a:lnTo>
                    <a:pt x="51" y="104"/>
                  </a:lnTo>
                  <a:lnTo>
                    <a:pt x="52" y="98"/>
                  </a:lnTo>
                  <a:lnTo>
                    <a:pt x="54" y="93"/>
                  </a:lnTo>
                  <a:lnTo>
                    <a:pt x="57" y="88"/>
                  </a:lnTo>
                  <a:lnTo>
                    <a:pt x="59" y="78"/>
                  </a:lnTo>
                  <a:lnTo>
                    <a:pt x="63" y="67"/>
                  </a:lnTo>
                  <a:lnTo>
                    <a:pt x="64" y="58"/>
                  </a:lnTo>
                  <a:lnTo>
                    <a:pt x="64" y="37"/>
                  </a:lnTo>
                  <a:lnTo>
                    <a:pt x="65" y="28"/>
                  </a:lnTo>
                  <a:lnTo>
                    <a:pt x="64" y="19"/>
                  </a:lnTo>
                  <a:lnTo>
                    <a:pt x="59" y="11"/>
                  </a:lnTo>
                  <a:lnTo>
                    <a:pt x="52" y="4"/>
                  </a:lnTo>
                  <a:lnTo>
                    <a:pt x="44" y="1"/>
                  </a:lnTo>
                  <a:lnTo>
                    <a:pt x="35" y="0"/>
                  </a:lnTo>
                  <a:lnTo>
                    <a:pt x="26" y="1"/>
                  </a:lnTo>
                  <a:lnTo>
                    <a:pt x="19" y="4"/>
                  </a:lnTo>
                  <a:lnTo>
                    <a:pt x="13" y="9"/>
                  </a:lnTo>
                  <a:lnTo>
                    <a:pt x="8" y="15"/>
                  </a:lnTo>
                  <a:lnTo>
                    <a:pt x="5" y="20"/>
                  </a:lnTo>
                  <a:lnTo>
                    <a:pt x="3" y="27"/>
                  </a:lnTo>
                  <a:lnTo>
                    <a:pt x="2" y="34"/>
                  </a:lnTo>
                  <a:lnTo>
                    <a:pt x="1" y="43"/>
                  </a:lnTo>
                  <a:lnTo>
                    <a:pt x="2" y="49"/>
                  </a:lnTo>
                  <a:lnTo>
                    <a:pt x="0" y="53"/>
                  </a:lnTo>
                  <a:close/>
                </a:path>
              </a:pathLst>
            </a:custGeom>
            <a:solidFill>
              <a:srgbClr val="FF9F7F"/>
            </a:solidFill>
            <a:ln w="9525">
              <a:noFill/>
              <a:round/>
              <a:headEnd/>
              <a:tailEnd/>
            </a:ln>
          </p:spPr>
          <p:txBody>
            <a:bodyPr/>
            <a:lstStyle/>
            <a:p>
              <a:endParaRPr lang="en-US"/>
            </a:p>
          </p:txBody>
        </p:sp>
        <p:sp>
          <p:nvSpPr>
            <p:cNvPr id="62509" name="Freeform 80"/>
            <p:cNvSpPr>
              <a:spLocks/>
            </p:cNvSpPr>
            <p:nvPr/>
          </p:nvSpPr>
          <p:spPr bwMode="auto">
            <a:xfrm>
              <a:off x="3597" y="1029"/>
              <a:ext cx="70" cy="67"/>
            </a:xfrm>
            <a:custGeom>
              <a:avLst/>
              <a:gdLst>
                <a:gd name="T0" fmla="*/ 0 w 70"/>
                <a:gd name="T1" fmla="*/ 55 h 67"/>
                <a:gd name="T2" fmla="*/ 0 w 70"/>
                <a:gd name="T3" fmla="*/ 46 h 67"/>
                <a:gd name="T4" fmla="*/ 1 w 70"/>
                <a:gd name="T5" fmla="*/ 35 h 67"/>
                <a:gd name="T6" fmla="*/ 3 w 70"/>
                <a:gd name="T7" fmla="*/ 25 h 67"/>
                <a:gd name="T8" fmla="*/ 5 w 70"/>
                <a:gd name="T9" fmla="*/ 18 h 67"/>
                <a:gd name="T10" fmla="*/ 9 w 70"/>
                <a:gd name="T11" fmla="*/ 11 h 67"/>
                <a:gd name="T12" fmla="*/ 15 w 70"/>
                <a:gd name="T13" fmla="*/ 9 h 67"/>
                <a:gd name="T14" fmla="*/ 18 w 70"/>
                <a:gd name="T15" fmla="*/ 6 h 67"/>
                <a:gd name="T16" fmla="*/ 25 w 70"/>
                <a:gd name="T17" fmla="*/ 3 h 67"/>
                <a:gd name="T18" fmla="*/ 31 w 70"/>
                <a:gd name="T19" fmla="*/ 0 h 67"/>
                <a:gd name="T20" fmla="*/ 39 w 70"/>
                <a:gd name="T21" fmla="*/ 0 h 67"/>
                <a:gd name="T22" fmla="*/ 47 w 70"/>
                <a:gd name="T23" fmla="*/ 1 h 67"/>
                <a:gd name="T24" fmla="*/ 52 w 70"/>
                <a:gd name="T25" fmla="*/ 4 h 67"/>
                <a:gd name="T26" fmla="*/ 56 w 70"/>
                <a:gd name="T27" fmla="*/ 8 h 67"/>
                <a:gd name="T28" fmla="*/ 63 w 70"/>
                <a:gd name="T29" fmla="*/ 13 h 67"/>
                <a:gd name="T30" fmla="*/ 67 w 70"/>
                <a:gd name="T31" fmla="*/ 19 h 67"/>
                <a:gd name="T32" fmla="*/ 70 w 70"/>
                <a:gd name="T33" fmla="*/ 21 h 67"/>
                <a:gd name="T34" fmla="*/ 67 w 70"/>
                <a:gd name="T35" fmla="*/ 22 h 67"/>
                <a:gd name="T36" fmla="*/ 66 w 70"/>
                <a:gd name="T37" fmla="*/ 24 h 67"/>
                <a:gd name="T38" fmla="*/ 66 w 70"/>
                <a:gd name="T39" fmla="*/ 27 h 67"/>
                <a:gd name="T40" fmla="*/ 66 w 70"/>
                <a:gd name="T41" fmla="*/ 32 h 67"/>
                <a:gd name="T42" fmla="*/ 68 w 70"/>
                <a:gd name="T43" fmla="*/ 40 h 67"/>
                <a:gd name="T44" fmla="*/ 68 w 70"/>
                <a:gd name="T45" fmla="*/ 48 h 67"/>
                <a:gd name="T46" fmla="*/ 65 w 70"/>
                <a:gd name="T47" fmla="*/ 57 h 67"/>
                <a:gd name="T48" fmla="*/ 65 w 70"/>
                <a:gd name="T49" fmla="*/ 44 h 67"/>
                <a:gd name="T50" fmla="*/ 65 w 70"/>
                <a:gd name="T51" fmla="*/ 36 h 67"/>
                <a:gd name="T52" fmla="*/ 63 w 70"/>
                <a:gd name="T53" fmla="*/ 31 h 67"/>
                <a:gd name="T54" fmla="*/ 60 w 70"/>
                <a:gd name="T55" fmla="*/ 29 h 67"/>
                <a:gd name="T56" fmla="*/ 59 w 70"/>
                <a:gd name="T57" fmla="*/ 27 h 67"/>
                <a:gd name="T58" fmla="*/ 56 w 70"/>
                <a:gd name="T59" fmla="*/ 27 h 67"/>
                <a:gd name="T60" fmla="*/ 52 w 70"/>
                <a:gd name="T61" fmla="*/ 29 h 67"/>
                <a:gd name="T62" fmla="*/ 47 w 70"/>
                <a:gd name="T63" fmla="*/ 29 h 67"/>
                <a:gd name="T64" fmla="*/ 42 w 70"/>
                <a:gd name="T65" fmla="*/ 29 h 67"/>
                <a:gd name="T66" fmla="*/ 37 w 70"/>
                <a:gd name="T67" fmla="*/ 29 h 67"/>
                <a:gd name="T68" fmla="*/ 34 w 70"/>
                <a:gd name="T69" fmla="*/ 29 h 67"/>
                <a:gd name="T70" fmla="*/ 37 w 70"/>
                <a:gd name="T71" fmla="*/ 30 h 67"/>
                <a:gd name="T72" fmla="*/ 40 w 70"/>
                <a:gd name="T73" fmla="*/ 31 h 67"/>
                <a:gd name="T74" fmla="*/ 36 w 70"/>
                <a:gd name="T75" fmla="*/ 32 h 67"/>
                <a:gd name="T76" fmla="*/ 31 w 70"/>
                <a:gd name="T77" fmla="*/ 31 h 67"/>
                <a:gd name="T78" fmla="*/ 26 w 70"/>
                <a:gd name="T79" fmla="*/ 31 h 67"/>
                <a:gd name="T80" fmla="*/ 21 w 70"/>
                <a:gd name="T81" fmla="*/ 30 h 67"/>
                <a:gd name="T82" fmla="*/ 18 w 70"/>
                <a:gd name="T83" fmla="*/ 30 h 67"/>
                <a:gd name="T84" fmla="*/ 15 w 70"/>
                <a:gd name="T85" fmla="*/ 30 h 67"/>
                <a:gd name="T86" fmla="*/ 16 w 70"/>
                <a:gd name="T87" fmla="*/ 31 h 67"/>
                <a:gd name="T88" fmla="*/ 18 w 70"/>
                <a:gd name="T89" fmla="*/ 34 h 67"/>
                <a:gd name="T90" fmla="*/ 18 w 70"/>
                <a:gd name="T91" fmla="*/ 38 h 67"/>
                <a:gd name="T92" fmla="*/ 17 w 70"/>
                <a:gd name="T93" fmla="*/ 42 h 67"/>
                <a:gd name="T94" fmla="*/ 14 w 70"/>
                <a:gd name="T95" fmla="*/ 47 h 67"/>
                <a:gd name="T96" fmla="*/ 13 w 70"/>
                <a:gd name="T97" fmla="*/ 52 h 67"/>
                <a:gd name="T98" fmla="*/ 12 w 70"/>
                <a:gd name="T99" fmla="*/ 58 h 67"/>
                <a:gd name="T100" fmla="*/ 13 w 70"/>
                <a:gd name="T101" fmla="*/ 64 h 67"/>
                <a:gd name="T102" fmla="*/ 13 w 70"/>
                <a:gd name="T103" fmla="*/ 67 h 67"/>
                <a:gd name="T104" fmla="*/ 10 w 70"/>
                <a:gd name="T105" fmla="*/ 62 h 67"/>
                <a:gd name="T106" fmla="*/ 5 w 70"/>
                <a:gd name="T107" fmla="*/ 57 h 67"/>
                <a:gd name="T108" fmla="*/ 3 w 70"/>
                <a:gd name="T109" fmla="*/ 58 h 67"/>
                <a:gd name="T110" fmla="*/ 2 w 70"/>
                <a:gd name="T111" fmla="*/ 62 h 67"/>
                <a:gd name="T112" fmla="*/ 0 w 70"/>
                <a:gd name="T113" fmla="*/ 55 h 6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0"/>
                <a:gd name="T172" fmla="*/ 0 h 67"/>
                <a:gd name="T173" fmla="*/ 70 w 70"/>
                <a:gd name="T174" fmla="*/ 67 h 6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0" h="67">
                  <a:moveTo>
                    <a:pt x="0" y="55"/>
                  </a:moveTo>
                  <a:lnTo>
                    <a:pt x="0" y="46"/>
                  </a:lnTo>
                  <a:lnTo>
                    <a:pt x="1" y="35"/>
                  </a:lnTo>
                  <a:lnTo>
                    <a:pt x="3" y="25"/>
                  </a:lnTo>
                  <a:lnTo>
                    <a:pt x="5" y="18"/>
                  </a:lnTo>
                  <a:lnTo>
                    <a:pt x="9" y="11"/>
                  </a:lnTo>
                  <a:lnTo>
                    <a:pt x="15" y="9"/>
                  </a:lnTo>
                  <a:lnTo>
                    <a:pt x="18" y="6"/>
                  </a:lnTo>
                  <a:lnTo>
                    <a:pt x="25" y="3"/>
                  </a:lnTo>
                  <a:lnTo>
                    <a:pt x="31" y="0"/>
                  </a:lnTo>
                  <a:lnTo>
                    <a:pt x="39" y="0"/>
                  </a:lnTo>
                  <a:lnTo>
                    <a:pt x="47" y="1"/>
                  </a:lnTo>
                  <a:lnTo>
                    <a:pt x="52" y="4"/>
                  </a:lnTo>
                  <a:lnTo>
                    <a:pt x="56" y="8"/>
                  </a:lnTo>
                  <a:lnTo>
                    <a:pt x="63" y="13"/>
                  </a:lnTo>
                  <a:lnTo>
                    <a:pt x="67" y="19"/>
                  </a:lnTo>
                  <a:lnTo>
                    <a:pt x="70" y="21"/>
                  </a:lnTo>
                  <a:lnTo>
                    <a:pt x="67" y="22"/>
                  </a:lnTo>
                  <a:lnTo>
                    <a:pt x="66" y="24"/>
                  </a:lnTo>
                  <a:lnTo>
                    <a:pt x="66" y="27"/>
                  </a:lnTo>
                  <a:lnTo>
                    <a:pt x="66" y="32"/>
                  </a:lnTo>
                  <a:lnTo>
                    <a:pt x="68" y="40"/>
                  </a:lnTo>
                  <a:lnTo>
                    <a:pt x="68" y="48"/>
                  </a:lnTo>
                  <a:lnTo>
                    <a:pt x="65" y="57"/>
                  </a:lnTo>
                  <a:lnTo>
                    <a:pt x="65" y="44"/>
                  </a:lnTo>
                  <a:lnTo>
                    <a:pt x="65" y="36"/>
                  </a:lnTo>
                  <a:lnTo>
                    <a:pt x="63" y="31"/>
                  </a:lnTo>
                  <a:lnTo>
                    <a:pt x="60" y="29"/>
                  </a:lnTo>
                  <a:lnTo>
                    <a:pt x="59" y="27"/>
                  </a:lnTo>
                  <a:lnTo>
                    <a:pt x="56" y="27"/>
                  </a:lnTo>
                  <a:lnTo>
                    <a:pt x="52" y="29"/>
                  </a:lnTo>
                  <a:lnTo>
                    <a:pt x="47" y="29"/>
                  </a:lnTo>
                  <a:lnTo>
                    <a:pt x="42" y="29"/>
                  </a:lnTo>
                  <a:lnTo>
                    <a:pt x="37" y="29"/>
                  </a:lnTo>
                  <a:lnTo>
                    <a:pt x="34" y="29"/>
                  </a:lnTo>
                  <a:lnTo>
                    <a:pt x="37" y="30"/>
                  </a:lnTo>
                  <a:lnTo>
                    <a:pt x="40" y="31"/>
                  </a:lnTo>
                  <a:lnTo>
                    <a:pt x="36" y="32"/>
                  </a:lnTo>
                  <a:lnTo>
                    <a:pt x="31" y="31"/>
                  </a:lnTo>
                  <a:lnTo>
                    <a:pt x="26" y="31"/>
                  </a:lnTo>
                  <a:lnTo>
                    <a:pt x="21" y="30"/>
                  </a:lnTo>
                  <a:lnTo>
                    <a:pt x="18" y="30"/>
                  </a:lnTo>
                  <a:lnTo>
                    <a:pt x="15" y="30"/>
                  </a:lnTo>
                  <a:lnTo>
                    <a:pt x="16" y="31"/>
                  </a:lnTo>
                  <a:lnTo>
                    <a:pt x="18" y="34"/>
                  </a:lnTo>
                  <a:lnTo>
                    <a:pt x="18" y="38"/>
                  </a:lnTo>
                  <a:lnTo>
                    <a:pt x="17" y="42"/>
                  </a:lnTo>
                  <a:lnTo>
                    <a:pt x="14" y="47"/>
                  </a:lnTo>
                  <a:lnTo>
                    <a:pt x="13" y="52"/>
                  </a:lnTo>
                  <a:lnTo>
                    <a:pt x="12" y="58"/>
                  </a:lnTo>
                  <a:lnTo>
                    <a:pt x="13" y="64"/>
                  </a:lnTo>
                  <a:lnTo>
                    <a:pt x="13" y="67"/>
                  </a:lnTo>
                  <a:lnTo>
                    <a:pt x="10" y="62"/>
                  </a:lnTo>
                  <a:lnTo>
                    <a:pt x="5" y="57"/>
                  </a:lnTo>
                  <a:lnTo>
                    <a:pt x="3" y="58"/>
                  </a:lnTo>
                  <a:lnTo>
                    <a:pt x="2" y="62"/>
                  </a:lnTo>
                  <a:lnTo>
                    <a:pt x="0" y="55"/>
                  </a:lnTo>
                  <a:close/>
                </a:path>
              </a:pathLst>
            </a:custGeom>
            <a:solidFill>
              <a:srgbClr val="000000"/>
            </a:solidFill>
            <a:ln w="9525">
              <a:noFill/>
              <a:round/>
              <a:headEnd/>
              <a:tailEnd/>
            </a:ln>
          </p:spPr>
          <p:txBody>
            <a:bodyPr/>
            <a:lstStyle/>
            <a:p>
              <a:endParaRPr lang="en-US"/>
            </a:p>
          </p:txBody>
        </p:sp>
        <p:sp>
          <p:nvSpPr>
            <p:cNvPr id="62510" name="Freeform 81"/>
            <p:cNvSpPr>
              <a:spLocks/>
            </p:cNvSpPr>
            <p:nvPr/>
          </p:nvSpPr>
          <p:spPr bwMode="auto">
            <a:xfrm>
              <a:off x="3538" y="1697"/>
              <a:ext cx="84" cy="55"/>
            </a:xfrm>
            <a:custGeom>
              <a:avLst/>
              <a:gdLst>
                <a:gd name="T0" fmla="*/ 40 w 84"/>
                <a:gd name="T1" fmla="*/ 8 h 55"/>
                <a:gd name="T2" fmla="*/ 30 w 84"/>
                <a:gd name="T3" fmla="*/ 16 h 55"/>
                <a:gd name="T4" fmla="*/ 17 w 84"/>
                <a:gd name="T5" fmla="*/ 27 h 55"/>
                <a:gd name="T6" fmla="*/ 7 w 84"/>
                <a:gd name="T7" fmla="*/ 33 h 55"/>
                <a:gd name="T8" fmla="*/ 1 w 84"/>
                <a:gd name="T9" fmla="*/ 38 h 55"/>
                <a:gd name="T10" fmla="*/ 0 w 84"/>
                <a:gd name="T11" fmla="*/ 48 h 55"/>
                <a:gd name="T12" fmla="*/ 6 w 84"/>
                <a:gd name="T13" fmla="*/ 52 h 55"/>
                <a:gd name="T14" fmla="*/ 18 w 84"/>
                <a:gd name="T15" fmla="*/ 54 h 55"/>
                <a:gd name="T16" fmla="*/ 29 w 84"/>
                <a:gd name="T17" fmla="*/ 55 h 55"/>
                <a:gd name="T18" fmla="*/ 40 w 84"/>
                <a:gd name="T19" fmla="*/ 54 h 55"/>
                <a:gd name="T20" fmla="*/ 48 w 84"/>
                <a:gd name="T21" fmla="*/ 48 h 55"/>
                <a:gd name="T22" fmla="*/ 61 w 84"/>
                <a:gd name="T23" fmla="*/ 41 h 55"/>
                <a:gd name="T24" fmla="*/ 82 w 84"/>
                <a:gd name="T25" fmla="*/ 35 h 55"/>
                <a:gd name="T26" fmla="*/ 84 w 84"/>
                <a:gd name="T27" fmla="*/ 14 h 55"/>
                <a:gd name="T28" fmla="*/ 81 w 84"/>
                <a:gd name="T29" fmla="*/ 0 h 55"/>
                <a:gd name="T30" fmla="*/ 40 w 84"/>
                <a:gd name="T31" fmla="*/ 8 h 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4"/>
                <a:gd name="T49" fmla="*/ 0 h 55"/>
                <a:gd name="T50" fmla="*/ 84 w 84"/>
                <a:gd name="T51" fmla="*/ 55 h 5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4" h="55">
                  <a:moveTo>
                    <a:pt x="40" y="8"/>
                  </a:moveTo>
                  <a:lnTo>
                    <a:pt x="30" y="16"/>
                  </a:lnTo>
                  <a:lnTo>
                    <a:pt x="17" y="27"/>
                  </a:lnTo>
                  <a:lnTo>
                    <a:pt x="7" y="33"/>
                  </a:lnTo>
                  <a:lnTo>
                    <a:pt x="1" y="38"/>
                  </a:lnTo>
                  <a:lnTo>
                    <a:pt x="0" y="48"/>
                  </a:lnTo>
                  <a:lnTo>
                    <a:pt x="6" y="52"/>
                  </a:lnTo>
                  <a:lnTo>
                    <a:pt x="18" y="54"/>
                  </a:lnTo>
                  <a:lnTo>
                    <a:pt x="29" y="55"/>
                  </a:lnTo>
                  <a:lnTo>
                    <a:pt x="40" y="54"/>
                  </a:lnTo>
                  <a:lnTo>
                    <a:pt x="48" y="48"/>
                  </a:lnTo>
                  <a:lnTo>
                    <a:pt x="61" y="41"/>
                  </a:lnTo>
                  <a:lnTo>
                    <a:pt x="82" y="35"/>
                  </a:lnTo>
                  <a:lnTo>
                    <a:pt x="84" y="14"/>
                  </a:lnTo>
                  <a:lnTo>
                    <a:pt x="81" y="0"/>
                  </a:lnTo>
                  <a:lnTo>
                    <a:pt x="40" y="8"/>
                  </a:lnTo>
                  <a:close/>
                </a:path>
              </a:pathLst>
            </a:custGeom>
            <a:solidFill>
              <a:srgbClr val="3F1F00"/>
            </a:solidFill>
            <a:ln w="9525">
              <a:noFill/>
              <a:round/>
              <a:headEnd/>
              <a:tailEnd/>
            </a:ln>
          </p:spPr>
          <p:txBody>
            <a:bodyPr/>
            <a:lstStyle/>
            <a:p>
              <a:endParaRPr lang="en-US"/>
            </a:p>
          </p:txBody>
        </p:sp>
        <p:sp>
          <p:nvSpPr>
            <p:cNvPr id="62511" name="Freeform 82"/>
            <p:cNvSpPr>
              <a:spLocks/>
            </p:cNvSpPr>
            <p:nvPr/>
          </p:nvSpPr>
          <p:spPr bwMode="auto">
            <a:xfrm>
              <a:off x="3642" y="1701"/>
              <a:ext cx="86" cy="47"/>
            </a:xfrm>
            <a:custGeom>
              <a:avLst/>
              <a:gdLst>
                <a:gd name="T0" fmla="*/ 1 w 86"/>
                <a:gd name="T1" fmla="*/ 1 h 47"/>
                <a:gd name="T2" fmla="*/ 0 w 86"/>
                <a:gd name="T3" fmla="*/ 19 h 47"/>
                <a:gd name="T4" fmla="*/ 1 w 86"/>
                <a:gd name="T5" fmla="*/ 32 h 47"/>
                <a:gd name="T6" fmla="*/ 21 w 86"/>
                <a:gd name="T7" fmla="*/ 38 h 47"/>
                <a:gd name="T8" fmla="*/ 31 w 86"/>
                <a:gd name="T9" fmla="*/ 38 h 47"/>
                <a:gd name="T10" fmla="*/ 46 w 86"/>
                <a:gd name="T11" fmla="*/ 42 h 47"/>
                <a:gd name="T12" fmla="*/ 63 w 86"/>
                <a:gd name="T13" fmla="*/ 45 h 47"/>
                <a:gd name="T14" fmla="*/ 85 w 86"/>
                <a:gd name="T15" fmla="*/ 47 h 47"/>
                <a:gd name="T16" fmla="*/ 86 w 86"/>
                <a:gd name="T17" fmla="*/ 40 h 47"/>
                <a:gd name="T18" fmla="*/ 86 w 86"/>
                <a:gd name="T19" fmla="*/ 33 h 47"/>
                <a:gd name="T20" fmla="*/ 68 w 86"/>
                <a:gd name="T21" fmla="*/ 22 h 47"/>
                <a:gd name="T22" fmla="*/ 49 w 86"/>
                <a:gd name="T23" fmla="*/ 10 h 47"/>
                <a:gd name="T24" fmla="*/ 37 w 86"/>
                <a:gd name="T25" fmla="*/ 0 h 47"/>
                <a:gd name="T26" fmla="*/ 1 w 86"/>
                <a:gd name="T27" fmla="*/ 1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47"/>
                <a:gd name="T44" fmla="*/ 86 w 86"/>
                <a:gd name="T45" fmla="*/ 47 h 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47">
                  <a:moveTo>
                    <a:pt x="1" y="1"/>
                  </a:moveTo>
                  <a:lnTo>
                    <a:pt x="0" y="19"/>
                  </a:lnTo>
                  <a:lnTo>
                    <a:pt x="1" y="32"/>
                  </a:lnTo>
                  <a:lnTo>
                    <a:pt x="21" y="38"/>
                  </a:lnTo>
                  <a:lnTo>
                    <a:pt x="31" y="38"/>
                  </a:lnTo>
                  <a:lnTo>
                    <a:pt x="46" y="42"/>
                  </a:lnTo>
                  <a:lnTo>
                    <a:pt x="63" y="45"/>
                  </a:lnTo>
                  <a:lnTo>
                    <a:pt x="85" y="47"/>
                  </a:lnTo>
                  <a:lnTo>
                    <a:pt x="86" y="40"/>
                  </a:lnTo>
                  <a:lnTo>
                    <a:pt x="86" y="33"/>
                  </a:lnTo>
                  <a:lnTo>
                    <a:pt x="68" y="22"/>
                  </a:lnTo>
                  <a:lnTo>
                    <a:pt x="49" y="10"/>
                  </a:lnTo>
                  <a:lnTo>
                    <a:pt x="37" y="0"/>
                  </a:lnTo>
                  <a:lnTo>
                    <a:pt x="1" y="1"/>
                  </a:lnTo>
                  <a:close/>
                </a:path>
              </a:pathLst>
            </a:custGeom>
            <a:solidFill>
              <a:srgbClr val="3F1F00"/>
            </a:solidFill>
            <a:ln w="9525">
              <a:noFill/>
              <a:round/>
              <a:headEnd/>
              <a:tailEnd/>
            </a:ln>
          </p:spPr>
          <p:txBody>
            <a:bodyPr/>
            <a:lstStyle/>
            <a:p>
              <a:endParaRPr lang="en-US"/>
            </a:p>
          </p:txBody>
        </p:sp>
        <p:sp>
          <p:nvSpPr>
            <p:cNvPr id="62512" name="Freeform 83"/>
            <p:cNvSpPr>
              <a:spLocks/>
            </p:cNvSpPr>
            <p:nvPr/>
          </p:nvSpPr>
          <p:spPr bwMode="auto">
            <a:xfrm>
              <a:off x="3572" y="1336"/>
              <a:ext cx="129" cy="381"/>
            </a:xfrm>
            <a:custGeom>
              <a:avLst/>
              <a:gdLst>
                <a:gd name="T0" fmla="*/ 4 w 129"/>
                <a:gd name="T1" fmla="*/ 0 h 381"/>
                <a:gd name="T2" fmla="*/ 0 w 129"/>
                <a:gd name="T3" fmla="*/ 33 h 381"/>
                <a:gd name="T4" fmla="*/ 0 w 129"/>
                <a:gd name="T5" fmla="*/ 85 h 381"/>
                <a:gd name="T6" fmla="*/ 0 w 129"/>
                <a:gd name="T7" fmla="*/ 147 h 381"/>
                <a:gd name="T8" fmla="*/ 4 w 129"/>
                <a:gd name="T9" fmla="*/ 183 h 381"/>
                <a:gd name="T10" fmla="*/ 4 w 129"/>
                <a:gd name="T11" fmla="*/ 199 h 381"/>
                <a:gd name="T12" fmla="*/ 1 w 129"/>
                <a:gd name="T13" fmla="*/ 257 h 381"/>
                <a:gd name="T14" fmla="*/ 2 w 129"/>
                <a:gd name="T15" fmla="*/ 299 h 381"/>
                <a:gd name="T16" fmla="*/ 5 w 129"/>
                <a:gd name="T17" fmla="*/ 356 h 381"/>
                <a:gd name="T18" fmla="*/ 5 w 129"/>
                <a:gd name="T19" fmla="*/ 371 h 381"/>
                <a:gd name="T20" fmla="*/ 13 w 129"/>
                <a:gd name="T21" fmla="*/ 379 h 381"/>
                <a:gd name="T22" fmla="*/ 46 w 129"/>
                <a:gd name="T23" fmla="*/ 370 h 381"/>
                <a:gd name="T24" fmla="*/ 55 w 129"/>
                <a:gd name="T25" fmla="*/ 248 h 381"/>
                <a:gd name="T26" fmla="*/ 58 w 129"/>
                <a:gd name="T27" fmla="*/ 171 h 381"/>
                <a:gd name="T28" fmla="*/ 62 w 129"/>
                <a:gd name="T29" fmla="*/ 104 h 381"/>
                <a:gd name="T30" fmla="*/ 66 w 129"/>
                <a:gd name="T31" fmla="*/ 211 h 381"/>
                <a:gd name="T32" fmla="*/ 70 w 129"/>
                <a:gd name="T33" fmla="*/ 368 h 381"/>
                <a:gd name="T34" fmla="*/ 103 w 129"/>
                <a:gd name="T35" fmla="*/ 381 h 381"/>
                <a:gd name="T36" fmla="*/ 110 w 129"/>
                <a:gd name="T37" fmla="*/ 371 h 381"/>
                <a:gd name="T38" fmla="*/ 118 w 129"/>
                <a:gd name="T39" fmla="*/ 233 h 381"/>
                <a:gd name="T40" fmla="*/ 119 w 129"/>
                <a:gd name="T41" fmla="*/ 165 h 381"/>
                <a:gd name="T42" fmla="*/ 129 w 129"/>
                <a:gd name="T43" fmla="*/ 18 h 381"/>
                <a:gd name="T44" fmla="*/ 126 w 129"/>
                <a:gd name="T45" fmla="*/ 1 h 381"/>
                <a:gd name="T46" fmla="*/ 4 w 129"/>
                <a:gd name="T47" fmla="*/ 0 h 38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9"/>
                <a:gd name="T73" fmla="*/ 0 h 381"/>
                <a:gd name="T74" fmla="*/ 129 w 129"/>
                <a:gd name="T75" fmla="*/ 381 h 38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9" h="381">
                  <a:moveTo>
                    <a:pt x="4" y="0"/>
                  </a:moveTo>
                  <a:lnTo>
                    <a:pt x="0" y="33"/>
                  </a:lnTo>
                  <a:lnTo>
                    <a:pt x="0" y="85"/>
                  </a:lnTo>
                  <a:lnTo>
                    <a:pt x="0" y="147"/>
                  </a:lnTo>
                  <a:lnTo>
                    <a:pt x="4" y="183"/>
                  </a:lnTo>
                  <a:lnTo>
                    <a:pt x="4" y="199"/>
                  </a:lnTo>
                  <a:lnTo>
                    <a:pt x="1" y="257"/>
                  </a:lnTo>
                  <a:lnTo>
                    <a:pt x="2" y="299"/>
                  </a:lnTo>
                  <a:lnTo>
                    <a:pt x="5" y="356"/>
                  </a:lnTo>
                  <a:lnTo>
                    <a:pt x="5" y="371"/>
                  </a:lnTo>
                  <a:lnTo>
                    <a:pt x="13" y="379"/>
                  </a:lnTo>
                  <a:lnTo>
                    <a:pt x="46" y="370"/>
                  </a:lnTo>
                  <a:lnTo>
                    <a:pt x="55" y="248"/>
                  </a:lnTo>
                  <a:lnTo>
                    <a:pt x="58" y="171"/>
                  </a:lnTo>
                  <a:lnTo>
                    <a:pt x="62" y="104"/>
                  </a:lnTo>
                  <a:lnTo>
                    <a:pt x="66" y="211"/>
                  </a:lnTo>
                  <a:lnTo>
                    <a:pt x="70" y="368"/>
                  </a:lnTo>
                  <a:lnTo>
                    <a:pt x="103" y="381"/>
                  </a:lnTo>
                  <a:lnTo>
                    <a:pt x="110" y="371"/>
                  </a:lnTo>
                  <a:lnTo>
                    <a:pt x="118" y="233"/>
                  </a:lnTo>
                  <a:lnTo>
                    <a:pt x="119" y="165"/>
                  </a:lnTo>
                  <a:lnTo>
                    <a:pt x="129" y="18"/>
                  </a:lnTo>
                  <a:lnTo>
                    <a:pt x="126" y="1"/>
                  </a:lnTo>
                  <a:lnTo>
                    <a:pt x="4" y="0"/>
                  </a:lnTo>
                  <a:close/>
                </a:path>
              </a:pathLst>
            </a:custGeom>
            <a:solidFill>
              <a:srgbClr val="000000"/>
            </a:solidFill>
            <a:ln w="9525">
              <a:noFill/>
              <a:round/>
              <a:headEnd/>
              <a:tailEnd/>
            </a:ln>
          </p:spPr>
          <p:txBody>
            <a:bodyPr/>
            <a:lstStyle/>
            <a:p>
              <a:endParaRPr lang="en-US"/>
            </a:p>
          </p:txBody>
        </p:sp>
        <p:sp>
          <p:nvSpPr>
            <p:cNvPr id="62513" name="Freeform 84"/>
            <p:cNvSpPr>
              <a:spLocks/>
            </p:cNvSpPr>
            <p:nvPr/>
          </p:nvSpPr>
          <p:spPr bwMode="auto">
            <a:xfrm>
              <a:off x="3407" y="1747"/>
              <a:ext cx="60" cy="52"/>
            </a:xfrm>
            <a:custGeom>
              <a:avLst/>
              <a:gdLst>
                <a:gd name="T0" fmla="*/ 22 w 60"/>
                <a:gd name="T1" fmla="*/ 11 h 52"/>
                <a:gd name="T2" fmla="*/ 9 w 60"/>
                <a:gd name="T3" fmla="*/ 25 h 52"/>
                <a:gd name="T4" fmla="*/ 0 w 60"/>
                <a:gd name="T5" fmla="*/ 39 h 52"/>
                <a:gd name="T6" fmla="*/ 1 w 60"/>
                <a:gd name="T7" fmla="*/ 48 h 52"/>
                <a:gd name="T8" fmla="*/ 7 w 60"/>
                <a:gd name="T9" fmla="*/ 52 h 52"/>
                <a:gd name="T10" fmla="*/ 27 w 60"/>
                <a:gd name="T11" fmla="*/ 51 h 52"/>
                <a:gd name="T12" fmla="*/ 37 w 60"/>
                <a:gd name="T13" fmla="*/ 44 h 52"/>
                <a:gd name="T14" fmla="*/ 43 w 60"/>
                <a:gd name="T15" fmla="*/ 34 h 52"/>
                <a:gd name="T16" fmla="*/ 59 w 60"/>
                <a:gd name="T17" fmla="*/ 27 h 52"/>
                <a:gd name="T18" fmla="*/ 60 w 60"/>
                <a:gd name="T19" fmla="*/ 13 h 52"/>
                <a:gd name="T20" fmla="*/ 57 w 60"/>
                <a:gd name="T21" fmla="*/ 0 h 52"/>
                <a:gd name="T22" fmla="*/ 41 w 60"/>
                <a:gd name="T23" fmla="*/ 10 h 52"/>
                <a:gd name="T24" fmla="*/ 22 w 60"/>
                <a:gd name="T25" fmla="*/ 11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
                <a:gd name="T40" fmla="*/ 0 h 52"/>
                <a:gd name="T41" fmla="*/ 60 w 60"/>
                <a:gd name="T42" fmla="*/ 52 h 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 h="52">
                  <a:moveTo>
                    <a:pt x="22" y="11"/>
                  </a:moveTo>
                  <a:lnTo>
                    <a:pt x="9" y="25"/>
                  </a:lnTo>
                  <a:lnTo>
                    <a:pt x="0" y="39"/>
                  </a:lnTo>
                  <a:lnTo>
                    <a:pt x="1" y="48"/>
                  </a:lnTo>
                  <a:lnTo>
                    <a:pt x="7" y="52"/>
                  </a:lnTo>
                  <a:lnTo>
                    <a:pt x="27" y="51"/>
                  </a:lnTo>
                  <a:lnTo>
                    <a:pt x="37" y="44"/>
                  </a:lnTo>
                  <a:lnTo>
                    <a:pt x="43" y="34"/>
                  </a:lnTo>
                  <a:lnTo>
                    <a:pt x="59" y="27"/>
                  </a:lnTo>
                  <a:lnTo>
                    <a:pt x="60" y="13"/>
                  </a:lnTo>
                  <a:lnTo>
                    <a:pt x="57" y="0"/>
                  </a:lnTo>
                  <a:lnTo>
                    <a:pt x="41" y="10"/>
                  </a:lnTo>
                  <a:lnTo>
                    <a:pt x="22" y="11"/>
                  </a:lnTo>
                  <a:close/>
                </a:path>
              </a:pathLst>
            </a:custGeom>
            <a:solidFill>
              <a:srgbClr val="000000"/>
            </a:solidFill>
            <a:ln w="9525">
              <a:noFill/>
              <a:round/>
              <a:headEnd/>
              <a:tailEnd/>
            </a:ln>
          </p:spPr>
          <p:txBody>
            <a:bodyPr/>
            <a:lstStyle/>
            <a:p>
              <a:endParaRPr lang="en-US"/>
            </a:p>
          </p:txBody>
        </p:sp>
        <p:sp>
          <p:nvSpPr>
            <p:cNvPr id="62514" name="Freeform 85"/>
            <p:cNvSpPr>
              <a:spLocks/>
            </p:cNvSpPr>
            <p:nvPr/>
          </p:nvSpPr>
          <p:spPr bwMode="auto">
            <a:xfrm>
              <a:off x="3530" y="1733"/>
              <a:ext cx="67" cy="54"/>
            </a:xfrm>
            <a:custGeom>
              <a:avLst/>
              <a:gdLst>
                <a:gd name="T0" fmla="*/ 1 w 67"/>
                <a:gd name="T1" fmla="*/ 4 h 54"/>
                <a:gd name="T2" fmla="*/ 0 w 67"/>
                <a:gd name="T3" fmla="*/ 25 h 54"/>
                <a:gd name="T4" fmla="*/ 9 w 67"/>
                <a:gd name="T5" fmla="*/ 33 h 54"/>
                <a:gd name="T6" fmla="*/ 19 w 67"/>
                <a:gd name="T7" fmla="*/ 36 h 54"/>
                <a:gd name="T8" fmla="*/ 25 w 67"/>
                <a:gd name="T9" fmla="*/ 41 h 54"/>
                <a:gd name="T10" fmla="*/ 36 w 67"/>
                <a:gd name="T11" fmla="*/ 48 h 54"/>
                <a:gd name="T12" fmla="*/ 55 w 67"/>
                <a:gd name="T13" fmla="*/ 54 h 54"/>
                <a:gd name="T14" fmla="*/ 62 w 67"/>
                <a:gd name="T15" fmla="*/ 52 h 54"/>
                <a:gd name="T16" fmla="*/ 67 w 67"/>
                <a:gd name="T17" fmla="*/ 49 h 54"/>
                <a:gd name="T18" fmla="*/ 67 w 67"/>
                <a:gd name="T19" fmla="*/ 44 h 54"/>
                <a:gd name="T20" fmla="*/ 60 w 67"/>
                <a:gd name="T21" fmla="*/ 31 h 54"/>
                <a:gd name="T22" fmla="*/ 45 w 67"/>
                <a:gd name="T23" fmla="*/ 19 h 54"/>
                <a:gd name="T24" fmla="*/ 33 w 67"/>
                <a:gd name="T25" fmla="*/ 8 h 54"/>
                <a:gd name="T26" fmla="*/ 29 w 67"/>
                <a:gd name="T27" fmla="*/ 0 h 54"/>
                <a:gd name="T28" fmla="*/ 1 w 67"/>
                <a:gd name="T29" fmla="*/ 4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7"/>
                <a:gd name="T46" fmla="*/ 0 h 54"/>
                <a:gd name="T47" fmla="*/ 67 w 67"/>
                <a:gd name="T48" fmla="*/ 54 h 5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7" h="54">
                  <a:moveTo>
                    <a:pt x="1" y="4"/>
                  </a:moveTo>
                  <a:lnTo>
                    <a:pt x="0" y="25"/>
                  </a:lnTo>
                  <a:lnTo>
                    <a:pt x="9" y="33"/>
                  </a:lnTo>
                  <a:lnTo>
                    <a:pt x="19" y="36"/>
                  </a:lnTo>
                  <a:lnTo>
                    <a:pt x="25" y="41"/>
                  </a:lnTo>
                  <a:lnTo>
                    <a:pt x="36" y="48"/>
                  </a:lnTo>
                  <a:lnTo>
                    <a:pt x="55" y="54"/>
                  </a:lnTo>
                  <a:lnTo>
                    <a:pt x="62" y="52"/>
                  </a:lnTo>
                  <a:lnTo>
                    <a:pt x="67" y="49"/>
                  </a:lnTo>
                  <a:lnTo>
                    <a:pt x="67" y="44"/>
                  </a:lnTo>
                  <a:lnTo>
                    <a:pt x="60" y="31"/>
                  </a:lnTo>
                  <a:lnTo>
                    <a:pt x="45" y="19"/>
                  </a:lnTo>
                  <a:lnTo>
                    <a:pt x="33" y="8"/>
                  </a:lnTo>
                  <a:lnTo>
                    <a:pt x="29" y="0"/>
                  </a:lnTo>
                  <a:lnTo>
                    <a:pt x="1" y="4"/>
                  </a:lnTo>
                  <a:close/>
                </a:path>
              </a:pathLst>
            </a:custGeom>
            <a:solidFill>
              <a:srgbClr val="000000"/>
            </a:solidFill>
            <a:ln w="9525">
              <a:noFill/>
              <a:round/>
              <a:headEnd/>
              <a:tailEnd/>
            </a:ln>
          </p:spPr>
          <p:txBody>
            <a:bodyPr/>
            <a:lstStyle/>
            <a:p>
              <a:endParaRPr lang="en-US"/>
            </a:p>
          </p:txBody>
        </p:sp>
        <p:sp>
          <p:nvSpPr>
            <p:cNvPr id="62515" name="Freeform 86"/>
            <p:cNvSpPr>
              <a:spLocks/>
            </p:cNvSpPr>
            <p:nvPr/>
          </p:nvSpPr>
          <p:spPr bwMode="auto">
            <a:xfrm>
              <a:off x="3427" y="1175"/>
              <a:ext cx="136" cy="182"/>
            </a:xfrm>
            <a:custGeom>
              <a:avLst/>
              <a:gdLst>
                <a:gd name="T0" fmla="*/ 0 w 136"/>
                <a:gd name="T1" fmla="*/ 35 h 182"/>
                <a:gd name="T2" fmla="*/ 41 w 136"/>
                <a:gd name="T3" fmla="*/ 0 h 182"/>
                <a:gd name="T4" fmla="*/ 86 w 136"/>
                <a:gd name="T5" fmla="*/ 80 h 182"/>
                <a:gd name="T6" fmla="*/ 94 w 136"/>
                <a:gd name="T7" fmla="*/ 5 h 182"/>
                <a:gd name="T8" fmla="*/ 121 w 136"/>
                <a:gd name="T9" fmla="*/ 14 h 182"/>
                <a:gd name="T10" fmla="*/ 136 w 136"/>
                <a:gd name="T11" fmla="*/ 42 h 182"/>
                <a:gd name="T12" fmla="*/ 133 w 136"/>
                <a:gd name="T13" fmla="*/ 182 h 182"/>
                <a:gd name="T14" fmla="*/ 15 w 136"/>
                <a:gd name="T15" fmla="*/ 182 h 182"/>
                <a:gd name="T16" fmla="*/ 0 w 136"/>
                <a:gd name="T17" fmla="*/ 35 h 1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6"/>
                <a:gd name="T28" fmla="*/ 0 h 182"/>
                <a:gd name="T29" fmla="*/ 136 w 136"/>
                <a:gd name="T30" fmla="*/ 182 h 1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6" h="182">
                  <a:moveTo>
                    <a:pt x="0" y="35"/>
                  </a:moveTo>
                  <a:lnTo>
                    <a:pt x="41" y="0"/>
                  </a:lnTo>
                  <a:lnTo>
                    <a:pt x="86" y="80"/>
                  </a:lnTo>
                  <a:lnTo>
                    <a:pt x="94" y="5"/>
                  </a:lnTo>
                  <a:lnTo>
                    <a:pt x="121" y="14"/>
                  </a:lnTo>
                  <a:lnTo>
                    <a:pt x="136" y="42"/>
                  </a:lnTo>
                  <a:lnTo>
                    <a:pt x="133" y="182"/>
                  </a:lnTo>
                  <a:lnTo>
                    <a:pt x="15" y="182"/>
                  </a:lnTo>
                  <a:lnTo>
                    <a:pt x="0" y="35"/>
                  </a:lnTo>
                  <a:close/>
                </a:path>
              </a:pathLst>
            </a:custGeom>
            <a:solidFill>
              <a:srgbClr val="7F0000"/>
            </a:solidFill>
            <a:ln w="9525">
              <a:noFill/>
              <a:round/>
              <a:headEnd/>
              <a:tailEnd/>
            </a:ln>
          </p:spPr>
          <p:txBody>
            <a:bodyPr/>
            <a:lstStyle/>
            <a:p>
              <a:endParaRPr lang="en-US"/>
            </a:p>
          </p:txBody>
        </p:sp>
        <p:sp>
          <p:nvSpPr>
            <p:cNvPr id="62516" name="Freeform 87"/>
            <p:cNvSpPr>
              <a:spLocks/>
            </p:cNvSpPr>
            <p:nvPr/>
          </p:nvSpPr>
          <p:spPr bwMode="auto">
            <a:xfrm>
              <a:off x="3466" y="1165"/>
              <a:ext cx="55" cy="106"/>
            </a:xfrm>
            <a:custGeom>
              <a:avLst/>
              <a:gdLst>
                <a:gd name="T0" fmla="*/ 0 w 55"/>
                <a:gd name="T1" fmla="*/ 10 h 106"/>
                <a:gd name="T2" fmla="*/ 5 w 55"/>
                <a:gd name="T3" fmla="*/ 0 h 106"/>
                <a:gd name="T4" fmla="*/ 38 w 55"/>
                <a:gd name="T5" fmla="*/ 18 h 106"/>
                <a:gd name="T6" fmla="*/ 47 w 55"/>
                <a:gd name="T7" fmla="*/ 6 h 106"/>
                <a:gd name="T8" fmla="*/ 52 w 55"/>
                <a:gd name="T9" fmla="*/ 10 h 106"/>
                <a:gd name="T10" fmla="*/ 55 w 55"/>
                <a:gd name="T11" fmla="*/ 73 h 106"/>
                <a:gd name="T12" fmla="*/ 54 w 55"/>
                <a:gd name="T13" fmla="*/ 106 h 106"/>
                <a:gd name="T14" fmla="*/ 0 w 55"/>
                <a:gd name="T15" fmla="*/ 10 h 106"/>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106"/>
                <a:gd name="T26" fmla="*/ 55 w 55"/>
                <a:gd name="T27" fmla="*/ 106 h 10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106">
                  <a:moveTo>
                    <a:pt x="0" y="10"/>
                  </a:moveTo>
                  <a:lnTo>
                    <a:pt x="5" y="0"/>
                  </a:lnTo>
                  <a:lnTo>
                    <a:pt x="38" y="18"/>
                  </a:lnTo>
                  <a:lnTo>
                    <a:pt x="47" y="6"/>
                  </a:lnTo>
                  <a:lnTo>
                    <a:pt x="52" y="10"/>
                  </a:lnTo>
                  <a:lnTo>
                    <a:pt x="55" y="73"/>
                  </a:lnTo>
                  <a:lnTo>
                    <a:pt x="54" y="106"/>
                  </a:lnTo>
                  <a:lnTo>
                    <a:pt x="0" y="10"/>
                  </a:lnTo>
                  <a:close/>
                </a:path>
              </a:pathLst>
            </a:custGeom>
            <a:solidFill>
              <a:srgbClr val="FFDFBF"/>
            </a:solidFill>
            <a:ln w="9525">
              <a:noFill/>
              <a:round/>
              <a:headEnd/>
              <a:tailEnd/>
            </a:ln>
          </p:spPr>
          <p:txBody>
            <a:bodyPr/>
            <a:lstStyle/>
            <a:p>
              <a:endParaRPr lang="en-US"/>
            </a:p>
          </p:txBody>
        </p:sp>
        <p:sp>
          <p:nvSpPr>
            <p:cNvPr id="62517" name="Freeform 88"/>
            <p:cNvSpPr>
              <a:spLocks/>
            </p:cNvSpPr>
            <p:nvPr/>
          </p:nvSpPr>
          <p:spPr bwMode="auto">
            <a:xfrm>
              <a:off x="3484" y="1186"/>
              <a:ext cx="34" cy="21"/>
            </a:xfrm>
            <a:custGeom>
              <a:avLst/>
              <a:gdLst>
                <a:gd name="T0" fmla="*/ 0 w 34"/>
                <a:gd name="T1" fmla="*/ 21 h 21"/>
                <a:gd name="T2" fmla="*/ 19 w 34"/>
                <a:gd name="T3" fmla="*/ 0 h 21"/>
                <a:gd name="T4" fmla="*/ 34 w 34"/>
                <a:gd name="T5" fmla="*/ 17 h 21"/>
                <a:gd name="T6" fmla="*/ 0 60000 65536"/>
                <a:gd name="T7" fmla="*/ 0 60000 65536"/>
                <a:gd name="T8" fmla="*/ 0 60000 65536"/>
                <a:gd name="T9" fmla="*/ 0 w 34"/>
                <a:gd name="T10" fmla="*/ 0 h 21"/>
                <a:gd name="T11" fmla="*/ 34 w 34"/>
                <a:gd name="T12" fmla="*/ 21 h 21"/>
              </a:gdLst>
              <a:ahLst/>
              <a:cxnLst>
                <a:cxn ang="T6">
                  <a:pos x="T0" y="T1"/>
                </a:cxn>
                <a:cxn ang="T7">
                  <a:pos x="T2" y="T3"/>
                </a:cxn>
                <a:cxn ang="T8">
                  <a:pos x="T4" y="T5"/>
                </a:cxn>
              </a:cxnLst>
              <a:rect l="T9" t="T10" r="T11" b="T12"/>
              <a:pathLst>
                <a:path w="34" h="21">
                  <a:moveTo>
                    <a:pt x="0" y="21"/>
                  </a:moveTo>
                  <a:lnTo>
                    <a:pt x="19" y="0"/>
                  </a:lnTo>
                  <a:lnTo>
                    <a:pt x="34" y="17"/>
                  </a:lnTo>
                </a:path>
              </a:pathLst>
            </a:custGeom>
            <a:noFill/>
            <a:ln w="0">
              <a:solidFill>
                <a:srgbClr val="000000"/>
              </a:solidFill>
              <a:round/>
              <a:headEnd/>
              <a:tailEnd/>
            </a:ln>
          </p:spPr>
          <p:txBody>
            <a:bodyPr/>
            <a:lstStyle/>
            <a:p>
              <a:endParaRPr lang="en-US"/>
            </a:p>
          </p:txBody>
        </p:sp>
        <p:sp>
          <p:nvSpPr>
            <p:cNvPr id="62518" name="Freeform 89"/>
            <p:cNvSpPr>
              <a:spLocks/>
            </p:cNvSpPr>
            <p:nvPr/>
          </p:nvSpPr>
          <p:spPr bwMode="auto">
            <a:xfrm>
              <a:off x="3399" y="1174"/>
              <a:ext cx="216" cy="590"/>
            </a:xfrm>
            <a:custGeom>
              <a:avLst/>
              <a:gdLst>
                <a:gd name="T0" fmla="*/ 69 w 216"/>
                <a:gd name="T1" fmla="*/ 0 h 590"/>
                <a:gd name="T2" fmla="*/ 17 w 216"/>
                <a:gd name="T3" fmla="*/ 43 h 590"/>
                <a:gd name="T4" fmla="*/ 0 w 216"/>
                <a:gd name="T5" fmla="*/ 183 h 590"/>
                <a:gd name="T6" fmla="*/ 41 w 216"/>
                <a:gd name="T7" fmla="*/ 275 h 590"/>
                <a:gd name="T8" fmla="*/ 41 w 216"/>
                <a:gd name="T9" fmla="*/ 292 h 590"/>
                <a:gd name="T10" fmla="*/ 44 w 216"/>
                <a:gd name="T11" fmla="*/ 314 h 590"/>
                <a:gd name="T12" fmla="*/ 49 w 216"/>
                <a:gd name="T13" fmla="*/ 327 h 590"/>
                <a:gd name="T14" fmla="*/ 43 w 216"/>
                <a:gd name="T15" fmla="*/ 428 h 590"/>
                <a:gd name="T16" fmla="*/ 29 w 216"/>
                <a:gd name="T17" fmla="*/ 588 h 590"/>
                <a:gd name="T18" fmla="*/ 43 w 216"/>
                <a:gd name="T19" fmla="*/ 590 h 590"/>
                <a:gd name="T20" fmla="*/ 66 w 216"/>
                <a:gd name="T21" fmla="*/ 581 h 590"/>
                <a:gd name="T22" fmla="*/ 82 w 216"/>
                <a:gd name="T23" fmla="*/ 473 h 590"/>
                <a:gd name="T24" fmla="*/ 90 w 216"/>
                <a:gd name="T25" fmla="*/ 433 h 590"/>
                <a:gd name="T26" fmla="*/ 114 w 216"/>
                <a:gd name="T27" fmla="*/ 329 h 590"/>
                <a:gd name="T28" fmla="*/ 118 w 216"/>
                <a:gd name="T29" fmla="*/ 439 h 590"/>
                <a:gd name="T30" fmla="*/ 130 w 216"/>
                <a:gd name="T31" fmla="*/ 572 h 590"/>
                <a:gd name="T32" fmla="*/ 164 w 216"/>
                <a:gd name="T33" fmla="*/ 573 h 590"/>
                <a:gd name="T34" fmla="*/ 168 w 216"/>
                <a:gd name="T35" fmla="*/ 430 h 590"/>
                <a:gd name="T36" fmla="*/ 165 w 216"/>
                <a:gd name="T37" fmla="*/ 287 h 590"/>
                <a:gd name="T38" fmla="*/ 166 w 216"/>
                <a:gd name="T39" fmla="*/ 215 h 590"/>
                <a:gd name="T40" fmla="*/ 173 w 216"/>
                <a:gd name="T41" fmla="*/ 192 h 590"/>
                <a:gd name="T42" fmla="*/ 177 w 216"/>
                <a:gd name="T43" fmla="*/ 194 h 590"/>
                <a:gd name="T44" fmla="*/ 213 w 216"/>
                <a:gd name="T45" fmla="*/ 170 h 590"/>
                <a:gd name="T46" fmla="*/ 216 w 216"/>
                <a:gd name="T47" fmla="*/ 125 h 590"/>
                <a:gd name="T48" fmla="*/ 158 w 216"/>
                <a:gd name="T49" fmla="*/ 15 h 590"/>
                <a:gd name="T50" fmla="*/ 118 w 216"/>
                <a:gd name="T51" fmla="*/ 0 h 590"/>
                <a:gd name="T52" fmla="*/ 126 w 216"/>
                <a:gd name="T53" fmla="*/ 73 h 590"/>
                <a:gd name="T54" fmla="*/ 116 w 216"/>
                <a:gd name="T55" fmla="*/ 146 h 590"/>
                <a:gd name="T56" fmla="*/ 100 w 216"/>
                <a:gd name="T57" fmla="*/ 78 h 590"/>
                <a:gd name="T58" fmla="*/ 69 w 216"/>
                <a:gd name="T59" fmla="*/ 0 h 59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16"/>
                <a:gd name="T91" fmla="*/ 0 h 590"/>
                <a:gd name="T92" fmla="*/ 216 w 216"/>
                <a:gd name="T93" fmla="*/ 590 h 59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16" h="590">
                  <a:moveTo>
                    <a:pt x="69" y="0"/>
                  </a:moveTo>
                  <a:lnTo>
                    <a:pt x="17" y="43"/>
                  </a:lnTo>
                  <a:lnTo>
                    <a:pt x="0" y="183"/>
                  </a:lnTo>
                  <a:lnTo>
                    <a:pt x="41" y="275"/>
                  </a:lnTo>
                  <a:lnTo>
                    <a:pt x="41" y="292"/>
                  </a:lnTo>
                  <a:lnTo>
                    <a:pt x="44" y="314"/>
                  </a:lnTo>
                  <a:lnTo>
                    <a:pt x="49" y="327"/>
                  </a:lnTo>
                  <a:lnTo>
                    <a:pt x="43" y="428"/>
                  </a:lnTo>
                  <a:lnTo>
                    <a:pt x="29" y="588"/>
                  </a:lnTo>
                  <a:lnTo>
                    <a:pt x="43" y="590"/>
                  </a:lnTo>
                  <a:lnTo>
                    <a:pt x="66" y="581"/>
                  </a:lnTo>
                  <a:lnTo>
                    <a:pt x="82" y="473"/>
                  </a:lnTo>
                  <a:lnTo>
                    <a:pt x="90" y="433"/>
                  </a:lnTo>
                  <a:lnTo>
                    <a:pt x="114" y="329"/>
                  </a:lnTo>
                  <a:lnTo>
                    <a:pt x="118" y="439"/>
                  </a:lnTo>
                  <a:lnTo>
                    <a:pt x="130" y="572"/>
                  </a:lnTo>
                  <a:lnTo>
                    <a:pt x="164" y="573"/>
                  </a:lnTo>
                  <a:lnTo>
                    <a:pt x="168" y="430"/>
                  </a:lnTo>
                  <a:lnTo>
                    <a:pt x="165" y="287"/>
                  </a:lnTo>
                  <a:lnTo>
                    <a:pt x="166" y="215"/>
                  </a:lnTo>
                  <a:lnTo>
                    <a:pt x="173" y="192"/>
                  </a:lnTo>
                  <a:lnTo>
                    <a:pt x="177" y="194"/>
                  </a:lnTo>
                  <a:lnTo>
                    <a:pt x="213" y="170"/>
                  </a:lnTo>
                  <a:lnTo>
                    <a:pt x="216" y="125"/>
                  </a:lnTo>
                  <a:lnTo>
                    <a:pt x="158" y="15"/>
                  </a:lnTo>
                  <a:lnTo>
                    <a:pt x="118" y="0"/>
                  </a:lnTo>
                  <a:lnTo>
                    <a:pt x="126" y="73"/>
                  </a:lnTo>
                  <a:lnTo>
                    <a:pt x="116" y="146"/>
                  </a:lnTo>
                  <a:lnTo>
                    <a:pt x="100" y="78"/>
                  </a:lnTo>
                  <a:lnTo>
                    <a:pt x="69" y="0"/>
                  </a:lnTo>
                  <a:close/>
                </a:path>
              </a:pathLst>
            </a:custGeom>
            <a:solidFill>
              <a:srgbClr val="5F3F1F"/>
            </a:solidFill>
            <a:ln w="9525">
              <a:noFill/>
              <a:round/>
              <a:headEnd/>
              <a:tailEnd/>
            </a:ln>
          </p:spPr>
          <p:txBody>
            <a:bodyPr/>
            <a:lstStyle/>
            <a:p>
              <a:endParaRPr lang="en-US"/>
            </a:p>
          </p:txBody>
        </p:sp>
        <p:sp>
          <p:nvSpPr>
            <p:cNvPr id="62519" name="Freeform 90"/>
            <p:cNvSpPr>
              <a:spLocks/>
            </p:cNvSpPr>
            <p:nvPr/>
          </p:nvSpPr>
          <p:spPr bwMode="auto">
            <a:xfrm>
              <a:off x="3411" y="1238"/>
              <a:ext cx="55" cy="153"/>
            </a:xfrm>
            <a:custGeom>
              <a:avLst/>
              <a:gdLst>
                <a:gd name="T0" fmla="*/ 28 w 55"/>
                <a:gd name="T1" fmla="*/ 0 h 153"/>
                <a:gd name="T2" fmla="*/ 33 w 55"/>
                <a:gd name="T3" fmla="*/ 36 h 153"/>
                <a:gd name="T4" fmla="*/ 30 w 55"/>
                <a:gd name="T5" fmla="*/ 92 h 153"/>
                <a:gd name="T6" fmla="*/ 0 w 55"/>
                <a:gd name="T7" fmla="*/ 101 h 153"/>
                <a:gd name="T8" fmla="*/ 30 w 55"/>
                <a:gd name="T9" fmla="*/ 104 h 153"/>
                <a:gd name="T10" fmla="*/ 38 w 55"/>
                <a:gd name="T11" fmla="*/ 138 h 153"/>
                <a:gd name="T12" fmla="*/ 55 w 55"/>
                <a:gd name="T13" fmla="*/ 153 h 153"/>
                <a:gd name="T14" fmla="*/ 49 w 55"/>
                <a:gd name="T15" fmla="*/ 126 h 153"/>
                <a:gd name="T16" fmla="*/ 44 w 55"/>
                <a:gd name="T17" fmla="*/ 110 h 153"/>
                <a:gd name="T18" fmla="*/ 41 w 55"/>
                <a:gd name="T19" fmla="*/ 73 h 153"/>
                <a:gd name="T20" fmla="*/ 28 w 55"/>
                <a:gd name="T21" fmla="*/ 0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153"/>
                <a:gd name="T35" fmla="*/ 55 w 55"/>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153">
                  <a:moveTo>
                    <a:pt x="28" y="0"/>
                  </a:moveTo>
                  <a:lnTo>
                    <a:pt x="33" y="36"/>
                  </a:lnTo>
                  <a:lnTo>
                    <a:pt x="30" y="92"/>
                  </a:lnTo>
                  <a:lnTo>
                    <a:pt x="0" y="101"/>
                  </a:lnTo>
                  <a:lnTo>
                    <a:pt x="30" y="104"/>
                  </a:lnTo>
                  <a:lnTo>
                    <a:pt x="38" y="138"/>
                  </a:lnTo>
                  <a:lnTo>
                    <a:pt x="55" y="153"/>
                  </a:lnTo>
                  <a:lnTo>
                    <a:pt x="49" y="126"/>
                  </a:lnTo>
                  <a:lnTo>
                    <a:pt x="44" y="110"/>
                  </a:lnTo>
                  <a:lnTo>
                    <a:pt x="41" y="73"/>
                  </a:lnTo>
                  <a:lnTo>
                    <a:pt x="28" y="0"/>
                  </a:lnTo>
                  <a:close/>
                </a:path>
              </a:pathLst>
            </a:custGeom>
            <a:solidFill>
              <a:srgbClr val="3F1F00"/>
            </a:solidFill>
            <a:ln w="9525">
              <a:noFill/>
              <a:round/>
              <a:headEnd/>
              <a:tailEnd/>
            </a:ln>
          </p:spPr>
          <p:txBody>
            <a:bodyPr/>
            <a:lstStyle/>
            <a:p>
              <a:endParaRPr lang="en-US"/>
            </a:p>
          </p:txBody>
        </p:sp>
        <p:sp>
          <p:nvSpPr>
            <p:cNvPr id="62520" name="Freeform 91"/>
            <p:cNvSpPr>
              <a:spLocks/>
            </p:cNvSpPr>
            <p:nvPr/>
          </p:nvSpPr>
          <p:spPr bwMode="auto">
            <a:xfrm>
              <a:off x="3461" y="1246"/>
              <a:ext cx="19" cy="21"/>
            </a:xfrm>
            <a:custGeom>
              <a:avLst/>
              <a:gdLst>
                <a:gd name="T0" fmla="*/ 0 w 19"/>
                <a:gd name="T1" fmla="*/ 21 h 21"/>
                <a:gd name="T2" fmla="*/ 4 w 19"/>
                <a:gd name="T3" fmla="*/ 0 h 21"/>
                <a:gd name="T4" fmla="*/ 19 w 19"/>
                <a:gd name="T5" fmla="*/ 18 h 21"/>
                <a:gd name="T6" fmla="*/ 0 w 19"/>
                <a:gd name="T7" fmla="*/ 21 h 21"/>
                <a:gd name="T8" fmla="*/ 0 60000 65536"/>
                <a:gd name="T9" fmla="*/ 0 60000 65536"/>
                <a:gd name="T10" fmla="*/ 0 60000 65536"/>
                <a:gd name="T11" fmla="*/ 0 60000 65536"/>
                <a:gd name="T12" fmla="*/ 0 w 19"/>
                <a:gd name="T13" fmla="*/ 0 h 21"/>
                <a:gd name="T14" fmla="*/ 19 w 19"/>
                <a:gd name="T15" fmla="*/ 21 h 21"/>
              </a:gdLst>
              <a:ahLst/>
              <a:cxnLst>
                <a:cxn ang="T8">
                  <a:pos x="T0" y="T1"/>
                </a:cxn>
                <a:cxn ang="T9">
                  <a:pos x="T2" y="T3"/>
                </a:cxn>
                <a:cxn ang="T10">
                  <a:pos x="T4" y="T5"/>
                </a:cxn>
                <a:cxn ang="T11">
                  <a:pos x="T6" y="T7"/>
                </a:cxn>
              </a:cxnLst>
              <a:rect l="T12" t="T13" r="T14" b="T15"/>
              <a:pathLst>
                <a:path w="19" h="21">
                  <a:moveTo>
                    <a:pt x="0" y="21"/>
                  </a:moveTo>
                  <a:lnTo>
                    <a:pt x="4" y="0"/>
                  </a:lnTo>
                  <a:lnTo>
                    <a:pt x="19" y="18"/>
                  </a:lnTo>
                  <a:lnTo>
                    <a:pt x="0" y="21"/>
                  </a:lnTo>
                  <a:close/>
                </a:path>
              </a:pathLst>
            </a:custGeom>
            <a:solidFill>
              <a:srgbClr val="FFDFBF"/>
            </a:solidFill>
            <a:ln w="9525">
              <a:noFill/>
              <a:round/>
              <a:headEnd/>
              <a:tailEnd/>
            </a:ln>
          </p:spPr>
          <p:txBody>
            <a:bodyPr/>
            <a:lstStyle/>
            <a:p>
              <a:endParaRPr lang="en-US"/>
            </a:p>
          </p:txBody>
        </p:sp>
        <p:sp>
          <p:nvSpPr>
            <p:cNvPr id="62521" name="Freeform 92"/>
            <p:cNvSpPr>
              <a:spLocks/>
            </p:cNvSpPr>
            <p:nvPr/>
          </p:nvSpPr>
          <p:spPr bwMode="auto">
            <a:xfrm>
              <a:off x="3462" y="1073"/>
              <a:ext cx="61" cy="113"/>
            </a:xfrm>
            <a:custGeom>
              <a:avLst/>
              <a:gdLst>
                <a:gd name="T0" fmla="*/ 60 w 61"/>
                <a:gd name="T1" fmla="*/ 19 h 113"/>
                <a:gd name="T2" fmla="*/ 61 w 61"/>
                <a:gd name="T3" fmla="*/ 37 h 113"/>
                <a:gd name="T4" fmla="*/ 58 w 61"/>
                <a:gd name="T5" fmla="*/ 43 h 113"/>
                <a:gd name="T6" fmla="*/ 61 w 61"/>
                <a:gd name="T7" fmla="*/ 50 h 113"/>
                <a:gd name="T8" fmla="*/ 60 w 61"/>
                <a:gd name="T9" fmla="*/ 56 h 113"/>
                <a:gd name="T10" fmla="*/ 59 w 61"/>
                <a:gd name="T11" fmla="*/ 65 h 113"/>
                <a:gd name="T12" fmla="*/ 58 w 61"/>
                <a:gd name="T13" fmla="*/ 75 h 113"/>
                <a:gd name="T14" fmla="*/ 59 w 61"/>
                <a:gd name="T15" fmla="*/ 84 h 113"/>
                <a:gd name="T16" fmla="*/ 55 w 61"/>
                <a:gd name="T17" fmla="*/ 91 h 113"/>
                <a:gd name="T18" fmla="*/ 50 w 61"/>
                <a:gd name="T19" fmla="*/ 95 h 113"/>
                <a:gd name="T20" fmla="*/ 51 w 61"/>
                <a:gd name="T21" fmla="*/ 100 h 113"/>
                <a:gd name="T22" fmla="*/ 41 w 61"/>
                <a:gd name="T23" fmla="*/ 113 h 113"/>
                <a:gd name="T24" fmla="*/ 9 w 61"/>
                <a:gd name="T25" fmla="*/ 94 h 113"/>
                <a:gd name="T26" fmla="*/ 7 w 61"/>
                <a:gd name="T27" fmla="*/ 69 h 113"/>
                <a:gd name="T28" fmla="*/ 6 w 61"/>
                <a:gd name="T29" fmla="*/ 66 h 113"/>
                <a:gd name="T30" fmla="*/ 5 w 61"/>
                <a:gd name="T31" fmla="*/ 62 h 113"/>
                <a:gd name="T32" fmla="*/ 2 w 61"/>
                <a:gd name="T33" fmla="*/ 55 h 113"/>
                <a:gd name="T34" fmla="*/ 0 w 61"/>
                <a:gd name="T35" fmla="*/ 42 h 113"/>
                <a:gd name="T36" fmla="*/ 4 w 61"/>
                <a:gd name="T37" fmla="*/ 40 h 113"/>
                <a:gd name="T38" fmla="*/ 3 w 61"/>
                <a:gd name="T39" fmla="*/ 35 h 113"/>
                <a:gd name="T40" fmla="*/ 3 w 61"/>
                <a:gd name="T41" fmla="*/ 26 h 113"/>
                <a:gd name="T42" fmla="*/ 3 w 61"/>
                <a:gd name="T43" fmla="*/ 20 h 113"/>
                <a:gd name="T44" fmla="*/ 6 w 61"/>
                <a:gd name="T45" fmla="*/ 13 h 113"/>
                <a:gd name="T46" fmla="*/ 9 w 61"/>
                <a:gd name="T47" fmla="*/ 8 h 113"/>
                <a:gd name="T48" fmla="*/ 15 w 61"/>
                <a:gd name="T49" fmla="*/ 3 h 113"/>
                <a:gd name="T50" fmla="*/ 21 w 61"/>
                <a:gd name="T51" fmla="*/ 1 h 113"/>
                <a:gd name="T52" fmla="*/ 28 w 61"/>
                <a:gd name="T53" fmla="*/ 0 h 113"/>
                <a:gd name="T54" fmla="*/ 35 w 61"/>
                <a:gd name="T55" fmla="*/ 0 h 113"/>
                <a:gd name="T56" fmla="*/ 42 w 61"/>
                <a:gd name="T57" fmla="*/ 0 h 113"/>
                <a:gd name="T58" fmla="*/ 47 w 61"/>
                <a:gd name="T59" fmla="*/ 1 h 113"/>
                <a:gd name="T60" fmla="*/ 53 w 61"/>
                <a:gd name="T61" fmla="*/ 4 h 113"/>
                <a:gd name="T62" fmla="*/ 56 w 61"/>
                <a:gd name="T63" fmla="*/ 8 h 113"/>
                <a:gd name="T64" fmla="*/ 58 w 61"/>
                <a:gd name="T65" fmla="*/ 12 h 113"/>
                <a:gd name="T66" fmla="*/ 60 w 61"/>
                <a:gd name="T67" fmla="*/ 19 h 11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1"/>
                <a:gd name="T103" fmla="*/ 0 h 113"/>
                <a:gd name="T104" fmla="*/ 61 w 61"/>
                <a:gd name="T105" fmla="*/ 113 h 11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1" h="113">
                  <a:moveTo>
                    <a:pt x="60" y="19"/>
                  </a:moveTo>
                  <a:lnTo>
                    <a:pt x="61" y="37"/>
                  </a:lnTo>
                  <a:lnTo>
                    <a:pt x="58" y="43"/>
                  </a:lnTo>
                  <a:lnTo>
                    <a:pt x="61" y="50"/>
                  </a:lnTo>
                  <a:lnTo>
                    <a:pt x="60" y="56"/>
                  </a:lnTo>
                  <a:lnTo>
                    <a:pt x="59" y="65"/>
                  </a:lnTo>
                  <a:lnTo>
                    <a:pt x="58" y="75"/>
                  </a:lnTo>
                  <a:lnTo>
                    <a:pt x="59" y="84"/>
                  </a:lnTo>
                  <a:lnTo>
                    <a:pt x="55" y="91"/>
                  </a:lnTo>
                  <a:lnTo>
                    <a:pt x="50" y="95"/>
                  </a:lnTo>
                  <a:lnTo>
                    <a:pt x="51" y="100"/>
                  </a:lnTo>
                  <a:lnTo>
                    <a:pt x="41" y="113"/>
                  </a:lnTo>
                  <a:lnTo>
                    <a:pt x="9" y="94"/>
                  </a:lnTo>
                  <a:lnTo>
                    <a:pt x="7" y="69"/>
                  </a:lnTo>
                  <a:lnTo>
                    <a:pt x="6" y="66"/>
                  </a:lnTo>
                  <a:lnTo>
                    <a:pt x="5" y="62"/>
                  </a:lnTo>
                  <a:lnTo>
                    <a:pt x="2" y="55"/>
                  </a:lnTo>
                  <a:lnTo>
                    <a:pt x="0" y="42"/>
                  </a:lnTo>
                  <a:lnTo>
                    <a:pt x="4" y="40"/>
                  </a:lnTo>
                  <a:lnTo>
                    <a:pt x="3" y="35"/>
                  </a:lnTo>
                  <a:lnTo>
                    <a:pt x="3" y="26"/>
                  </a:lnTo>
                  <a:lnTo>
                    <a:pt x="3" y="20"/>
                  </a:lnTo>
                  <a:lnTo>
                    <a:pt x="6" y="13"/>
                  </a:lnTo>
                  <a:lnTo>
                    <a:pt x="9" y="8"/>
                  </a:lnTo>
                  <a:lnTo>
                    <a:pt x="15" y="3"/>
                  </a:lnTo>
                  <a:lnTo>
                    <a:pt x="21" y="1"/>
                  </a:lnTo>
                  <a:lnTo>
                    <a:pt x="28" y="0"/>
                  </a:lnTo>
                  <a:lnTo>
                    <a:pt x="35" y="0"/>
                  </a:lnTo>
                  <a:lnTo>
                    <a:pt x="42" y="0"/>
                  </a:lnTo>
                  <a:lnTo>
                    <a:pt x="47" y="1"/>
                  </a:lnTo>
                  <a:lnTo>
                    <a:pt x="53" y="4"/>
                  </a:lnTo>
                  <a:lnTo>
                    <a:pt x="56" y="8"/>
                  </a:lnTo>
                  <a:lnTo>
                    <a:pt x="58" y="12"/>
                  </a:lnTo>
                  <a:lnTo>
                    <a:pt x="60" y="19"/>
                  </a:lnTo>
                  <a:close/>
                </a:path>
              </a:pathLst>
            </a:custGeom>
            <a:solidFill>
              <a:srgbClr val="FF7F7F"/>
            </a:solidFill>
            <a:ln w="9525">
              <a:noFill/>
              <a:round/>
              <a:headEnd/>
              <a:tailEnd/>
            </a:ln>
          </p:spPr>
          <p:txBody>
            <a:bodyPr/>
            <a:lstStyle/>
            <a:p>
              <a:endParaRPr lang="en-US"/>
            </a:p>
          </p:txBody>
        </p:sp>
        <p:sp>
          <p:nvSpPr>
            <p:cNvPr id="62522" name="Freeform 93"/>
            <p:cNvSpPr>
              <a:spLocks/>
            </p:cNvSpPr>
            <p:nvPr/>
          </p:nvSpPr>
          <p:spPr bwMode="auto">
            <a:xfrm>
              <a:off x="3469" y="1137"/>
              <a:ext cx="33" cy="29"/>
            </a:xfrm>
            <a:custGeom>
              <a:avLst/>
              <a:gdLst>
                <a:gd name="T0" fmla="*/ 2 w 33"/>
                <a:gd name="T1" fmla="*/ 3 h 29"/>
                <a:gd name="T2" fmla="*/ 6 w 33"/>
                <a:gd name="T3" fmla="*/ 3 h 29"/>
                <a:gd name="T4" fmla="*/ 14 w 33"/>
                <a:gd name="T5" fmla="*/ 19 h 29"/>
                <a:gd name="T6" fmla="*/ 33 w 33"/>
                <a:gd name="T7" fmla="*/ 29 h 29"/>
                <a:gd name="T8" fmla="*/ 13 w 33"/>
                <a:gd name="T9" fmla="*/ 22 h 29"/>
                <a:gd name="T10" fmla="*/ 5 w 33"/>
                <a:gd name="T11" fmla="*/ 13 h 29"/>
                <a:gd name="T12" fmla="*/ 1 w 33"/>
                <a:gd name="T13" fmla="*/ 17 h 29"/>
                <a:gd name="T14" fmla="*/ 0 w 33"/>
                <a:gd name="T15" fmla="*/ 0 h 29"/>
                <a:gd name="T16" fmla="*/ 2 w 33"/>
                <a:gd name="T17" fmla="*/ 3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29"/>
                <a:gd name="T29" fmla="*/ 33 w 3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29">
                  <a:moveTo>
                    <a:pt x="2" y="3"/>
                  </a:moveTo>
                  <a:lnTo>
                    <a:pt x="6" y="3"/>
                  </a:lnTo>
                  <a:lnTo>
                    <a:pt x="14" y="19"/>
                  </a:lnTo>
                  <a:lnTo>
                    <a:pt x="33" y="29"/>
                  </a:lnTo>
                  <a:lnTo>
                    <a:pt x="13" y="22"/>
                  </a:lnTo>
                  <a:lnTo>
                    <a:pt x="5" y="13"/>
                  </a:lnTo>
                  <a:lnTo>
                    <a:pt x="1" y="17"/>
                  </a:lnTo>
                  <a:lnTo>
                    <a:pt x="0" y="0"/>
                  </a:lnTo>
                  <a:lnTo>
                    <a:pt x="2" y="3"/>
                  </a:lnTo>
                  <a:close/>
                </a:path>
              </a:pathLst>
            </a:custGeom>
            <a:solidFill>
              <a:srgbClr val="7F5F3F"/>
            </a:solidFill>
            <a:ln w="9525">
              <a:noFill/>
              <a:round/>
              <a:headEnd/>
              <a:tailEnd/>
            </a:ln>
          </p:spPr>
          <p:txBody>
            <a:bodyPr/>
            <a:lstStyle/>
            <a:p>
              <a:endParaRPr lang="en-US"/>
            </a:p>
          </p:txBody>
        </p:sp>
        <p:sp>
          <p:nvSpPr>
            <p:cNvPr id="62523" name="Freeform 94"/>
            <p:cNvSpPr>
              <a:spLocks/>
            </p:cNvSpPr>
            <p:nvPr/>
          </p:nvSpPr>
          <p:spPr bwMode="auto">
            <a:xfrm>
              <a:off x="3460" y="1071"/>
              <a:ext cx="68" cy="73"/>
            </a:xfrm>
            <a:custGeom>
              <a:avLst/>
              <a:gdLst>
                <a:gd name="T0" fmla="*/ 10 w 68"/>
                <a:gd name="T1" fmla="*/ 73 h 73"/>
                <a:gd name="T2" fmla="*/ 4 w 68"/>
                <a:gd name="T3" fmla="*/ 65 h 73"/>
                <a:gd name="T4" fmla="*/ 2 w 68"/>
                <a:gd name="T5" fmla="*/ 54 h 73"/>
                <a:gd name="T6" fmla="*/ 0 w 68"/>
                <a:gd name="T7" fmla="*/ 39 h 73"/>
                <a:gd name="T8" fmla="*/ 0 w 68"/>
                <a:gd name="T9" fmla="*/ 24 h 73"/>
                <a:gd name="T10" fmla="*/ 2 w 68"/>
                <a:gd name="T11" fmla="*/ 13 h 73"/>
                <a:gd name="T12" fmla="*/ 9 w 68"/>
                <a:gd name="T13" fmla="*/ 5 h 73"/>
                <a:gd name="T14" fmla="*/ 16 w 68"/>
                <a:gd name="T15" fmla="*/ 2 h 73"/>
                <a:gd name="T16" fmla="*/ 30 w 68"/>
                <a:gd name="T17" fmla="*/ 0 h 73"/>
                <a:gd name="T18" fmla="*/ 48 w 68"/>
                <a:gd name="T19" fmla="*/ 1 h 73"/>
                <a:gd name="T20" fmla="*/ 58 w 68"/>
                <a:gd name="T21" fmla="*/ 5 h 73"/>
                <a:gd name="T22" fmla="*/ 65 w 68"/>
                <a:gd name="T23" fmla="*/ 7 h 73"/>
                <a:gd name="T24" fmla="*/ 68 w 68"/>
                <a:gd name="T25" fmla="*/ 7 h 73"/>
                <a:gd name="T26" fmla="*/ 64 w 68"/>
                <a:gd name="T27" fmla="*/ 11 h 73"/>
                <a:gd name="T28" fmla="*/ 62 w 68"/>
                <a:gd name="T29" fmla="*/ 19 h 73"/>
                <a:gd name="T30" fmla="*/ 62 w 68"/>
                <a:gd name="T31" fmla="*/ 22 h 73"/>
                <a:gd name="T32" fmla="*/ 56 w 68"/>
                <a:gd name="T33" fmla="*/ 18 h 73"/>
                <a:gd name="T34" fmla="*/ 48 w 68"/>
                <a:gd name="T35" fmla="*/ 17 h 73"/>
                <a:gd name="T36" fmla="*/ 38 w 68"/>
                <a:gd name="T37" fmla="*/ 16 h 73"/>
                <a:gd name="T38" fmla="*/ 31 w 68"/>
                <a:gd name="T39" fmla="*/ 16 h 73"/>
                <a:gd name="T40" fmla="*/ 23 w 68"/>
                <a:gd name="T41" fmla="*/ 16 h 73"/>
                <a:gd name="T42" fmla="*/ 27 w 68"/>
                <a:gd name="T43" fmla="*/ 18 h 73"/>
                <a:gd name="T44" fmla="*/ 27 w 68"/>
                <a:gd name="T45" fmla="*/ 23 h 73"/>
                <a:gd name="T46" fmla="*/ 24 w 68"/>
                <a:gd name="T47" fmla="*/ 28 h 73"/>
                <a:gd name="T48" fmla="*/ 20 w 68"/>
                <a:gd name="T49" fmla="*/ 35 h 73"/>
                <a:gd name="T50" fmla="*/ 18 w 68"/>
                <a:gd name="T51" fmla="*/ 44 h 73"/>
                <a:gd name="T52" fmla="*/ 18 w 68"/>
                <a:gd name="T53" fmla="*/ 54 h 73"/>
                <a:gd name="T54" fmla="*/ 12 w 68"/>
                <a:gd name="T55" fmla="*/ 48 h 73"/>
                <a:gd name="T56" fmla="*/ 12 w 68"/>
                <a:gd name="T57" fmla="*/ 43 h 73"/>
                <a:gd name="T58" fmla="*/ 8 w 68"/>
                <a:gd name="T59" fmla="*/ 42 h 73"/>
                <a:gd name="T60" fmla="*/ 4 w 68"/>
                <a:gd name="T61" fmla="*/ 42 h 73"/>
                <a:gd name="T62" fmla="*/ 3 w 68"/>
                <a:gd name="T63" fmla="*/ 45 h 73"/>
                <a:gd name="T64" fmla="*/ 4 w 68"/>
                <a:gd name="T65" fmla="*/ 59 h 73"/>
                <a:gd name="T66" fmla="*/ 8 w 68"/>
                <a:gd name="T67" fmla="*/ 65 h 73"/>
                <a:gd name="T68" fmla="*/ 10 w 68"/>
                <a:gd name="T69" fmla="*/ 73 h 7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8"/>
                <a:gd name="T106" fmla="*/ 0 h 73"/>
                <a:gd name="T107" fmla="*/ 68 w 68"/>
                <a:gd name="T108" fmla="*/ 73 h 7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8" h="73">
                  <a:moveTo>
                    <a:pt x="10" y="73"/>
                  </a:moveTo>
                  <a:lnTo>
                    <a:pt x="4" y="65"/>
                  </a:lnTo>
                  <a:lnTo>
                    <a:pt x="2" y="54"/>
                  </a:lnTo>
                  <a:lnTo>
                    <a:pt x="0" y="39"/>
                  </a:lnTo>
                  <a:lnTo>
                    <a:pt x="0" y="24"/>
                  </a:lnTo>
                  <a:lnTo>
                    <a:pt x="2" y="13"/>
                  </a:lnTo>
                  <a:lnTo>
                    <a:pt x="9" y="5"/>
                  </a:lnTo>
                  <a:lnTo>
                    <a:pt x="16" y="2"/>
                  </a:lnTo>
                  <a:lnTo>
                    <a:pt x="30" y="0"/>
                  </a:lnTo>
                  <a:lnTo>
                    <a:pt x="48" y="1"/>
                  </a:lnTo>
                  <a:lnTo>
                    <a:pt x="58" y="5"/>
                  </a:lnTo>
                  <a:lnTo>
                    <a:pt x="65" y="7"/>
                  </a:lnTo>
                  <a:lnTo>
                    <a:pt x="68" y="7"/>
                  </a:lnTo>
                  <a:lnTo>
                    <a:pt x="64" y="11"/>
                  </a:lnTo>
                  <a:lnTo>
                    <a:pt x="62" y="19"/>
                  </a:lnTo>
                  <a:lnTo>
                    <a:pt x="62" y="22"/>
                  </a:lnTo>
                  <a:lnTo>
                    <a:pt x="56" y="18"/>
                  </a:lnTo>
                  <a:lnTo>
                    <a:pt x="48" y="17"/>
                  </a:lnTo>
                  <a:lnTo>
                    <a:pt x="38" y="16"/>
                  </a:lnTo>
                  <a:lnTo>
                    <a:pt x="31" y="16"/>
                  </a:lnTo>
                  <a:lnTo>
                    <a:pt x="23" y="16"/>
                  </a:lnTo>
                  <a:lnTo>
                    <a:pt x="27" y="18"/>
                  </a:lnTo>
                  <a:lnTo>
                    <a:pt x="27" y="23"/>
                  </a:lnTo>
                  <a:lnTo>
                    <a:pt x="24" y="28"/>
                  </a:lnTo>
                  <a:lnTo>
                    <a:pt x="20" y="35"/>
                  </a:lnTo>
                  <a:lnTo>
                    <a:pt x="18" y="44"/>
                  </a:lnTo>
                  <a:lnTo>
                    <a:pt x="18" y="54"/>
                  </a:lnTo>
                  <a:lnTo>
                    <a:pt x="12" y="48"/>
                  </a:lnTo>
                  <a:lnTo>
                    <a:pt x="12" y="43"/>
                  </a:lnTo>
                  <a:lnTo>
                    <a:pt x="8" y="42"/>
                  </a:lnTo>
                  <a:lnTo>
                    <a:pt x="4" y="42"/>
                  </a:lnTo>
                  <a:lnTo>
                    <a:pt x="3" y="45"/>
                  </a:lnTo>
                  <a:lnTo>
                    <a:pt x="4" y="59"/>
                  </a:lnTo>
                  <a:lnTo>
                    <a:pt x="8" y="65"/>
                  </a:lnTo>
                  <a:lnTo>
                    <a:pt x="10" y="73"/>
                  </a:lnTo>
                  <a:close/>
                </a:path>
              </a:pathLst>
            </a:custGeom>
            <a:solidFill>
              <a:srgbClr val="BF7F1F"/>
            </a:solidFill>
            <a:ln w="9525">
              <a:noFill/>
              <a:round/>
              <a:headEnd/>
              <a:tailEnd/>
            </a:ln>
          </p:spPr>
          <p:txBody>
            <a:bodyPr/>
            <a:lstStyle/>
            <a:p>
              <a:endParaRPr lang="en-US"/>
            </a:p>
          </p:txBody>
        </p:sp>
        <p:sp>
          <p:nvSpPr>
            <p:cNvPr id="62524" name="Freeform 95"/>
            <p:cNvSpPr>
              <a:spLocks/>
            </p:cNvSpPr>
            <p:nvPr/>
          </p:nvSpPr>
          <p:spPr bwMode="auto">
            <a:xfrm>
              <a:off x="3517" y="1331"/>
              <a:ext cx="58" cy="37"/>
            </a:xfrm>
            <a:custGeom>
              <a:avLst/>
              <a:gdLst>
                <a:gd name="T0" fmla="*/ 58 w 58"/>
                <a:gd name="T1" fmla="*/ 33 h 37"/>
                <a:gd name="T2" fmla="*/ 45 w 58"/>
                <a:gd name="T3" fmla="*/ 37 h 37"/>
                <a:gd name="T4" fmla="*/ 25 w 58"/>
                <a:gd name="T5" fmla="*/ 34 h 37"/>
                <a:gd name="T6" fmla="*/ 9 w 58"/>
                <a:gd name="T7" fmla="*/ 28 h 37"/>
                <a:gd name="T8" fmla="*/ 0 w 58"/>
                <a:gd name="T9" fmla="*/ 7 h 37"/>
                <a:gd name="T10" fmla="*/ 26 w 58"/>
                <a:gd name="T11" fmla="*/ 9 h 37"/>
                <a:gd name="T12" fmla="*/ 24 w 58"/>
                <a:gd name="T13" fmla="*/ 0 h 37"/>
                <a:gd name="T14" fmla="*/ 36 w 58"/>
                <a:gd name="T15" fmla="*/ 2 h 37"/>
                <a:gd name="T16" fmla="*/ 49 w 58"/>
                <a:gd name="T17" fmla="*/ 9 h 37"/>
                <a:gd name="T18" fmla="*/ 54 w 58"/>
                <a:gd name="T19" fmla="*/ 12 h 37"/>
                <a:gd name="T20" fmla="*/ 58 w 58"/>
                <a:gd name="T21" fmla="*/ 33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
                <a:gd name="T34" fmla="*/ 0 h 37"/>
                <a:gd name="T35" fmla="*/ 58 w 58"/>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 h="37">
                  <a:moveTo>
                    <a:pt x="58" y="33"/>
                  </a:moveTo>
                  <a:lnTo>
                    <a:pt x="45" y="37"/>
                  </a:lnTo>
                  <a:lnTo>
                    <a:pt x="25" y="34"/>
                  </a:lnTo>
                  <a:lnTo>
                    <a:pt x="9" y="28"/>
                  </a:lnTo>
                  <a:lnTo>
                    <a:pt x="0" y="7"/>
                  </a:lnTo>
                  <a:lnTo>
                    <a:pt x="26" y="9"/>
                  </a:lnTo>
                  <a:lnTo>
                    <a:pt x="24" y="0"/>
                  </a:lnTo>
                  <a:lnTo>
                    <a:pt x="36" y="2"/>
                  </a:lnTo>
                  <a:lnTo>
                    <a:pt x="49" y="9"/>
                  </a:lnTo>
                  <a:lnTo>
                    <a:pt x="54" y="12"/>
                  </a:lnTo>
                  <a:lnTo>
                    <a:pt x="58" y="33"/>
                  </a:lnTo>
                  <a:close/>
                </a:path>
              </a:pathLst>
            </a:custGeom>
            <a:solidFill>
              <a:srgbClr val="FF7F7F"/>
            </a:solidFill>
            <a:ln w="9525">
              <a:noFill/>
              <a:round/>
              <a:headEnd/>
              <a:tailEnd/>
            </a:ln>
          </p:spPr>
          <p:txBody>
            <a:bodyPr/>
            <a:lstStyle/>
            <a:p>
              <a:endParaRPr lang="en-US"/>
            </a:p>
          </p:txBody>
        </p:sp>
        <p:sp>
          <p:nvSpPr>
            <p:cNvPr id="62525" name="Freeform 96"/>
            <p:cNvSpPr>
              <a:spLocks/>
            </p:cNvSpPr>
            <p:nvPr/>
          </p:nvSpPr>
          <p:spPr bwMode="auto">
            <a:xfrm>
              <a:off x="3902" y="1602"/>
              <a:ext cx="73" cy="207"/>
            </a:xfrm>
            <a:custGeom>
              <a:avLst/>
              <a:gdLst>
                <a:gd name="T0" fmla="*/ 16 w 73"/>
                <a:gd name="T1" fmla="*/ 0 h 207"/>
                <a:gd name="T2" fmla="*/ 14 w 73"/>
                <a:gd name="T3" fmla="*/ 24 h 207"/>
                <a:gd name="T4" fmla="*/ 13 w 73"/>
                <a:gd name="T5" fmla="*/ 52 h 207"/>
                <a:gd name="T6" fmla="*/ 13 w 73"/>
                <a:gd name="T7" fmla="*/ 80 h 207"/>
                <a:gd name="T8" fmla="*/ 14 w 73"/>
                <a:gd name="T9" fmla="*/ 105 h 207"/>
                <a:gd name="T10" fmla="*/ 15 w 73"/>
                <a:gd name="T11" fmla="*/ 126 h 207"/>
                <a:gd name="T12" fmla="*/ 15 w 73"/>
                <a:gd name="T13" fmla="*/ 152 h 207"/>
                <a:gd name="T14" fmla="*/ 13 w 73"/>
                <a:gd name="T15" fmla="*/ 163 h 207"/>
                <a:gd name="T16" fmla="*/ 4 w 73"/>
                <a:gd name="T17" fmla="*/ 195 h 207"/>
                <a:gd name="T18" fmla="*/ 0 w 73"/>
                <a:gd name="T19" fmla="*/ 206 h 207"/>
                <a:gd name="T20" fmla="*/ 16 w 73"/>
                <a:gd name="T21" fmla="*/ 207 h 207"/>
                <a:gd name="T22" fmla="*/ 22 w 73"/>
                <a:gd name="T23" fmla="*/ 193 h 207"/>
                <a:gd name="T24" fmla="*/ 27 w 73"/>
                <a:gd name="T25" fmla="*/ 176 h 207"/>
                <a:gd name="T26" fmla="*/ 30 w 73"/>
                <a:gd name="T27" fmla="*/ 150 h 207"/>
                <a:gd name="T28" fmla="*/ 39 w 73"/>
                <a:gd name="T29" fmla="*/ 80 h 207"/>
                <a:gd name="T30" fmla="*/ 42 w 73"/>
                <a:gd name="T31" fmla="*/ 60 h 207"/>
                <a:gd name="T32" fmla="*/ 40 w 73"/>
                <a:gd name="T33" fmla="*/ 98 h 207"/>
                <a:gd name="T34" fmla="*/ 42 w 73"/>
                <a:gd name="T35" fmla="*/ 122 h 207"/>
                <a:gd name="T36" fmla="*/ 43 w 73"/>
                <a:gd name="T37" fmla="*/ 144 h 207"/>
                <a:gd name="T38" fmla="*/ 42 w 73"/>
                <a:gd name="T39" fmla="*/ 164 h 207"/>
                <a:gd name="T40" fmla="*/ 43 w 73"/>
                <a:gd name="T41" fmla="*/ 174 h 207"/>
                <a:gd name="T42" fmla="*/ 53 w 73"/>
                <a:gd name="T43" fmla="*/ 203 h 207"/>
                <a:gd name="T44" fmla="*/ 62 w 73"/>
                <a:gd name="T45" fmla="*/ 204 h 207"/>
                <a:gd name="T46" fmla="*/ 67 w 73"/>
                <a:gd name="T47" fmla="*/ 204 h 207"/>
                <a:gd name="T48" fmla="*/ 72 w 73"/>
                <a:gd name="T49" fmla="*/ 198 h 207"/>
                <a:gd name="T50" fmla="*/ 58 w 73"/>
                <a:gd name="T51" fmla="*/ 164 h 207"/>
                <a:gd name="T52" fmla="*/ 65 w 73"/>
                <a:gd name="T53" fmla="*/ 92 h 207"/>
                <a:gd name="T54" fmla="*/ 68 w 73"/>
                <a:gd name="T55" fmla="*/ 58 h 207"/>
                <a:gd name="T56" fmla="*/ 73 w 73"/>
                <a:gd name="T57" fmla="*/ 1 h 207"/>
                <a:gd name="T58" fmla="*/ 16 w 73"/>
                <a:gd name="T59" fmla="*/ 0 h 20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3"/>
                <a:gd name="T91" fmla="*/ 0 h 207"/>
                <a:gd name="T92" fmla="*/ 73 w 73"/>
                <a:gd name="T93" fmla="*/ 207 h 20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3" h="207">
                  <a:moveTo>
                    <a:pt x="16" y="0"/>
                  </a:moveTo>
                  <a:lnTo>
                    <a:pt x="14" y="24"/>
                  </a:lnTo>
                  <a:lnTo>
                    <a:pt x="13" y="52"/>
                  </a:lnTo>
                  <a:lnTo>
                    <a:pt x="13" y="80"/>
                  </a:lnTo>
                  <a:lnTo>
                    <a:pt x="14" y="105"/>
                  </a:lnTo>
                  <a:lnTo>
                    <a:pt x="15" y="126"/>
                  </a:lnTo>
                  <a:lnTo>
                    <a:pt x="15" y="152"/>
                  </a:lnTo>
                  <a:lnTo>
                    <a:pt x="13" y="163"/>
                  </a:lnTo>
                  <a:lnTo>
                    <a:pt x="4" y="195"/>
                  </a:lnTo>
                  <a:lnTo>
                    <a:pt x="0" y="206"/>
                  </a:lnTo>
                  <a:lnTo>
                    <a:pt x="16" y="207"/>
                  </a:lnTo>
                  <a:lnTo>
                    <a:pt x="22" y="193"/>
                  </a:lnTo>
                  <a:lnTo>
                    <a:pt x="27" y="176"/>
                  </a:lnTo>
                  <a:lnTo>
                    <a:pt x="30" y="150"/>
                  </a:lnTo>
                  <a:lnTo>
                    <a:pt x="39" y="80"/>
                  </a:lnTo>
                  <a:lnTo>
                    <a:pt x="42" y="60"/>
                  </a:lnTo>
                  <a:lnTo>
                    <a:pt x="40" y="98"/>
                  </a:lnTo>
                  <a:lnTo>
                    <a:pt x="42" y="122"/>
                  </a:lnTo>
                  <a:lnTo>
                    <a:pt x="43" y="144"/>
                  </a:lnTo>
                  <a:lnTo>
                    <a:pt x="42" y="164"/>
                  </a:lnTo>
                  <a:lnTo>
                    <a:pt x="43" y="174"/>
                  </a:lnTo>
                  <a:lnTo>
                    <a:pt x="53" y="203"/>
                  </a:lnTo>
                  <a:lnTo>
                    <a:pt x="62" y="204"/>
                  </a:lnTo>
                  <a:lnTo>
                    <a:pt x="67" y="204"/>
                  </a:lnTo>
                  <a:lnTo>
                    <a:pt x="72" y="198"/>
                  </a:lnTo>
                  <a:lnTo>
                    <a:pt x="58" y="164"/>
                  </a:lnTo>
                  <a:lnTo>
                    <a:pt x="65" y="92"/>
                  </a:lnTo>
                  <a:lnTo>
                    <a:pt x="68" y="58"/>
                  </a:lnTo>
                  <a:lnTo>
                    <a:pt x="73" y="1"/>
                  </a:lnTo>
                  <a:lnTo>
                    <a:pt x="16" y="0"/>
                  </a:lnTo>
                  <a:close/>
                </a:path>
              </a:pathLst>
            </a:custGeom>
            <a:solidFill>
              <a:srgbClr val="7F3F00"/>
            </a:solidFill>
            <a:ln w="9525">
              <a:noFill/>
              <a:round/>
              <a:headEnd/>
              <a:tailEnd/>
            </a:ln>
          </p:spPr>
          <p:txBody>
            <a:bodyPr/>
            <a:lstStyle/>
            <a:p>
              <a:endParaRPr lang="en-US"/>
            </a:p>
          </p:txBody>
        </p:sp>
        <p:sp>
          <p:nvSpPr>
            <p:cNvPr id="62526" name="Freeform 97"/>
            <p:cNvSpPr>
              <a:spLocks/>
            </p:cNvSpPr>
            <p:nvPr/>
          </p:nvSpPr>
          <p:spPr bwMode="auto">
            <a:xfrm>
              <a:off x="3876" y="1349"/>
              <a:ext cx="36" cy="201"/>
            </a:xfrm>
            <a:custGeom>
              <a:avLst/>
              <a:gdLst>
                <a:gd name="T0" fmla="*/ 2 w 36"/>
                <a:gd name="T1" fmla="*/ 0 h 201"/>
                <a:gd name="T2" fmla="*/ 0 w 36"/>
                <a:gd name="T3" fmla="*/ 46 h 201"/>
                <a:gd name="T4" fmla="*/ 6 w 36"/>
                <a:gd name="T5" fmla="*/ 108 h 201"/>
                <a:gd name="T6" fmla="*/ 11 w 36"/>
                <a:gd name="T7" fmla="*/ 162 h 201"/>
                <a:gd name="T8" fmla="*/ 20 w 36"/>
                <a:gd name="T9" fmla="*/ 195 h 201"/>
                <a:gd name="T10" fmla="*/ 24 w 36"/>
                <a:gd name="T11" fmla="*/ 201 h 201"/>
                <a:gd name="T12" fmla="*/ 27 w 36"/>
                <a:gd name="T13" fmla="*/ 192 h 201"/>
                <a:gd name="T14" fmla="*/ 28 w 36"/>
                <a:gd name="T15" fmla="*/ 169 h 201"/>
                <a:gd name="T16" fmla="*/ 36 w 36"/>
                <a:gd name="T17" fmla="*/ 163 h 201"/>
                <a:gd name="T18" fmla="*/ 25 w 36"/>
                <a:gd name="T19" fmla="*/ 145 h 201"/>
                <a:gd name="T20" fmla="*/ 18 w 36"/>
                <a:gd name="T21" fmla="*/ 134 h 201"/>
                <a:gd name="T22" fmla="*/ 19 w 36"/>
                <a:gd name="T23" fmla="*/ 41 h 201"/>
                <a:gd name="T24" fmla="*/ 23 w 36"/>
                <a:gd name="T25" fmla="*/ 4 h 201"/>
                <a:gd name="T26" fmla="*/ 2 w 36"/>
                <a:gd name="T27" fmla="*/ 0 h 2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201"/>
                <a:gd name="T44" fmla="*/ 36 w 36"/>
                <a:gd name="T45" fmla="*/ 201 h 20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201">
                  <a:moveTo>
                    <a:pt x="2" y="0"/>
                  </a:moveTo>
                  <a:lnTo>
                    <a:pt x="0" y="46"/>
                  </a:lnTo>
                  <a:lnTo>
                    <a:pt x="6" y="108"/>
                  </a:lnTo>
                  <a:lnTo>
                    <a:pt x="11" y="162"/>
                  </a:lnTo>
                  <a:lnTo>
                    <a:pt x="20" y="195"/>
                  </a:lnTo>
                  <a:lnTo>
                    <a:pt x="24" y="201"/>
                  </a:lnTo>
                  <a:lnTo>
                    <a:pt x="27" y="192"/>
                  </a:lnTo>
                  <a:lnTo>
                    <a:pt x="28" y="169"/>
                  </a:lnTo>
                  <a:lnTo>
                    <a:pt x="36" y="163"/>
                  </a:lnTo>
                  <a:lnTo>
                    <a:pt x="25" y="145"/>
                  </a:lnTo>
                  <a:lnTo>
                    <a:pt x="18" y="134"/>
                  </a:lnTo>
                  <a:lnTo>
                    <a:pt x="19" y="41"/>
                  </a:lnTo>
                  <a:lnTo>
                    <a:pt x="23" y="4"/>
                  </a:lnTo>
                  <a:lnTo>
                    <a:pt x="2" y="0"/>
                  </a:lnTo>
                  <a:close/>
                </a:path>
              </a:pathLst>
            </a:custGeom>
            <a:solidFill>
              <a:srgbClr val="7F3F00"/>
            </a:solidFill>
            <a:ln w="9525">
              <a:noFill/>
              <a:round/>
              <a:headEnd/>
              <a:tailEnd/>
            </a:ln>
          </p:spPr>
          <p:txBody>
            <a:bodyPr/>
            <a:lstStyle/>
            <a:p>
              <a:endParaRPr lang="en-US"/>
            </a:p>
          </p:txBody>
        </p:sp>
        <p:sp>
          <p:nvSpPr>
            <p:cNvPr id="62527" name="Freeform 98"/>
            <p:cNvSpPr>
              <a:spLocks/>
            </p:cNvSpPr>
            <p:nvPr/>
          </p:nvSpPr>
          <p:spPr bwMode="auto">
            <a:xfrm>
              <a:off x="3977" y="1344"/>
              <a:ext cx="32" cy="187"/>
            </a:xfrm>
            <a:custGeom>
              <a:avLst/>
              <a:gdLst>
                <a:gd name="T0" fmla="*/ 9 w 32"/>
                <a:gd name="T1" fmla="*/ 5 h 187"/>
                <a:gd name="T2" fmla="*/ 14 w 32"/>
                <a:gd name="T3" fmla="*/ 38 h 187"/>
                <a:gd name="T4" fmla="*/ 13 w 32"/>
                <a:gd name="T5" fmla="*/ 119 h 187"/>
                <a:gd name="T6" fmla="*/ 0 w 32"/>
                <a:gd name="T7" fmla="*/ 153 h 187"/>
                <a:gd name="T8" fmla="*/ 3 w 32"/>
                <a:gd name="T9" fmla="*/ 156 h 187"/>
                <a:gd name="T10" fmla="*/ 0 w 32"/>
                <a:gd name="T11" fmla="*/ 173 h 187"/>
                <a:gd name="T12" fmla="*/ 3 w 32"/>
                <a:gd name="T13" fmla="*/ 187 h 187"/>
                <a:gd name="T14" fmla="*/ 13 w 32"/>
                <a:gd name="T15" fmla="*/ 164 h 187"/>
                <a:gd name="T16" fmla="*/ 23 w 32"/>
                <a:gd name="T17" fmla="*/ 123 h 187"/>
                <a:gd name="T18" fmla="*/ 32 w 32"/>
                <a:gd name="T19" fmla="*/ 31 h 187"/>
                <a:gd name="T20" fmla="*/ 28 w 32"/>
                <a:gd name="T21" fmla="*/ 0 h 187"/>
                <a:gd name="T22" fmla="*/ 9 w 32"/>
                <a:gd name="T23" fmla="*/ 5 h 1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87"/>
                <a:gd name="T38" fmla="*/ 32 w 32"/>
                <a:gd name="T39" fmla="*/ 187 h 1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87">
                  <a:moveTo>
                    <a:pt x="9" y="5"/>
                  </a:moveTo>
                  <a:lnTo>
                    <a:pt x="14" y="38"/>
                  </a:lnTo>
                  <a:lnTo>
                    <a:pt x="13" y="119"/>
                  </a:lnTo>
                  <a:lnTo>
                    <a:pt x="0" y="153"/>
                  </a:lnTo>
                  <a:lnTo>
                    <a:pt x="3" y="156"/>
                  </a:lnTo>
                  <a:lnTo>
                    <a:pt x="0" y="173"/>
                  </a:lnTo>
                  <a:lnTo>
                    <a:pt x="3" y="187"/>
                  </a:lnTo>
                  <a:lnTo>
                    <a:pt x="13" y="164"/>
                  </a:lnTo>
                  <a:lnTo>
                    <a:pt x="23" y="123"/>
                  </a:lnTo>
                  <a:lnTo>
                    <a:pt x="32" y="31"/>
                  </a:lnTo>
                  <a:lnTo>
                    <a:pt x="28" y="0"/>
                  </a:lnTo>
                  <a:lnTo>
                    <a:pt x="9" y="5"/>
                  </a:lnTo>
                  <a:close/>
                </a:path>
              </a:pathLst>
            </a:custGeom>
            <a:solidFill>
              <a:srgbClr val="7F3F00"/>
            </a:solidFill>
            <a:ln w="9525">
              <a:noFill/>
              <a:round/>
              <a:headEnd/>
              <a:tailEnd/>
            </a:ln>
          </p:spPr>
          <p:txBody>
            <a:bodyPr/>
            <a:lstStyle/>
            <a:p>
              <a:endParaRPr lang="en-US"/>
            </a:p>
          </p:txBody>
        </p:sp>
        <p:sp>
          <p:nvSpPr>
            <p:cNvPr id="62528" name="Freeform 99"/>
            <p:cNvSpPr>
              <a:spLocks/>
            </p:cNvSpPr>
            <p:nvPr/>
          </p:nvSpPr>
          <p:spPr bwMode="auto">
            <a:xfrm>
              <a:off x="3924" y="1131"/>
              <a:ext cx="46" cy="95"/>
            </a:xfrm>
            <a:custGeom>
              <a:avLst/>
              <a:gdLst>
                <a:gd name="T0" fmla="*/ 7 w 46"/>
                <a:gd name="T1" fmla="*/ 95 h 95"/>
                <a:gd name="T2" fmla="*/ 7 w 46"/>
                <a:gd name="T3" fmla="*/ 81 h 95"/>
                <a:gd name="T4" fmla="*/ 1 w 46"/>
                <a:gd name="T5" fmla="*/ 64 h 95"/>
                <a:gd name="T6" fmla="*/ 0 w 46"/>
                <a:gd name="T7" fmla="*/ 53 h 95"/>
                <a:gd name="T8" fmla="*/ 0 w 46"/>
                <a:gd name="T9" fmla="*/ 44 h 95"/>
                <a:gd name="T10" fmla="*/ 0 w 46"/>
                <a:gd name="T11" fmla="*/ 32 h 95"/>
                <a:gd name="T12" fmla="*/ 1 w 46"/>
                <a:gd name="T13" fmla="*/ 22 h 95"/>
                <a:gd name="T14" fmla="*/ 4 w 46"/>
                <a:gd name="T15" fmla="*/ 15 h 95"/>
                <a:gd name="T16" fmla="*/ 7 w 46"/>
                <a:gd name="T17" fmla="*/ 9 h 95"/>
                <a:gd name="T18" fmla="*/ 11 w 46"/>
                <a:gd name="T19" fmla="*/ 4 h 95"/>
                <a:gd name="T20" fmla="*/ 17 w 46"/>
                <a:gd name="T21" fmla="*/ 1 h 95"/>
                <a:gd name="T22" fmla="*/ 25 w 46"/>
                <a:gd name="T23" fmla="*/ 0 h 95"/>
                <a:gd name="T24" fmla="*/ 31 w 46"/>
                <a:gd name="T25" fmla="*/ 1 h 95"/>
                <a:gd name="T26" fmla="*/ 36 w 46"/>
                <a:gd name="T27" fmla="*/ 4 h 95"/>
                <a:gd name="T28" fmla="*/ 40 w 46"/>
                <a:gd name="T29" fmla="*/ 9 h 95"/>
                <a:gd name="T30" fmla="*/ 44 w 46"/>
                <a:gd name="T31" fmla="*/ 15 h 95"/>
                <a:gd name="T32" fmla="*/ 46 w 46"/>
                <a:gd name="T33" fmla="*/ 22 h 95"/>
                <a:gd name="T34" fmla="*/ 45 w 46"/>
                <a:gd name="T35" fmla="*/ 39 h 95"/>
                <a:gd name="T36" fmla="*/ 44 w 46"/>
                <a:gd name="T37" fmla="*/ 52 h 95"/>
                <a:gd name="T38" fmla="*/ 42 w 46"/>
                <a:gd name="T39" fmla="*/ 66 h 95"/>
                <a:gd name="T40" fmla="*/ 38 w 46"/>
                <a:gd name="T41" fmla="*/ 73 h 95"/>
                <a:gd name="T42" fmla="*/ 35 w 46"/>
                <a:gd name="T43" fmla="*/ 79 h 95"/>
                <a:gd name="T44" fmla="*/ 33 w 46"/>
                <a:gd name="T45" fmla="*/ 83 h 95"/>
                <a:gd name="T46" fmla="*/ 31 w 46"/>
                <a:gd name="T47" fmla="*/ 95 h 95"/>
                <a:gd name="T48" fmla="*/ 7 w 46"/>
                <a:gd name="T49" fmla="*/ 95 h 9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95"/>
                <a:gd name="T77" fmla="*/ 46 w 46"/>
                <a:gd name="T78" fmla="*/ 95 h 9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95">
                  <a:moveTo>
                    <a:pt x="7" y="95"/>
                  </a:moveTo>
                  <a:lnTo>
                    <a:pt x="7" y="81"/>
                  </a:lnTo>
                  <a:lnTo>
                    <a:pt x="1" y="64"/>
                  </a:lnTo>
                  <a:lnTo>
                    <a:pt x="0" y="53"/>
                  </a:lnTo>
                  <a:lnTo>
                    <a:pt x="0" y="44"/>
                  </a:lnTo>
                  <a:lnTo>
                    <a:pt x="0" y="32"/>
                  </a:lnTo>
                  <a:lnTo>
                    <a:pt x="1" y="22"/>
                  </a:lnTo>
                  <a:lnTo>
                    <a:pt x="4" y="15"/>
                  </a:lnTo>
                  <a:lnTo>
                    <a:pt x="7" y="9"/>
                  </a:lnTo>
                  <a:lnTo>
                    <a:pt x="11" y="4"/>
                  </a:lnTo>
                  <a:lnTo>
                    <a:pt x="17" y="1"/>
                  </a:lnTo>
                  <a:lnTo>
                    <a:pt x="25" y="0"/>
                  </a:lnTo>
                  <a:lnTo>
                    <a:pt x="31" y="1"/>
                  </a:lnTo>
                  <a:lnTo>
                    <a:pt x="36" y="4"/>
                  </a:lnTo>
                  <a:lnTo>
                    <a:pt x="40" y="9"/>
                  </a:lnTo>
                  <a:lnTo>
                    <a:pt x="44" y="15"/>
                  </a:lnTo>
                  <a:lnTo>
                    <a:pt x="46" y="22"/>
                  </a:lnTo>
                  <a:lnTo>
                    <a:pt x="45" y="39"/>
                  </a:lnTo>
                  <a:lnTo>
                    <a:pt x="44" y="52"/>
                  </a:lnTo>
                  <a:lnTo>
                    <a:pt x="42" y="66"/>
                  </a:lnTo>
                  <a:lnTo>
                    <a:pt x="38" y="73"/>
                  </a:lnTo>
                  <a:lnTo>
                    <a:pt x="35" y="79"/>
                  </a:lnTo>
                  <a:lnTo>
                    <a:pt x="33" y="83"/>
                  </a:lnTo>
                  <a:lnTo>
                    <a:pt x="31" y="95"/>
                  </a:lnTo>
                  <a:lnTo>
                    <a:pt x="7" y="95"/>
                  </a:lnTo>
                  <a:close/>
                </a:path>
              </a:pathLst>
            </a:custGeom>
            <a:solidFill>
              <a:srgbClr val="7F3F00"/>
            </a:solidFill>
            <a:ln w="9525">
              <a:noFill/>
              <a:round/>
              <a:headEnd/>
              <a:tailEnd/>
            </a:ln>
          </p:spPr>
          <p:txBody>
            <a:bodyPr/>
            <a:lstStyle/>
            <a:p>
              <a:endParaRPr lang="en-US"/>
            </a:p>
          </p:txBody>
        </p:sp>
        <p:sp>
          <p:nvSpPr>
            <p:cNvPr id="62529" name="Freeform 100"/>
            <p:cNvSpPr>
              <a:spLocks/>
            </p:cNvSpPr>
            <p:nvPr/>
          </p:nvSpPr>
          <p:spPr bwMode="auto">
            <a:xfrm>
              <a:off x="3905" y="1118"/>
              <a:ext cx="83" cy="78"/>
            </a:xfrm>
            <a:custGeom>
              <a:avLst/>
              <a:gdLst>
                <a:gd name="T0" fmla="*/ 8 w 83"/>
                <a:gd name="T1" fmla="*/ 77 h 78"/>
                <a:gd name="T2" fmla="*/ 4 w 83"/>
                <a:gd name="T3" fmla="*/ 78 h 78"/>
                <a:gd name="T4" fmla="*/ 0 w 83"/>
                <a:gd name="T5" fmla="*/ 76 h 78"/>
                <a:gd name="T6" fmla="*/ 2 w 83"/>
                <a:gd name="T7" fmla="*/ 63 h 78"/>
                <a:gd name="T8" fmla="*/ 4 w 83"/>
                <a:gd name="T9" fmla="*/ 48 h 78"/>
                <a:gd name="T10" fmla="*/ 10 w 83"/>
                <a:gd name="T11" fmla="*/ 30 h 78"/>
                <a:gd name="T12" fmla="*/ 13 w 83"/>
                <a:gd name="T13" fmla="*/ 20 h 78"/>
                <a:gd name="T14" fmla="*/ 16 w 83"/>
                <a:gd name="T15" fmla="*/ 12 h 78"/>
                <a:gd name="T16" fmla="*/ 23 w 83"/>
                <a:gd name="T17" fmla="*/ 5 h 78"/>
                <a:gd name="T18" fmla="*/ 36 w 83"/>
                <a:gd name="T19" fmla="*/ 1 h 78"/>
                <a:gd name="T20" fmla="*/ 47 w 83"/>
                <a:gd name="T21" fmla="*/ 0 h 78"/>
                <a:gd name="T22" fmla="*/ 64 w 83"/>
                <a:gd name="T23" fmla="*/ 8 h 78"/>
                <a:gd name="T24" fmla="*/ 70 w 83"/>
                <a:gd name="T25" fmla="*/ 16 h 78"/>
                <a:gd name="T26" fmla="*/ 75 w 83"/>
                <a:gd name="T27" fmla="*/ 32 h 78"/>
                <a:gd name="T28" fmla="*/ 81 w 83"/>
                <a:gd name="T29" fmla="*/ 51 h 78"/>
                <a:gd name="T30" fmla="*/ 83 w 83"/>
                <a:gd name="T31" fmla="*/ 67 h 78"/>
                <a:gd name="T32" fmla="*/ 82 w 83"/>
                <a:gd name="T33" fmla="*/ 73 h 78"/>
                <a:gd name="T34" fmla="*/ 74 w 83"/>
                <a:gd name="T35" fmla="*/ 74 h 78"/>
                <a:gd name="T36" fmla="*/ 69 w 83"/>
                <a:gd name="T37" fmla="*/ 76 h 78"/>
                <a:gd name="T38" fmla="*/ 60 w 83"/>
                <a:gd name="T39" fmla="*/ 77 h 78"/>
                <a:gd name="T40" fmla="*/ 63 w 83"/>
                <a:gd name="T41" fmla="*/ 62 h 78"/>
                <a:gd name="T42" fmla="*/ 63 w 83"/>
                <a:gd name="T43" fmla="*/ 52 h 78"/>
                <a:gd name="T44" fmla="*/ 62 w 83"/>
                <a:gd name="T45" fmla="*/ 44 h 78"/>
                <a:gd name="T46" fmla="*/ 63 w 83"/>
                <a:gd name="T47" fmla="*/ 33 h 78"/>
                <a:gd name="T48" fmla="*/ 53 w 83"/>
                <a:gd name="T49" fmla="*/ 28 h 78"/>
                <a:gd name="T50" fmla="*/ 50 w 83"/>
                <a:gd name="T51" fmla="*/ 18 h 78"/>
                <a:gd name="T52" fmla="*/ 42 w 83"/>
                <a:gd name="T53" fmla="*/ 25 h 78"/>
                <a:gd name="T54" fmla="*/ 31 w 83"/>
                <a:gd name="T55" fmla="*/ 37 h 78"/>
                <a:gd name="T56" fmla="*/ 35 w 83"/>
                <a:gd name="T57" fmla="*/ 31 h 78"/>
                <a:gd name="T58" fmla="*/ 26 w 83"/>
                <a:gd name="T59" fmla="*/ 40 h 78"/>
                <a:gd name="T60" fmla="*/ 26 w 83"/>
                <a:gd name="T61" fmla="*/ 55 h 78"/>
                <a:gd name="T62" fmla="*/ 28 w 83"/>
                <a:gd name="T63" fmla="*/ 63 h 78"/>
                <a:gd name="T64" fmla="*/ 31 w 83"/>
                <a:gd name="T65" fmla="*/ 69 h 78"/>
                <a:gd name="T66" fmla="*/ 33 w 83"/>
                <a:gd name="T67" fmla="*/ 78 h 78"/>
                <a:gd name="T68" fmla="*/ 23 w 83"/>
                <a:gd name="T69" fmla="*/ 78 h 78"/>
                <a:gd name="T70" fmla="*/ 28 w 83"/>
                <a:gd name="T71" fmla="*/ 78 h 78"/>
                <a:gd name="T72" fmla="*/ 14 w 83"/>
                <a:gd name="T73" fmla="*/ 76 h 78"/>
                <a:gd name="T74" fmla="*/ 13 w 83"/>
                <a:gd name="T75" fmla="*/ 76 h 78"/>
                <a:gd name="T76" fmla="*/ 8 w 83"/>
                <a:gd name="T77" fmla="*/ 77 h 7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3"/>
                <a:gd name="T118" fmla="*/ 0 h 78"/>
                <a:gd name="T119" fmla="*/ 83 w 83"/>
                <a:gd name="T120" fmla="*/ 78 h 7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3" h="78">
                  <a:moveTo>
                    <a:pt x="8" y="77"/>
                  </a:moveTo>
                  <a:lnTo>
                    <a:pt x="4" y="78"/>
                  </a:lnTo>
                  <a:lnTo>
                    <a:pt x="0" y="76"/>
                  </a:lnTo>
                  <a:lnTo>
                    <a:pt x="2" y="63"/>
                  </a:lnTo>
                  <a:lnTo>
                    <a:pt x="4" y="48"/>
                  </a:lnTo>
                  <a:lnTo>
                    <a:pt x="10" y="30"/>
                  </a:lnTo>
                  <a:lnTo>
                    <a:pt x="13" y="20"/>
                  </a:lnTo>
                  <a:lnTo>
                    <a:pt x="16" y="12"/>
                  </a:lnTo>
                  <a:lnTo>
                    <a:pt x="23" y="5"/>
                  </a:lnTo>
                  <a:lnTo>
                    <a:pt x="36" y="1"/>
                  </a:lnTo>
                  <a:lnTo>
                    <a:pt x="47" y="0"/>
                  </a:lnTo>
                  <a:lnTo>
                    <a:pt x="64" y="8"/>
                  </a:lnTo>
                  <a:lnTo>
                    <a:pt x="70" y="16"/>
                  </a:lnTo>
                  <a:lnTo>
                    <a:pt x="75" y="32"/>
                  </a:lnTo>
                  <a:lnTo>
                    <a:pt x="81" y="51"/>
                  </a:lnTo>
                  <a:lnTo>
                    <a:pt x="83" y="67"/>
                  </a:lnTo>
                  <a:lnTo>
                    <a:pt x="82" y="73"/>
                  </a:lnTo>
                  <a:lnTo>
                    <a:pt x="74" y="74"/>
                  </a:lnTo>
                  <a:lnTo>
                    <a:pt x="69" y="76"/>
                  </a:lnTo>
                  <a:lnTo>
                    <a:pt x="60" y="77"/>
                  </a:lnTo>
                  <a:lnTo>
                    <a:pt x="63" y="62"/>
                  </a:lnTo>
                  <a:lnTo>
                    <a:pt x="63" y="52"/>
                  </a:lnTo>
                  <a:lnTo>
                    <a:pt x="62" y="44"/>
                  </a:lnTo>
                  <a:lnTo>
                    <a:pt x="63" y="33"/>
                  </a:lnTo>
                  <a:lnTo>
                    <a:pt x="53" y="28"/>
                  </a:lnTo>
                  <a:lnTo>
                    <a:pt x="50" y="18"/>
                  </a:lnTo>
                  <a:lnTo>
                    <a:pt x="42" y="25"/>
                  </a:lnTo>
                  <a:lnTo>
                    <a:pt x="31" y="37"/>
                  </a:lnTo>
                  <a:lnTo>
                    <a:pt x="35" y="31"/>
                  </a:lnTo>
                  <a:lnTo>
                    <a:pt x="26" y="40"/>
                  </a:lnTo>
                  <a:lnTo>
                    <a:pt x="26" y="55"/>
                  </a:lnTo>
                  <a:lnTo>
                    <a:pt x="28" y="63"/>
                  </a:lnTo>
                  <a:lnTo>
                    <a:pt x="31" y="69"/>
                  </a:lnTo>
                  <a:lnTo>
                    <a:pt x="33" y="78"/>
                  </a:lnTo>
                  <a:lnTo>
                    <a:pt x="23" y="78"/>
                  </a:lnTo>
                  <a:lnTo>
                    <a:pt x="28" y="78"/>
                  </a:lnTo>
                  <a:lnTo>
                    <a:pt x="14" y="76"/>
                  </a:lnTo>
                  <a:lnTo>
                    <a:pt x="13" y="76"/>
                  </a:lnTo>
                  <a:lnTo>
                    <a:pt x="8" y="77"/>
                  </a:lnTo>
                  <a:close/>
                </a:path>
              </a:pathLst>
            </a:custGeom>
            <a:solidFill>
              <a:srgbClr val="000000"/>
            </a:solidFill>
            <a:ln w="9525">
              <a:noFill/>
              <a:round/>
              <a:headEnd/>
              <a:tailEnd/>
            </a:ln>
          </p:spPr>
          <p:txBody>
            <a:bodyPr/>
            <a:lstStyle/>
            <a:p>
              <a:endParaRPr lang="en-US"/>
            </a:p>
          </p:txBody>
        </p:sp>
        <p:sp>
          <p:nvSpPr>
            <p:cNvPr id="62530" name="Freeform 101"/>
            <p:cNvSpPr>
              <a:spLocks/>
            </p:cNvSpPr>
            <p:nvPr/>
          </p:nvSpPr>
          <p:spPr bwMode="auto">
            <a:xfrm>
              <a:off x="3874" y="1226"/>
              <a:ext cx="138" cy="382"/>
            </a:xfrm>
            <a:custGeom>
              <a:avLst/>
              <a:gdLst>
                <a:gd name="T0" fmla="*/ 55 w 138"/>
                <a:gd name="T1" fmla="*/ 0 h 382"/>
                <a:gd name="T2" fmla="*/ 22 w 138"/>
                <a:gd name="T3" fmla="*/ 20 h 382"/>
                <a:gd name="T4" fmla="*/ 18 w 138"/>
                <a:gd name="T5" fmla="*/ 27 h 382"/>
                <a:gd name="T6" fmla="*/ 0 w 138"/>
                <a:gd name="T7" fmla="*/ 124 h 382"/>
                <a:gd name="T8" fmla="*/ 26 w 138"/>
                <a:gd name="T9" fmla="*/ 129 h 382"/>
                <a:gd name="T10" fmla="*/ 30 w 138"/>
                <a:gd name="T11" fmla="*/ 104 h 382"/>
                <a:gd name="T12" fmla="*/ 40 w 138"/>
                <a:gd name="T13" fmla="*/ 155 h 382"/>
                <a:gd name="T14" fmla="*/ 23 w 138"/>
                <a:gd name="T15" fmla="*/ 270 h 382"/>
                <a:gd name="T16" fmla="*/ 32 w 138"/>
                <a:gd name="T17" fmla="*/ 381 h 382"/>
                <a:gd name="T18" fmla="*/ 41 w 138"/>
                <a:gd name="T19" fmla="*/ 382 h 382"/>
                <a:gd name="T20" fmla="*/ 56 w 138"/>
                <a:gd name="T21" fmla="*/ 381 h 382"/>
                <a:gd name="T22" fmla="*/ 77 w 138"/>
                <a:gd name="T23" fmla="*/ 379 h 382"/>
                <a:gd name="T24" fmla="*/ 95 w 138"/>
                <a:gd name="T25" fmla="*/ 379 h 382"/>
                <a:gd name="T26" fmla="*/ 110 w 138"/>
                <a:gd name="T27" fmla="*/ 380 h 382"/>
                <a:gd name="T28" fmla="*/ 116 w 138"/>
                <a:gd name="T29" fmla="*/ 220 h 382"/>
                <a:gd name="T30" fmla="*/ 101 w 138"/>
                <a:gd name="T31" fmla="*/ 150 h 382"/>
                <a:gd name="T32" fmla="*/ 107 w 138"/>
                <a:gd name="T33" fmla="*/ 111 h 382"/>
                <a:gd name="T34" fmla="*/ 110 w 138"/>
                <a:gd name="T35" fmla="*/ 125 h 382"/>
                <a:gd name="T36" fmla="*/ 138 w 138"/>
                <a:gd name="T37" fmla="*/ 117 h 382"/>
                <a:gd name="T38" fmla="*/ 117 w 138"/>
                <a:gd name="T39" fmla="*/ 26 h 382"/>
                <a:gd name="T40" fmla="*/ 82 w 138"/>
                <a:gd name="T41" fmla="*/ 0 h 382"/>
                <a:gd name="T42" fmla="*/ 55 w 138"/>
                <a:gd name="T43" fmla="*/ 0 h 38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8"/>
                <a:gd name="T67" fmla="*/ 0 h 382"/>
                <a:gd name="T68" fmla="*/ 138 w 138"/>
                <a:gd name="T69" fmla="*/ 382 h 38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8" h="382">
                  <a:moveTo>
                    <a:pt x="55" y="0"/>
                  </a:moveTo>
                  <a:lnTo>
                    <a:pt x="22" y="20"/>
                  </a:lnTo>
                  <a:lnTo>
                    <a:pt x="18" y="27"/>
                  </a:lnTo>
                  <a:lnTo>
                    <a:pt x="0" y="124"/>
                  </a:lnTo>
                  <a:lnTo>
                    <a:pt x="26" y="129"/>
                  </a:lnTo>
                  <a:lnTo>
                    <a:pt x="30" y="104"/>
                  </a:lnTo>
                  <a:lnTo>
                    <a:pt x="40" y="155"/>
                  </a:lnTo>
                  <a:lnTo>
                    <a:pt x="23" y="270"/>
                  </a:lnTo>
                  <a:lnTo>
                    <a:pt x="32" y="381"/>
                  </a:lnTo>
                  <a:lnTo>
                    <a:pt x="41" y="382"/>
                  </a:lnTo>
                  <a:lnTo>
                    <a:pt x="56" y="381"/>
                  </a:lnTo>
                  <a:lnTo>
                    <a:pt x="77" y="379"/>
                  </a:lnTo>
                  <a:lnTo>
                    <a:pt x="95" y="379"/>
                  </a:lnTo>
                  <a:lnTo>
                    <a:pt x="110" y="380"/>
                  </a:lnTo>
                  <a:lnTo>
                    <a:pt x="116" y="220"/>
                  </a:lnTo>
                  <a:lnTo>
                    <a:pt x="101" y="150"/>
                  </a:lnTo>
                  <a:lnTo>
                    <a:pt x="107" y="111"/>
                  </a:lnTo>
                  <a:lnTo>
                    <a:pt x="110" y="125"/>
                  </a:lnTo>
                  <a:lnTo>
                    <a:pt x="138" y="117"/>
                  </a:lnTo>
                  <a:lnTo>
                    <a:pt x="117" y="26"/>
                  </a:lnTo>
                  <a:lnTo>
                    <a:pt x="82" y="0"/>
                  </a:lnTo>
                  <a:lnTo>
                    <a:pt x="55" y="0"/>
                  </a:lnTo>
                  <a:close/>
                </a:path>
              </a:pathLst>
            </a:custGeom>
            <a:solidFill>
              <a:srgbClr val="001F9F"/>
            </a:solidFill>
            <a:ln w="9525">
              <a:noFill/>
              <a:round/>
              <a:headEnd/>
              <a:tailEnd/>
            </a:ln>
          </p:spPr>
          <p:txBody>
            <a:bodyPr/>
            <a:lstStyle/>
            <a:p>
              <a:endParaRPr lang="en-US"/>
            </a:p>
          </p:txBody>
        </p:sp>
        <p:sp>
          <p:nvSpPr>
            <p:cNvPr id="62531" name="Freeform 102"/>
            <p:cNvSpPr>
              <a:spLocks/>
            </p:cNvSpPr>
            <p:nvPr/>
          </p:nvSpPr>
          <p:spPr bwMode="auto">
            <a:xfrm>
              <a:off x="3928" y="1227"/>
              <a:ext cx="31" cy="18"/>
            </a:xfrm>
            <a:custGeom>
              <a:avLst/>
              <a:gdLst>
                <a:gd name="T0" fmla="*/ 0 w 31"/>
                <a:gd name="T1" fmla="*/ 1 h 18"/>
                <a:gd name="T2" fmla="*/ 6 w 31"/>
                <a:gd name="T3" fmla="*/ 18 h 18"/>
                <a:gd name="T4" fmla="*/ 16 w 31"/>
                <a:gd name="T5" fmla="*/ 0 h 18"/>
                <a:gd name="T6" fmla="*/ 25 w 31"/>
                <a:gd name="T7" fmla="*/ 18 h 18"/>
                <a:gd name="T8" fmla="*/ 31 w 31"/>
                <a:gd name="T9" fmla="*/ 2 h 18"/>
                <a:gd name="T10" fmla="*/ 0 w 31"/>
                <a:gd name="T11" fmla="*/ 1 h 18"/>
                <a:gd name="T12" fmla="*/ 0 60000 65536"/>
                <a:gd name="T13" fmla="*/ 0 60000 65536"/>
                <a:gd name="T14" fmla="*/ 0 60000 65536"/>
                <a:gd name="T15" fmla="*/ 0 60000 65536"/>
                <a:gd name="T16" fmla="*/ 0 60000 65536"/>
                <a:gd name="T17" fmla="*/ 0 60000 65536"/>
                <a:gd name="T18" fmla="*/ 0 w 31"/>
                <a:gd name="T19" fmla="*/ 0 h 18"/>
                <a:gd name="T20" fmla="*/ 31 w 31"/>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1" h="18">
                  <a:moveTo>
                    <a:pt x="0" y="1"/>
                  </a:moveTo>
                  <a:lnTo>
                    <a:pt x="6" y="18"/>
                  </a:lnTo>
                  <a:lnTo>
                    <a:pt x="16" y="0"/>
                  </a:lnTo>
                  <a:lnTo>
                    <a:pt x="25" y="18"/>
                  </a:lnTo>
                  <a:lnTo>
                    <a:pt x="31" y="2"/>
                  </a:lnTo>
                  <a:lnTo>
                    <a:pt x="0" y="1"/>
                  </a:lnTo>
                  <a:close/>
                </a:path>
              </a:pathLst>
            </a:custGeom>
            <a:solidFill>
              <a:srgbClr val="00007F"/>
            </a:solidFill>
            <a:ln w="0">
              <a:solidFill>
                <a:srgbClr val="00007F"/>
              </a:solidFill>
              <a:round/>
              <a:headEnd/>
              <a:tailEnd/>
            </a:ln>
          </p:spPr>
          <p:txBody>
            <a:bodyPr/>
            <a:lstStyle/>
            <a:p>
              <a:endParaRPr lang="en-US"/>
            </a:p>
          </p:txBody>
        </p:sp>
        <p:sp>
          <p:nvSpPr>
            <p:cNvPr id="62532" name="Freeform 103"/>
            <p:cNvSpPr>
              <a:spLocks/>
            </p:cNvSpPr>
            <p:nvPr/>
          </p:nvSpPr>
          <p:spPr bwMode="auto">
            <a:xfrm>
              <a:off x="3944" y="1231"/>
              <a:ext cx="8" cy="149"/>
            </a:xfrm>
            <a:custGeom>
              <a:avLst/>
              <a:gdLst>
                <a:gd name="T0" fmla="*/ 0 w 8"/>
                <a:gd name="T1" fmla="*/ 0 h 149"/>
                <a:gd name="T2" fmla="*/ 8 w 8"/>
                <a:gd name="T3" fmla="*/ 61 h 149"/>
                <a:gd name="T4" fmla="*/ 8 w 8"/>
                <a:gd name="T5" fmla="*/ 149 h 149"/>
                <a:gd name="T6" fmla="*/ 0 w 8"/>
                <a:gd name="T7" fmla="*/ 0 h 149"/>
                <a:gd name="T8" fmla="*/ 0 60000 65536"/>
                <a:gd name="T9" fmla="*/ 0 60000 65536"/>
                <a:gd name="T10" fmla="*/ 0 60000 65536"/>
                <a:gd name="T11" fmla="*/ 0 60000 65536"/>
                <a:gd name="T12" fmla="*/ 0 w 8"/>
                <a:gd name="T13" fmla="*/ 0 h 149"/>
                <a:gd name="T14" fmla="*/ 8 w 8"/>
                <a:gd name="T15" fmla="*/ 149 h 149"/>
              </a:gdLst>
              <a:ahLst/>
              <a:cxnLst>
                <a:cxn ang="T8">
                  <a:pos x="T0" y="T1"/>
                </a:cxn>
                <a:cxn ang="T9">
                  <a:pos x="T2" y="T3"/>
                </a:cxn>
                <a:cxn ang="T10">
                  <a:pos x="T4" y="T5"/>
                </a:cxn>
                <a:cxn ang="T11">
                  <a:pos x="T6" y="T7"/>
                </a:cxn>
              </a:cxnLst>
              <a:rect l="T12" t="T13" r="T14" b="T15"/>
              <a:pathLst>
                <a:path w="8" h="149">
                  <a:moveTo>
                    <a:pt x="0" y="0"/>
                  </a:moveTo>
                  <a:lnTo>
                    <a:pt x="8" y="61"/>
                  </a:lnTo>
                  <a:lnTo>
                    <a:pt x="8" y="149"/>
                  </a:lnTo>
                  <a:lnTo>
                    <a:pt x="0" y="0"/>
                  </a:lnTo>
                  <a:close/>
                </a:path>
              </a:pathLst>
            </a:custGeom>
            <a:solidFill>
              <a:srgbClr val="00007F"/>
            </a:solidFill>
            <a:ln w="0">
              <a:solidFill>
                <a:srgbClr val="00007F"/>
              </a:solidFill>
              <a:round/>
              <a:headEnd/>
              <a:tailEnd/>
            </a:ln>
          </p:spPr>
          <p:txBody>
            <a:bodyPr/>
            <a:lstStyle/>
            <a:p>
              <a:endParaRPr lang="en-US"/>
            </a:p>
          </p:txBody>
        </p:sp>
        <p:sp>
          <p:nvSpPr>
            <p:cNvPr id="62533" name="Freeform 104"/>
            <p:cNvSpPr>
              <a:spLocks/>
            </p:cNvSpPr>
            <p:nvPr/>
          </p:nvSpPr>
          <p:spPr bwMode="auto">
            <a:xfrm>
              <a:off x="3914" y="1380"/>
              <a:ext cx="60" cy="8"/>
            </a:xfrm>
            <a:custGeom>
              <a:avLst/>
              <a:gdLst>
                <a:gd name="T0" fmla="*/ 0 w 60"/>
                <a:gd name="T1" fmla="*/ 8 h 8"/>
                <a:gd name="T2" fmla="*/ 33 w 60"/>
                <a:gd name="T3" fmla="*/ 0 h 8"/>
                <a:gd name="T4" fmla="*/ 60 w 60"/>
                <a:gd name="T5" fmla="*/ 3 h 8"/>
                <a:gd name="T6" fmla="*/ 0 w 60"/>
                <a:gd name="T7" fmla="*/ 8 h 8"/>
                <a:gd name="T8" fmla="*/ 0 60000 65536"/>
                <a:gd name="T9" fmla="*/ 0 60000 65536"/>
                <a:gd name="T10" fmla="*/ 0 60000 65536"/>
                <a:gd name="T11" fmla="*/ 0 60000 65536"/>
                <a:gd name="T12" fmla="*/ 0 w 60"/>
                <a:gd name="T13" fmla="*/ 0 h 8"/>
                <a:gd name="T14" fmla="*/ 60 w 60"/>
                <a:gd name="T15" fmla="*/ 8 h 8"/>
              </a:gdLst>
              <a:ahLst/>
              <a:cxnLst>
                <a:cxn ang="T8">
                  <a:pos x="T0" y="T1"/>
                </a:cxn>
                <a:cxn ang="T9">
                  <a:pos x="T2" y="T3"/>
                </a:cxn>
                <a:cxn ang="T10">
                  <a:pos x="T4" y="T5"/>
                </a:cxn>
                <a:cxn ang="T11">
                  <a:pos x="T6" y="T7"/>
                </a:cxn>
              </a:cxnLst>
              <a:rect l="T12" t="T13" r="T14" b="T15"/>
              <a:pathLst>
                <a:path w="60" h="8">
                  <a:moveTo>
                    <a:pt x="0" y="8"/>
                  </a:moveTo>
                  <a:lnTo>
                    <a:pt x="33" y="0"/>
                  </a:lnTo>
                  <a:lnTo>
                    <a:pt x="60" y="3"/>
                  </a:lnTo>
                  <a:lnTo>
                    <a:pt x="0" y="8"/>
                  </a:lnTo>
                  <a:close/>
                </a:path>
              </a:pathLst>
            </a:custGeom>
            <a:solidFill>
              <a:srgbClr val="00007F"/>
            </a:solidFill>
            <a:ln w="0">
              <a:solidFill>
                <a:srgbClr val="00007F"/>
              </a:solidFill>
              <a:round/>
              <a:headEnd/>
              <a:tailEnd/>
            </a:ln>
          </p:spPr>
          <p:txBody>
            <a:bodyPr/>
            <a:lstStyle/>
            <a:p>
              <a:endParaRPr lang="en-US"/>
            </a:p>
          </p:txBody>
        </p:sp>
        <p:sp>
          <p:nvSpPr>
            <p:cNvPr id="62534" name="Freeform 105"/>
            <p:cNvSpPr>
              <a:spLocks/>
            </p:cNvSpPr>
            <p:nvPr/>
          </p:nvSpPr>
          <p:spPr bwMode="auto">
            <a:xfrm>
              <a:off x="3899" y="1774"/>
              <a:ext cx="31" cy="56"/>
            </a:xfrm>
            <a:custGeom>
              <a:avLst/>
              <a:gdLst>
                <a:gd name="T0" fmla="*/ 6 w 31"/>
                <a:gd name="T1" fmla="*/ 27 h 56"/>
                <a:gd name="T2" fmla="*/ 1 w 31"/>
                <a:gd name="T3" fmla="*/ 36 h 56"/>
                <a:gd name="T4" fmla="*/ 0 w 31"/>
                <a:gd name="T5" fmla="*/ 43 h 56"/>
                <a:gd name="T6" fmla="*/ 0 w 31"/>
                <a:gd name="T7" fmla="*/ 48 h 56"/>
                <a:gd name="T8" fmla="*/ 1 w 31"/>
                <a:gd name="T9" fmla="*/ 51 h 56"/>
                <a:gd name="T10" fmla="*/ 3 w 31"/>
                <a:gd name="T11" fmla="*/ 54 h 56"/>
                <a:gd name="T12" fmla="*/ 7 w 31"/>
                <a:gd name="T13" fmla="*/ 56 h 56"/>
                <a:gd name="T14" fmla="*/ 12 w 31"/>
                <a:gd name="T15" fmla="*/ 55 h 56"/>
                <a:gd name="T16" fmla="*/ 17 w 31"/>
                <a:gd name="T17" fmla="*/ 53 h 56"/>
                <a:gd name="T18" fmla="*/ 21 w 31"/>
                <a:gd name="T19" fmla="*/ 47 h 56"/>
                <a:gd name="T20" fmla="*/ 25 w 31"/>
                <a:gd name="T21" fmla="*/ 40 h 56"/>
                <a:gd name="T22" fmla="*/ 27 w 31"/>
                <a:gd name="T23" fmla="*/ 24 h 56"/>
                <a:gd name="T24" fmla="*/ 31 w 31"/>
                <a:gd name="T25" fmla="*/ 9 h 56"/>
                <a:gd name="T26" fmla="*/ 30 w 31"/>
                <a:gd name="T27" fmla="*/ 0 h 56"/>
                <a:gd name="T28" fmla="*/ 24 w 31"/>
                <a:gd name="T29" fmla="*/ 21 h 56"/>
                <a:gd name="T30" fmla="*/ 19 w 31"/>
                <a:gd name="T31" fmla="*/ 35 h 56"/>
                <a:gd name="T32" fmla="*/ 11 w 31"/>
                <a:gd name="T33" fmla="*/ 35 h 56"/>
                <a:gd name="T34" fmla="*/ 4 w 31"/>
                <a:gd name="T35" fmla="*/ 34 h 56"/>
                <a:gd name="T36" fmla="*/ 6 w 31"/>
                <a:gd name="T37" fmla="*/ 27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
                <a:gd name="T58" fmla="*/ 0 h 56"/>
                <a:gd name="T59" fmla="*/ 31 w 31"/>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 h="56">
                  <a:moveTo>
                    <a:pt x="6" y="27"/>
                  </a:moveTo>
                  <a:lnTo>
                    <a:pt x="1" y="36"/>
                  </a:lnTo>
                  <a:lnTo>
                    <a:pt x="0" y="43"/>
                  </a:lnTo>
                  <a:lnTo>
                    <a:pt x="0" y="48"/>
                  </a:lnTo>
                  <a:lnTo>
                    <a:pt x="1" y="51"/>
                  </a:lnTo>
                  <a:lnTo>
                    <a:pt x="3" y="54"/>
                  </a:lnTo>
                  <a:lnTo>
                    <a:pt x="7" y="56"/>
                  </a:lnTo>
                  <a:lnTo>
                    <a:pt x="12" y="55"/>
                  </a:lnTo>
                  <a:lnTo>
                    <a:pt x="17" y="53"/>
                  </a:lnTo>
                  <a:lnTo>
                    <a:pt x="21" y="47"/>
                  </a:lnTo>
                  <a:lnTo>
                    <a:pt x="25" y="40"/>
                  </a:lnTo>
                  <a:lnTo>
                    <a:pt x="27" y="24"/>
                  </a:lnTo>
                  <a:lnTo>
                    <a:pt x="31" y="9"/>
                  </a:lnTo>
                  <a:lnTo>
                    <a:pt x="30" y="0"/>
                  </a:lnTo>
                  <a:lnTo>
                    <a:pt x="24" y="21"/>
                  </a:lnTo>
                  <a:lnTo>
                    <a:pt x="19" y="35"/>
                  </a:lnTo>
                  <a:lnTo>
                    <a:pt x="11" y="35"/>
                  </a:lnTo>
                  <a:lnTo>
                    <a:pt x="4" y="34"/>
                  </a:lnTo>
                  <a:lnTo>
                    <a:pt x="6" y="27"/>
                  </a:lnTo>
                  <a:close/>
                </a:path>
              </a:pathLst>
            </a:custGeom>
            <a:solidFill>
              <a:srgbClr val="000000"/>
            </a:solidFill>
            <a:ln w="9525">
              <a:noFill/>
              <a:round/>
              <a:headEnd/>
              <a:tailEnd/>
            </a:ln>
          </p:spPr>
          <p:txBody>
            <a:bodyPr/>
            <a:lstStyle/>
            <a:p>
              <a:endParaRPr lang="en-US"/>
            </a:p>
          </p:txBody>
        </p:sp>
        <p:sp>
          <p:nvSpPr>
            <p:cNvPr id="62535" name="Freeform 106"/>
            <p:cNvSpPr>
              <a:spLocks/>
            </p:cNvSpPr>
            <p:nvPr/>
          </p:nvSpPr>
          <p:spPr bwMode="auto">
            <a:xfrm>
              <a:off x="3943" y="1768"/>
              <a:ext cx="36" cy="61"/>
            </a:xfrm>
            <a:custGeom>
              <a:avLst/>
              <a:gdLst>
                <a:gd name="T0" fmla="*/ 1 w 36"/>
                <a:gd name="T1" fmla="*/ 0 h 61"/>
                <a:gd name="T2" fmla="*/ 0 w 36"/>
                <a:gd name="T3" fmla="*/ 6 h 61"/>
                <a:gd name="T4" fmla="*/ 5 w 36"/>
                <a:gd name="T5" fmla="*/ 21 h 61"/>
                <a:gd name="T6" fmla="*/ 8 w 36"/>
                <a:gd name="T7" fmla="*/ 34 h 61"/>
                <a:gd name="T8" fmla="*/ 11 w 36"/>
                <a:gd name="T9" fmla="*/ 47 h 61"/>
                <a:gd name="T10" fmla="*/ 15 w 36"/>
                <a:gd name="T11" fmla="*/ 53 h 61"/>
                <a:gd name="T12" fmla="*/ 19 w 36"/>
                <a:gd name="T13" fmla="*/ 58 h 61"/>
                <a:gd name="T14" fmla="*/ 24 w 36"/>
                <a:gd name="T15" fmla="*/ 60 h 61"/>
                <a:gd name="T16" fmla="*/ 29 w 36"/>
                <a:gd name="T17" fmla="*/ 61 h 61"/>
                <a:gd name="T18" fmla="*/ 32 w 36"/>
                <a:gd name="T19" fmla="*/ 59 h 61"/>
                <a:gd name="T20" fmla="*/ 35 w 36"/>
                <a:gd name="T21" fmla="*/ 58 h 61"/>
                <a:gd name="T22" fmla="*/ 36 w 36"/>
                <a:gd name="T23" fmla="*/ 52 h 61"/>
                <a:gd name="T24" fmla="*/ 35 w 36"/>
                <a:gd name="T25" fmla="*/ 44 h 61"/>
                <a:gd name="T26" fmla="*/ 32 w 36"/>
                <a:gd name="T27" fmla="*/ 34 h 61"/>
                <a:gd name="T28" fmla="*/ 30 w 36"/>
                <a:gd name="T29" fmla="*/ 29 h 61"/>
                <a:gd name="T30" fmla="*/ 29 w 36"/>
                <a:gd name="T31" fmla="*/ 33 h 61"/>
                <a:gd name="T32" fmla="*/ 27 w 36"/>
                <a:gd name="T33" fmla="*/ 35 h 61"/>
                <a:gd name="T34" fmla="*/ 23 w 36"/>
                <a:gd name="T35" fmla="*/ 37 h 61"/>
                <a:gd name="T36" fmla="*/ 19 w 36"/>
                <a:gd name="T37" fmla="*/ 37 h 61"/>
                <a:gd name="T38" fmla="*/ 12 w 36"/>
                <a:gd name="T39" fmla="*/ 36 h 61"/>
                <a:gd name="T40" fmla="*/ 5 w 36"/>
                <a:gd name="T41" fmla="*/ 12 h 61"/>
                <a:gd name="T42" fmla="*/ 1 w 36"/>
                <a:gd name="T43" fmla="*/ 0 h 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61"/>
                <a:gd name="T68" fmla="*/ 36 w 36"/>
                <a:gd name="T69" fmla="*/ 61 h 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61">
                  <a:moveTo>
                    <a:pt x="1" y="0"/>
                  </a:moveTo>
                  <a:lnTo>
                    <a:pt x="0" y="6"/>
                  </a:lnTo>
                  <a:lnTo>
                    <a:pt x="5" y="21"/>
                  </a:lnTo>
                  <a:lnTo>
                    <a:pt x="8" y="34"/>
                  </a:lnTo>
                  <a:lnTo>
                    <a:pt x="11" y="47"/>
                  </a:lnTo>
                  <a:lnTo>
                    <a:pt x="15" y="53"/>
                  </a:lnTo>
                  <a:lnTo>
                    <a:pt x="19" y="58"/>
                  </a:lnTo>
                  <a:lnTo>
                    <a:pt x="24" y="60"/>
                  </a:lnTo>
                  <a:lnTo>
                    <a:pt x="29" y="61"/>
                  </a:lnTo>
                  <a:lnTo>
                    <a:pt x="32" y="59"/>
                  </a:lnTo>
                  <a:lnTo>
                    <a:pt x="35" y="58"/>
                  </a:lnTo>
                  <a:lnTo>
                    <a:pt x="36" y="52"/>
                  </a:lnTo>
                  <a:lnTo>
                    <a:pt x="35" y="44"/>
                  </a:lnTo>
                  <a:lnTo>
                    <a:pt x="32" y="34"/>
                  </a:lnTo>
                  <a:lnTo>
                    <a:pt x="30" y="29"/>
                  </a:lnTo>
                  <a:lnTo>
                    <a:pt x="29" y="33"/>
                  </a:lnTo>
                  <a:lnTo>
                    <a:pt x="27" y="35"/>
                  </a:lnTo>
                  <a:lnTo>
                    <a:pt x="23" y="37"/>
                  </a:lnTo>
                  <a:lnTo>
                    <a:pt x="19" y="37"/>
                  </a:lnTo>
                  <a:lnTo>
                    <a:pt x="12" y="36"/>
                  </a:lnTo>
                  <a:lnTo>
                    <a:pt x="5" y="12"/>
                  </a:lnTo>
                  <a:lnTo>
                    <a:pt x="1" y="0"/>
                  </a:lnTo>
                  <a:close/>
                </a:path>
              </a:pathLst>
            </a:custGeom>
            <a:solidFill>
              <a:srgbClr val="000000"/>
            </a:solidFill>
            <a:ln w="9525">
              <a:noFill/>
              <a:round/>
              <a:headEnd/>
              <a:tailEnd/>
            </a:ln>
          </p:spPr>
          <p:txBody>
            <a:bodyPr/>
            <a:lstStyle/>
            <a:p>
              <a:endParaRPr lang="en-US"/>
            </a:p>
          </p:txBody>
        </p:sp>
        <p:sp>
          <p:nvSpPr>
            <p:cNvPr id="62536" name="Freeform 107"/>
            <p:cNvSpPr>
              <a:spLocks/>
            </p:cNvSpPr>
            <p:nvPr/>
          </p:nvSpPr>
          <p:spPr bwMode="auto">
            <a:xfrm>
              <a:off x="2861" y="1328"/>
              <a:ext cx="36" cy="201"/>
            </a:xfrm>
            <a:custGeom>
              <a:avLst/>
              <a:gdLst>
                <a:gd name="T0" fmla="*/ 2 w 36"/>
                <a:gd name="T1" fmla="*/ 0 h 201"/>
                <a:gd name="T2" fmla="*/ 0 w 36"/>
                <a:gd name="T3" fmla="*/ 45 h 201"/>
                <a:gd name="T4" fmla="*/ 6 w 36"/>
                <a:gd name="T5" fmla="*/ 108 h 201"/>
                <a:gd name="T6" fmla="*/ 11 w 36"/>
                <a:gd name="T7" fmla="*/ 162 h 201"/>
                <a:gd name="T8" fmla="*/ 20 w 36"/>
                <a:gd name="T9" fmla="*/ 194 h 201"/>
                <a:gd name="T10" fmla="*/ 24 w 36"/>
                <a:gd name="T11" fmla="*/ 201 h 201"/>
                <a:gd name="T12" fmla="*/ 27 w 36"/>
                <a:gd name="T13" fmla="*/ 191 h 201"/>
                <a:gd name="T14" fmla="*/ 28 w 36"/>
                <a:gd name="T15" fmla="*/ 169 h 201"/>
                <a:gd name="T16" fmla="*/ 36 w 36"/>
                <a:gd name="T17" fmla="*/ 163 h 201"/>
                <a:gd name="T18" fmla="*/ 25 w 36"/>
                <a:gd name="T19" fmla="*/ 144 h 201"/>
                <a:gd name="T20" fmla="*/ 18 w 36"/>
                <a:gd name="T21" fmla="*/ 133 h 201"/>
                <a:gd name="T22" fmla="*/ 19 w 36"/>
                <a:gd name="T23" fmla="*/ 40 h 201"/>
                <a:gd name="T24" fmla="*/ 23 w 36"/>
                <a:gd name="T25" fmla="*/ 3 h 201"/>
                <a:gd name="T26" fmla="*/ 2 w 36"/>
                <a:gd name="T27" fmla="*/ 0 h 2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201"/>
                <a:gd name="T44" fmla="*/ 36 w 36"/>
                <a:gd name="T45" fmla="*/ 201 h 20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201">
                  <a:moveTo>
                    <a:pt x="2" y="0"/>
                  </a:moveTo>
                  <a:lnTo>
                    <a:pt x="0" y="45"/>
                  </a:lnTo>
                  <a:lnTo>
                    <a:pt x="6" y="108"/>
                  </a:lnTo>
                  <a:lnTo>
                    <a:pt x="11" y="162"/>
                  </a:lnTo>
                  <a:lnTo>
                    <a:pt x="20" y="194"/>
                  </a:lnTo>
                  <a:lnTo>
                    <a:pt x="24" y="201"/>
                  </a:lnTo>
                  <a:lnTo>
                    <a:pt x="27" y="191"/>
                  </a:lnTo>
                  <a:lnTo>
                    <a:pt x="28" y="169"/>
                  </a:lnTo>
                  <a:lnTo>
                    <a:pt x="36" y="163"/>
                  </a:lnTo>
                  <a:lnTo>
                    <a:pt x="25" y="144"/>
                  </a:lnTo>
                  <a:lnTo>
                    <a:pt x="18" y="133"/>
                  </a:lnTo>
                  <a:lnTo>
                    <a:pt x="19" y="40"/>
                  </a:lnTo>
                  <a:lnTo>
                    <a:pt x="23" y="3"/>
                  </a:lnTo>
                  <a:lnTo>
                    <a:pt x="2" y="0"/>
                  </a:lnTo>
                  <a:close/>
                </a:path>
              </a:pathLst>
            </a:custGeom>
            <a:solidFill>
              <a:srgbClr val="FFBF7F"/>
            </a:solidFill>
            <a:ln w="9525">
              <a:noFill/>
              <a:round/>
              <a:headEnd/>
              <a:tailEnd/>
            </a:ln>
          </p:spPr>
          <p:txBody>
            <a:bodyPr/>
            <a:lstStyle/>
            <a:p>
              <a:endParaRPr lang="en-US"/>
            </a:p>
          </p:txBody>
        </p:sp>
        <p:sp>
          <p:nvSpPr>
            <p:cNvPr id="62537" name="Freeform 108"/>
            <p:cNvSpPr>
              <a:spLocks/>
            </p:cNvSpPr>
            <p:nvPr/>
          </p:nvSpPr>
          <p:spPr bwMode="auto">
            <a:xfrm>
              <a:off x="2962" y="1322"/>
              <a:ext cx="32" cy="188"/>
            </a:xfrm>
            <a:custGeom>
              <a:avLst/>
              <a:gdLst>
                <a:gd name="T0" fmla="*/ 9 w 32"/>
                <a:gd name="T1" fmla="*/ 5 h 188"/>
                <a:gd name="T2" fmla="*/ 14 w 32"/>
                <a:gd name="T3" fmla="*/ 39 h 188"/>
                <a:gd name="T4" fmla="*/ 13 w 32"/>
                <a:gd name="T5" fmla="*/ 119 h 188"/>
                <a:gd name="T6" fmla="*/ 0 w 32"/>
                <a:gd name="T7" fmla="*/ 153 h 188"/>
                <a:gd name="T8" fmla="*/ 3 w 32"/>
                <a:gd name="T9" fmla="*/ 156 h 188"/>
                <a:gd name="T10" fmla="*/ 0 w 32"/>
                <a:gd name="T11" fmla="*/ 174 h 188"/>
                <a:gd name="T12" fmla="*/ 3 w 32"/>
                <a:gd name="T13" fmla="*/ 188 h 188"/>
                <a:gd name="T14" fmla="*/ 13 w 32"/>
                <a:gd name="T15" fmla="*/ 165 h 188"/>
                <a:gd name="T16" fmla="*/ 23 w 32"/>
                <a:gd name="T17" fmla="*/ 123 h 188"/>
                <a:gd name="T18" fmla="*/ 32 w 32"/>
                <a:gd name="T19" fmla="*/ 32 h 188"/>
                <a:gd name="T20" fmla="*/ 28 w 32"/>
                <a:gd name="T21" fmla="*/ 0 h 188"/>
                <a:gd name="T22" fmla="*/ 9 w 32"/>
                <a:gd name="T23" fmla="*/ 5 h 1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88"/>
                <a:gd name="T38" fmla="*/ 32 w 32"/>
                <a:gd name="T39" fmla="*/ 188 h 1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88">
                  <a:moveTo>
                    <a:pt x="9" y="5"/>
                  </a:moveTo>
                  <a:lnTo>
                    <a:pt x="14" y="39"/>
                  </a:lnTo>
                  <a:lnTo>
                    <a:pt x="13" y="119"/>
                  </a:lnTo>
                  <a:lnTo>
                    <a:pt x="0" y="153"/>
                  </a:lnTo>
                  <a:lnTo>
                    <a:pt x="3" y="156"/>
                  </a:lnTo>
                  <a:lnTo>
                    <a:pt x="0" y="174"/>
                  </a:lnTo>
                  <a:lnTo>
                    <a:pt x="3" y="188"/>
                  </a:lnTo>
                  <a:lnTo>
                    <a:pt x="13" y="165"/>
                  </a:lnTo>
                  <a:lnTo>
                    <a:pt x="23" y="123"/>
                  </a:lnTo>
                  <a:lnTo>
                    <a:pt x="32" y="32"/>
                  </a:lnTo>
                  <a:lnTo>
                    <a:pt x="28" y="0"/>
                  </a:lnTo>
                  <a:lnTo>
                    <a:pt x="9" y="5"/>
                  </a:lnTo>
                  <a:close/>
                </a:path>
              </a:pathLst>
            </a:custGeom>
            <a:solidFill>
              <a:srgbClr val="FFBF7F"/>
            </a:solidFill>
            <a:ln w="9525">
              <a:noFill/>
              <a:round/>
              <a:headEnd/>
              <a:tailEnd/>
            </a:ln>
          </p:spPr>
          <p:txBody>
            <a:bodyPr/>
            <a:lstStyle/>
            <a:p>
              <a:endParaRPr lang="en-US"/>
            </a:p>
          </p:txBody>
        </p:sp>
        <p:sp>
          <p:nvSpPr>
            <p:cNvPr id="62538" name="Freeform 109"/>
            <p:cNvSpPr>
              <a:spLocks/>
            </p:cNvSpPr>
            <p:nvPr/>
          </p:nvSpPr>
          <p:spPr bwMode="auto">
            <a:xfrm>
              <a:off x="2859" y="1204"/>
              <a:ext cx="138" cy="304"/>
            </a:xfrm>
            <a:custGeom>
              <a:avLst/>
              <a:gdLst>
                <a:gd name="T0" fmla="*/ 56 w 138"/>
                <a:gd name="T1" fmla="*/ 0 h 304"/>
                <a:gd name="T2" fmla="*/ 22 w 138"/>
                <a:gd name="T3" fmla="*/ 21 h 304"/>
                <a:gd name="T4" fmla="*/ 18 w 138"/>
                <a:gd name="T5" fmla="*/ 28 h 304"/>
                <a:gd name="T6" fmla="*/ 0 w 138"/>
                <a:gd name="T7" fmla="*/ 125 h 304"/>
                <a:gd name="T8" fmla="*/ 3 w 138"/>
                <a:gd name="T9" fmla="*/ 228 h 304"/>
                <a:gd name="T10" fmla="*/ 25 w 138"/>
                <a:gd name="T11" fmla="*/ 220 h 304"/>
                <a:gd name="T12" fmla="*/ 26 w 138"/>
                <a:gd name="T13" fmla="*/ 129 h 304"/>
                <a:gd name="T14" fmla="*/ 30 w 138"/>
                <a:gd name="T15" fmla="*/ 104 h 304"/>
                <a:gd name="T16" fmla="*/ 30 w 138"/>
                <a:gd name="T17" fmla="*/ 158 h 304"/>
                <a:gd name="T18" fmla="*/ 25 w 138"/>
                <a:gd name="T19" fmla="*/ 251 h 304"/>
                <a:gd name="T20" fmla="*/ 35 w 138"/>
                <a:gd name="T21" fmla="*/ 251 h 304"/>
                <a:gd name="T22" fmla="*/ 34 w 138"/>
                <a:gd name="T23" fmla="*/ 283 h 304"/>
                <a:gd name="T24" fmla="*/ 35 w 138"/>
                <a:gd name="T25" fmla="*/ 301 h 304"/>
                <a:gd name="T26" fmla="*/ 70 w 138"/>
                <a:gd name="T27" fmla="*/ 304 h 304"/>
                <a:gd name="T28" fmla="*/ 99 w 138"/>
                <a:gd name="T29" fmla="*/ 297 h 304"/>
                <a:gd name="T30" fmla="*/ 116 w 138"/>
                <a:gd name="T31" fmla="*/ 296 h 304"/>
                <a:gd name="T32" fmla="*/ 114 w 138"/>
                <a:gd name="T33" fmla="*/ 245 h 304"/>
                <a:gd name="T34" fmla="*/ 116 w 138"/>
                <a:gd name="T35" fmla="*/ 220 h 304"/>
                <a:gd name="T36" fmla="*/ 108 w 138"/>
                <a:gd name="T37" fmla="*/ 149 h 304"/>
                <a:gd name="T38" fmla="*/ 107 w 138"/>
                <a:gd name="T39" fmla="*/ 112 h 304"/>
                <a:gd name="T40" fmla="*/ 110 w 138"/>
                <a:gd name="T41" fmla="*/ 126 h 304"/>
                <a:gd name="T42" fmla="*/ 114 w 138"/>
                <a:gd name="T43" fmla="*/ 208 h 304"/>
                <a:gd name="T44" fmla="*/ 132 w 138"/>
                <a:gd name="T45" fmla="*/ 213 h 304"/>
                <a:gd name="T46" fmla="*/ 138 w 138"/>
                <a:gd name="T47" fmla="*/ 118 h 304"/>
                <a:gd name="T48" fmla="*/ 117 w 138"/>
                <a:gd name="T49" fmla="*/ 26 h 304"/>
                <a:gd name="T50" fmla="*/ 82 w 138"/>
                <a:gd name="T51" fmla="*/ 0 h 304"/>
                <a:gd name="T52" fmla="*/ 56 w 138"/>
                <a:gd name="T53" fmla="*/ 0 h 30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8"/>
                <a:gd name="T82" fmla="*/ 0 h 304"/>
                <a:gd name="T83" fmla="*/ 138 w 138"/>
                <a:gd name="T84" fmla="*/ 304 h 30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8" h="304">
                  <a:moveTo>
                    <a:pt x="56" y="0"/>
                  </a:moveTo>
                  <a:lnTo>
                    <a:pt x="22" y="21"/>
                  </a:lnTo>
                  <a:lnTo>
                    <a:pt x="18" y="28"/>
                  </a:lnTo>
                  <a:lnTo>
                    <a:pt x="0" y="125"/>
                  </a:lnTo>
                  <a:lnTo>
                    <a:pt x="3" y="228"/>
                  </a:lnTo>
                  <a:lnTo>
                    <a:pt x="25" y="220"/>
                  </a:lnTo>
                  <a:lnTo>
                    <a:pt x="26" y="129"/>
                  </a:lnTo>
                  <a:lnTo>
                    <a:pt x="30" y="104"/>
                  </a:lnTo>
                  <a:lnTo>
                    <a:pt x="30" y="158"/>
                  </a:lnTo>
                  <a:lnTo>
                    <a:pt x="25" y="251"/>
                  </a:lnTo>
                  <a:lnTo>
                    <a:pt x="35" y="251"/>
                  </a:lnTo>
                  <a:lnTo>
                    <a:pt x="34" y="283"/>
                  </a:lnTo>
                  <a:lnTo>
                    <a:pt x="35" y="301"/>
                  </a:lnTo>
                  <a:lnTo>
                    <a:pt x="70" y="304"/>
                  </a:lnTo>
                  <a:lnTo>
                    <a:pt x="99" y="297"/>
                  </a:lnTo>
                  <a:lnTo>
                    <a:pt x="116" y="296"/>
                  </a:lnTo>
                  <a:lnTo>
                    <a:pt x="114" y="245"/>
                  </a:lnTo>
                  <a:lnTo>
                    <a:pt x="116" y="220"/>
                  </a:lnTo>
                  <a:lnTo>
                    <a:pt x="108" y="149"/>
                  </a:lnTo>
                  <a:lnTo>
                    <a:pt x="107" y="112"/>
                  </a:lnTo>
                  <a:lnTo>
                    <a:pt x="110" y="126"/>
                  </a:lnTo>
                  <a:lnTo>
                    <a:pt x="114" y="208"/>
                  </a:lnTo>
                  <a:lnTo>
                    <a:pt x="132" y="213"/>
                  </a:lnTo>
                  <a:lnTo>
                    <a:pt x="138" y="118"/>
                  </a:lnTo>
                  <a:lnTo>
                    <a:pt x="117" y="26"/>
                  </a:lnTo>
                  <a:lnTo>
                    <a:pt x="82" y="0"/>
                  </a:lnTo>
                  <a:lnTo>
                    <a:pt x="56" y="0"/>
                  </a:lnTo>
                  <a:close/>
                </a:path>
              </a:pathLst>
            </a:custGeom>
            <a:solidFill>
              <a:srgbClr val="9FBFFF"/>
            </a:solidFill>
            <a:ln w="0">
              <a:solidFill>
                <a:srgbClr val="9FBFFF"/>
              </a:solidFill>
              <a:round/>
              <a:headEnd/>
              <a:tailEnd/>
            </a:ln>
          </p:spPr>
          <p:txBody>
            <a:bodyPr/>
            <a:lstStyle/>
            <a:p>
              <a:endParaRPr lang="en-US"/>
            </a:p>
          </p:txBody>
        </p:sp>
        <p:sp>
          <p:nvSpPr>
            <p:cNvPr id="62539" name="Freeform 110"/>
            <p:cNvSpPr>
              <a:spLocks/>
            </p:cNvSpPr>
            <p:nvPr/>
          </p:nvSpPr>
          <p:spPr bwMode="auto">
            <a:xfrm>
              <a:off x="2887" y="1499"/>
              <a:ext cx="80" cy="288"/>
            </a:xfrm>
            <a:custGeom>
              <a:avLst/>
              <a:gdLst>
                <a:gd name="T0" fmla="*/ 11 w 80"/>
                <a:gd name="T1" fmla="*/ 4 h 288"/>
                <a:gd name="T2" fmla="*/ 15 w 80"/>
                <a:gd name="T3" fmla="*/ 106 h 288"/>
                <a:gd name="T4" fmla="*/ 13 w 80"/>
                <a:gd name="T5" fmla="*/ 133 h 288"/>
                <a:gd name="T6" fmla="*/ 13 w 80"/>
                <a:gd name="T7" fmla="*/ 161 h 288"/>
                <a:gd name="T8" fmla="*/ 15 w 80"/>
                <a:gd name="T9" fmla="*/ 187 h 288"/>
                <a:gd name="T10" fmla="*/ 15 w 80"/>
                <a:gd name="T11" fmla="*/ 207 h 288"/>
                <a:gd name="T12" fmla="*/ 15 w 80"/>
                <a:gd name="T13" fmla="*/ 233 h 288"/>
                <a:gd name="T14" fmla="*/ 14 w 80"/>
                <a:gd name="T15" fmla="*/ 244 h 288"/>
                <a:gd name="T16" fmla="*/ 4 w 80"/>
                <a:gd name="T17" fmla="*/ 277 h 288"/>
                <a:gd name="T18" fmla="*/ 0 w 80"/>
                <a:gd name="T19" fmla="*/ 288 h 288"/>
                <a:gd name="T20" fmla="*/ 16 w 80"/>
                <a:gd name="T21" fmla="*/ 288 h 288"/>
                <a:gd name="T22" fmla="*/ 23 w 80"/>
                <a:gd name="T23" fmla="*/ 275 h 288"/>
                <a:gd name="T24" fmla="*/ 27 w 80"/>
                <a:gd name="T25" fmla="*/ 258 h 288"/>
                <a:gd name="T26" fmla="*/ 30 w 80"/>
                <a:gd name="T27" fmla="*/ 232 h 288"/>
                <a:gd name="T28" fmla="*/ 39 w 80"/>
                <a:gd name="T29" fmla="*/ 161 h 288"/>
                <a:gd name="T30" fmla="*/ 42 w 80"/>
                <a:gd name="T31" fmla="*/ 142 h 288"/>
                <a:gd name="T32" fmla="*/ 40 w 80"/>
                <a:gd name="T33" fmla="*/ 180 h 288"/>
                <a:gd name="T34" fmla="*/ 43 w 80"/>
                <a:gd name="T35" fmla="*/ 203 h 288"/>
                <a:gd name="T36" fmla="*/ 44 w 80"/>
                <a:gd name="T37" fmla="*/ 225 h 288"/>
                <a:gd name="T38" fmla="*/ 42 w 80"/>
                <a:gd name="T39" fmla="*/ 245 h 288"/>
                <a:gd name="T40" fmla="*/ 43 w 80"/>
                <a:gd name="T41" fmla="*/ 255 h 288"/>
                <a:gd name="T42" fmla="*/ 53 w 80"/>
                <a:gd name="T43" fmla="*/ 285 h 288"/>
                <a:gd name="T44" fmla="*/ 62 w 80"/>
                <a:gd name="T45" fmla="*/ 285 h 288"/>
                <a:gd name="T46" fmla="*/ 66 w 80"/>
                <a:gd name="T47" fmla="*/ 285 h 288"/>
                <a:gd name="T48" fmla="*/ 72 w 80"/>
                <a:gd name="T49" fmla="*/ 279 h 288"/>
                <a:gd name="T50" fmla="*/ 59 w 80"/>
                <a:gd name="T51" fmla="*/ 245 h 288"/>
                <a:gd name="T52" fmla="*/ 65 w 80"/>
                <a:gd name="T53" fmla="*/ 173 h 288"/>
                <a:gd name="T54" fmla="*/ 68 w 80"/>
                <a:gd name="T55" fmla="*/ 139 h 288"/>
                <a:gd name="T56" fmla="*/ 80 w 80"/>
                <a:gd name="T57" fmla="*/ 0 h 288"/>
                <a:gd name="T58" fmla="*/ 11 w 80"/>
                <a:gd name="T59" fmla="*/ 4 h 28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0"/>
                <a:gd name="T91" fmla="*/ 0 h 288"/>
                <a:gd name="T92" fmla="*/ 80 w 80"/>
                <a:gd name="T93" fmla="*/ 288 h 28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0" h="288">
                  <a:moveTo>
                    <a:pt x="11" y="4"/>
                  </a:moveTo>
                  <a:lnTo>
                    <a:pt x="15" y="106"/>
                  </a:lnTo>
                  <a:lnTo>
                    <a:pt x="13" y="133"/>
                  </a:lnTo>
                  <a:lnTo>
                    <a:pt x="13" y="161"/>
                  </a:lnTo>
                  <a:lnTo>
                    <a:pt x="15" y="187"/>
                  </a:lnTo>
                  <a:lnTo>
                    <a:pt x="15" y="207"/>
                  </a:lnTo>
                  <a:lnTo>
                    <a:pt x="15" y="233"/>
                  </a:lnTo>
                  <a:lnTo>
                    <a:pt x="14" y="244"/>
                  </a:lnTo>
                  <a:lnTo>
                    <a:pt x="4" y="277"/>
                  </a:lnTo>
                  <a:lnTo>
                    <a:pt x="0" y="288"/>
                  </a:lnTo>
                  <a:lnTo>
                    <a:pt x="16" y="288"/>
                  </a:lnTo>
                  <a:lnTo>
                    <a:pt x="23" y="275"/>
                  </a:lnTo>
                  <a:lnTo>
                    <a:pt x="27" y="258"/>
                  </a:lnTo>
                  <a:lnTo>
                    <a:pt x="30" y="232"/>
                  </a:lnTo>
                  <a:lnTo>
                    <a:pt x="39" y="161"/>
                  </a:lnTo>
                  <a:lnTo>
                    <a:pt x="42" y="142"/>
                  </a:lnTo>
                  <a:lnTo>
                    <a:pt x="40" y="180"/>
                  </a:lnTo>
                  <a:lnTo>
                    <a:pt x="43" y="203"/>
                  </a:lnTo>
                  <a:lnTo>
                    <a:pt x="44" y="225"/>
                  </a:lnTo>
                  <a:lnTo>
                    <a:pt x="42" y="245"/>
                  </a:lnTo>
                  <a:lnTo>
                    <a:pt x="43" y="255"/>
                  </a:lnTo>
                  <a:lnTo>
                    <a:pt x="53" y="285"/>
                  </a:lnTo>
                  <a:lnTo>
                    <a:pt x="62" y="285"/>
                  </a:lnTo>
                  <a:lnTo>
                    <a:pt x="66" y="285"/>
                  </a:lnTo>
                  <a:lnTo>
                    <a:pt x="72" y="279"/>
                  </a:lnTo>
                  <a:lnTo>
                    <a:pt x="59" y="245"/>
                  </a:lnTo>
                  <a:lnTo>
                    <a:pt x="65" y="173"/>
                  </a:lnTo>
                  <a:lnTo>
                    <a:pt x="68" y="139"/>
                  </a:lnTo>
                  <a:lnTo>
                    <a:pt x="80" y="0"/>
                  </a:lnTo>
                  <a:lnTo>
                    <a:pt x="11" y="4"/>
                  </a:lnTo>
                  <a:close/>
                </a:path>
              </a:pathLst>
            </a:custGeom>
            <a:solidFill>
              <a:srgbClr val="FFBF7F"/>
            </a:solidFill>
            <a:ln w="9525">
              <a:noFill/>
              <a:round/>
              <a:headEnd/>
              <a:tailEnd/>
            </a:ln>
          </p:spPr>
          <p:txBody>
            <a:bodyPr/>
            <a:lstStyle/>
            <a:p>
              <a:endParaRPr lang="en-US"/>
            </a:p>
          </p:txBody>
        </p:sp>
        <p:sp>
          <p:nvSpPr>
            <p:cNvPr id="62540" name="Freeform 111"/>
            <p:cNvSpPr>
              <a:spLocks/>
            </p:cNvSpPr>
            <p:nvPr/>
          </p:nvSpPr>
          <p:spPr bwMode="auto">
            <a:xfrm>
              <a:off x="2913" y="1205"/>
              <a:ext cx="31" cy="18"/>
            </a:xfrm>
            <a:custGeom>
              <a:avLst/>
              <a:gdLst>
                <a:gd name="T0" fmla="*/ 0 w 31"/>
                <a:gd name="T1" fmla="*/ 2 h 18"/>
                <a:gd name="T2" fmla="*/ 7 w 31"/>
                <a:gd name="T3" fmla="*/ 18 h 18"/>
                <a:gd name="T4" fmla="*/ 16 w 31"/>
                <a:gd name="T5" fmla="*/ 0 h 18"/>
                <a:gd name="T6" fmla="*/ 25 w 31"/>
                <a:gd name="T7" fmla="*/ 18 h 18"/>
                <a:gd name="T8" fmla="*/ 31 w 31"/>
                <a:gd name="T9" fmla="*/ 2 h 18"/>
                <a:gd name="T10" fmla="*/ 0 60000 65536"/>
                <a:gd name="T11" fmla="*/ 0 60000 65536"/>
                <a:gd name="T12" fmla="*/ 0 60000 65536"/>
                <a:gd name="T13" fmla="*/ 0 60000 65536"/>
                <a:gd name="T14" fmla="*/ 0 60000 65536"/>
                <a:gd name="T15" fmla="*/ 0 w 31"/>
                <a:gd name="T16" fmla="*/ 0 h 18"/>
                <a:gd name="T17" fmla="*/ 31 w 31"/>
                <a:gd name="T18" fmla="*/ 18 h 18"/>
              </a:gdLst>
              <a:ahLst/>
              <a:cxnLst>
                <a:cxn ang="T10">
                  <a:pos x="T0" y="T1"/>
                </a:cxn>
                <a:cxn ang="T11">
                  <a:pos x="T2" y="T3"/>
                </a:cxn>
                <a:cxn ang="T12">
                  <a:pos x="T4" y="T5"/>
                </a:cxn>
                <a:cxn ang="T13">
                  <a:pos x="T6" y="T7"/>
                </a:cxn>
                <a:cxn ang="T14">
                  <a:pos x="T8" y="T9"/>
                </a:cxn>
              </a:cxnLst>
              <a:rect l="T15" t="T16" r="T17" b="T18"/>
              <a:pathLst>
                <a:path w="31" h="18">
                  <a:moveTo>
                    <a:pt x="0" y="2"/>
                  </a:moveTo>
                  <a:lnTo>
                    <a:pt x="7" y="18"/>
                  </a:lnTo>
                  <a:lnTo>
                    <a:pt x="16" y="0"/>
                  </a:lnTo>
                  <a:lnTo>
                    <a:pt x="25" y="18"/>
                  </a:lnTo>
                  <a:lnTo>
                    <a:pt x="31" y="2"/>
                  </a:lnTo>
                </a:path>
              </a:pathLst>
            </a:custGeom>
            <a:noFill/>
            <a:ln w="0">
              <a:solidFill>
                <a:srgbClr val="3F7FFF"/>
              </a:solidFill>
              <a:round/>
              <a:headEnd/>
              <a:tailEnd/>
            </a:ln>
          </p:spPr>
          <p:txBody>
            <a:bodyPr/>
            <a:lstStyle/>
            <a:p>
              <a:endParaRPr lang="en-US"/>
            </a:p>
          </p:txBody>
        </p:sp>
        <p:sp>
          <p:nvSpPr>
            <p:cNvPr id="62541" name="Freeform 112"/>
            <p:cNvSpPr>
              <a:spLocks/>
            </p:cNvSpPr>
            <p:nvPr/>
          </p:nvSpPr>
          <p:spPr bwMode="auto">
            <a:xfrm>
              <a:off x="2930" y="1209"/>
              <a:ext cx="7" cy="150"/>
            </a:xfrm>
            <a:custGeom>
              <a:avLst/>
              <a:gdLst>
                <a:gd name="T0" fmla="*/ 0 w 7"/>
                <a:gd name="T1" fmla="*/ 0 h 150"/>
                <a:gd name="T2" fmla="*/ 7 w 7"/>
                <a:gd name="T3" fmla="*/ 62 h 150"/>
                <a:gd name="T4" fmla="*/ 7 w 7"/>
                <a:gd name="T5" fmla="*/ 150 h 150"/>
                <a:gd name="T6" fmla="*/ 0 60000 65536"/>
                <a:gd name="T7" fmla="*/ 0 60000 65536"/>
                <a:gd name="T8" fmla="*/ 0 60000 65536"/>
                <a:gd name="T9" fmla="*/ 0 w 7"/>
                <a:gd name="T10" fmla="*/ 0 h 150"/>
                <a:gd name="T11" fmla="*/ 7 w 7"/>
                <a:gd name="T12" fmla="*/ 150 h 150"/>
              </a:gdLst>
              <a:ahLst/>
              <a:cxnLst>
                <a:cxn ang="T6">
                  <a:pos x="T0" y="T1"/>
                </a:cxn>
                <a:cxn ang="T7">
                  <a:pos x="T2" y="T3"/>
                </a:cxn>
                <a:cxn ang="T8">
                  <a:pos x="T4" y="T5"/>
                </a:cxn>
              </a:cxnLst>
              <a:rect l="T9" t="T10" r="T11" b="T12"/>
              <a:pathLst>
                <a:path w="7" h="150">
                  <a:moveTo>
                    <a:pt x="0" y="0"/>
                  </a:moveTo>
                  <a:lnTo>
                    <a:pt x="7" y="62"/>
                  </a:lnTo>
                  <a:lnTo>
                    <a:pt x="7" y="150"/>
                  </a:lnTo>
                </a:path>
              </a:pathLst>
            </a:custGeom>
            <a:noFill/>
            <a:ln w="0">
              <a:solidFill>
                <a:srgbClr val="3F7FFF"/>
              </a:solidFill>
              <a:round/>
              <a:headEnd/>
              <a:tailEnd/>
            </a:ln>
          </p:spPr>
          <p:txBody>
            <a:bodyPr/>
            <a:lstStyle/>
            <a:p>
              <a:endParaRPr lang="en-US"/>
            </a:p>
          </p:txBody>
        </p:sp>
        <p:sp>
          <p:nvSpPr>
            <p:cNvPr id="62542" name="Freeform 113"/>
            <p:cNvSpPr>
              <a:spLocks/>
            </p:cNvSpPr>
            <p:nvPr/>
          </p:nvSpPr>
          <p:spPr bwMode="auto">
            <a:xfrm>
              <a:off x="2899" y="1359"/>
              <a:ext cx="60" cy="8"/>
            </a:xfrm>
            <a:custGeom>
              <a:avLst/>
              <a:gdLst>
                <a:gd name="T0" fmla="*/ 0 w 60"/>
                <a:gd name="T1" fmla="*/ 8 h 8"/>
                <a:gd name="T2" fmla="*/ 33 w 60"/>
                <a:gd name="T3" fmla="*/ 0 h 8"/>
                <a:gd name="T4" fmla="*/ 60 w 60"/>
                <a:gd name="T5" fmla="*/ 3 h 8"/>
                <a:gd name="T6" fmla="*/ 0 60000 65536"/>
                <a:gd name="T7" fmla="*/ 0 60000 65536"/>
                <a:gd name="T8" fmla="*/ 0 60000 65536"/>
                <a:gd name="T9" fmla="*/ 0 w 60"/>
                <a:gd name="T10" fmla="*/ 0 h 8"/>
                <a:gd name="T11" fmla="*/ 60 w 60"/>
                <a:gd name="T12" fmla="*/ 8 h 8"/>
              </a:gdLst>
              <a:ahLst/>
              <a:cxnLst>
                <a:cxn ang="T6">
                  <a:pos x="T0" y="T1"/>
                </a:cxn>
                <a:cxn ang="T7">
                  <a:pos x="T2" y="T3"/>
                </a:cxn>
                <a:cxn ang="T8">
                  <a:pos x="T4" y="T5"/>
                </a:cxn>
              </a:cxnLst>
              <a:rect l="T9" t="T10" r="T11" b="T12"/>
              <a:pathLst>
                <a:path w="60" h="8">
                  <a:moveTo>
                    <a:pt x="0" y="8"/>
                  </a:moveTo>
                  <a:lnTo>
                    <a:pt x="33" y="0"/>
                  </a:lnTo>
                  <a:lnTo>
                    <a:pt x="60" y="3"/>
                  </a:lnTo>
                </a:path>
              </a:pathLst>
            </a:custGeom>
            <a:noFill/>
            <a:ln w="0">
              <a:solidFill>
                <a:srgbClr val="3F7FFF"/>
              </a:solidFill>
              <a:round/>
              <a:headEnd/>
              <a:tailEnd/>
            </a:ln>
          </p:spPr>
          <p:txBody>
            <a:bodyPr/>
            <a:lstStyle/>
            <a:p>
              <a:endParaRPr lang="en-US"/>
            </a:p>
          </p:txBody>
        </p:sp>
        <p:sp>
          <p:nvSpPr>
            <p:cNvPr id="62543" name="Freeform 114"/>
            <p:cNvSpPr>
              <a:spLocks/>
            </p:cNvSpPr>
            <p:nvPr/>
          </p:nvSpPr>
          <p:spPr bwMode="auto">
            <a:xfrm>
              <a:off x="2884" y="1752"/>
              <a:ext cx="31" cy="56"/>
            </a:xfrm>
            <a:custGeom>
              <a:avLst/>
              <a:gdLst>
                <a:gd name="T0" fmla="*/ 5 w 31"/>
                <a:gd name="T1" fmla="*/ 28 h 56"/>
                <a:gd name="T2" fmla="*/ 1 w 31"/>
                <a:gd name="T3" fmla="*/ 36 h 56"/>
                <a:gd name="T4" fmla="*/ 0 w 31"/>
                <a:gd name="T5" fmla="*/ 43 h 56"/>
                <a:gd name="T6" fmla="*/ 0 w 31"/>
                <a:gd name="T7" fmla="*/ 48 h 56"/>
                <a:gd name="T8" fmla="*/ 0 w 31"/>
                <a:gd name="T9" fmla="*/ 52 h 56"/>
                <a:gd name="T10" fmla="*/ 3 w 31"/>
                <a:gd name="T11" fmla="*/ 55 h 56"/>
                <a:gd name="T12" fmla="*/ 7 w 31"/>
                <a:gd name="T13" fmla="*/ 56 h 56"/>
                <a:gd name="T14" fmla="*/ 12 w 31"/>
                <a:gd name="T15" fmla="*/ 56 h 56"/>
                <a:gd name="T16" fmla="*/ 18 w 31"/>
                <a:gd name="T17" fmla="*/ 53 h 56"/>
                <a:gd name="T18" fmla="*/ 22 w 31"/>
                <a:gd name="T19" fmla="*/ 48 h 56"/>
                <a:gd name="T20" fmla="*/ 25 w 31"/>
                <a:gd name="T21" fmla="*/ 40 h 56"/>
                <a:gd name="T22" fmla="*/ 28 w 31"/>
                <a:gd name="T23" fmla="*/ 25 h 56"/>
                <a:gd name="T24" fmla="*/ 31 w 31"/>
                <a:gd name="T25" fmla="*/ 10 h 56"/>
                <a:gd name="T26" fmla="*/ 31 w 31"/>
                <a:gd name="T27" fmla="*/ 0 h 56"/>
                <a:gd name="T28" fmla="*/ 25 w 31"/>
                <a:gd name="T29" fmla="*/ 22 h 56"/>
                <a:gd name="T30" fmla="*/ 19 w 31"/>
                <a:gd name="T31" fmla="*/ 35 h 56"/>
                <a:gd name="T32" fmla="*/ 11 w 31"/>
                <a:gd name="T33" fmla="*/ 35 h 56"/>
                <a:gd name="T34" fmla="*/ 4 w 31"/>
                <a:gd name="T35" fmla="*/ 34 h 56"/>
                <a:gd name="T36" fmla="*/ 5 w 31"/>
                <a:gd name="T37" fmla="*/ 28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
                <a:gd name="T58" fmla="*/ 0 h 56"/>
                <a:gd name="T59" fmla="*/ 31 w 31"/>
                <a:gd name="T60" fmla="*/ 56 h 5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 h="56">
                  <a:moveTo>
                    <a:pt x="5" y="28"/>
                  </a:moveTo>
                  <a:lnTo>
                    <a:pt x="1" y="36"/>
                  </a:lnTo>
                  <a:lnTo>
                    <a:pt x="0" y="43"/>
                  </a:lnTo>
                  <a:lnTo>
                    <a:pt x="0" y="48"/>
                  </a:lnTo>
                  <a:lnTo>
                    <a:pt x="0" y="52"/>
                  </a:lnTo>
                  <a:lnTo>
                    <a:pt x="3" y="55"/>
                  </a:lnTo>
                  <a:lnTo>
                    <a:pt x="7" y="56"/>
                  </a:lnTo>
                  <a:lnTo>
                    <a:pt x="12" y="56"/>
                  </a:lnTo>
                  <a:lnTo>
                    <a:pt x="18" y="53"/>
                  </a:lnTo>
                  <a:lnTo>
                    <a:pt x="22" y="48"/>
                  </a:lnTo>
                  <a:lnTo>
                    <a:pt x="25" y="40"/>
                  </a:lnTo>
                  <a:lnTo>
                    <a:pt x="28" y="25"/>
                  </a:lnTo>
                  <a:lnTo>
                    <a:pt x="31" y="10"/>
                  </a:lnTo>
                  <a:lnTo>
                    <a:pt x="31" y="0"/>
                  </a:lnTo>
                  <a:lnTo>
                    <a:pt x="25" y="22"/>
                  </a:lnTo>
                  <a:lnTo>
                    <a:pt x="19" y="35"/>
                  </a:lnTo>
                  <a:lnTo>
                    <a:pt x="11" y="35"/>
                  </a:lnTo>
                  <a:lnTo>
                    <a:pt x="4" y="34"/>
                  </a:lnTo>
                  <a:lnTo>
                    <a:pt x="5" y="28"/>
                  </a:lnTo>
                  <a:close/>
                </a:path>
              </a:pathLst>
            </a:custGeom>
            <a:solidFill>
              <a:srgbClr val="000000"/>
            </a:solidFill>
            <a:ln w="9525">
              <a:noFill/>
              <a:round/>
              <a:headEnd/>
              <a:tailEnd/>
            </a:ln>
          </p:spPr>
          <p:txBody>
            <a:bodyPr/>
            <a:lstStyle/>
            <a:p>
              <a:endParaRPr lang="en-US"/>
            </a:p>
          </p:txBody>
        </p:sp>
        <p:sp>
          <p:nvSpPr>
            <p:cNvPr id="62544" name="Freeform 115"/>
            <p:cNvSpPr>
              <a:spLocks/>
            </p:cNvSpPr>
            <p:nvPr/>
          </p:nvSpPr>
          <p:spPr bwMode="auto">
            <a:xfrm>
              <a:off x="2928" y="1746"/>
              <a:ext cx="36" cy="62"/>
            </a:xfrm>
            <a:custGeom>
              <a:avLst/>
              <a:gdLst>
                <a:gd name="T0" fmla="*/ 1 w 36"/>
                <a:gd name="T1" fmla="*/ 0 h 62"/>
                <a:gd name="T2" fmla="*/ 0 w 36"/>
                <a:gd name="T3" fmla="*/ 6 h 62"/>
                <a:gd name="T4" fmla="*/ 5 w 36"/>
                <a:gd name="T5" fmla="*/ 22 h 62"/>
                <a:gd name="T6" fmla="*/ 8 w 36"/>
                <a:gd name="T7" fmla="*/ 35 h 62"/>
                <a:gd name="T8" fmla="*/ 12 w 36"/>
                <a:gd name="T9" fmla="*/ 47 h 62"/>
                <a:gd name="T10" fmla="*/ 15 w 36"/>
                <a:gd name="T11" fmla="*/ 54 h 62"/>
                <a:gd name="T12" fmla="*/ 19 w 36"/>
                <a:gd name="T13" fmla="*/ 59 h 62"/>
                <a:gd name="T14" fmla="*/ 24 w 36"/>
                <a:gd name="T15" fmla="*/ 61 h 62"/>
                <a:gd name="T16" fmla="*/ 29 w 36"/>
                <a:gd name="T17" fmla="*/ 62 h 62"/>
                <a:gd name="T18" fmla="*/ 32 w 36"/>
                <a:gd name="T19" fmla="*/ 60 h 62"/>
                <a:gd name="T20" fmla="*/ 35 w 36"/>
                <a:gd name="T21" fmla="*/ 58 h 62"/>
                <a:gd name="T22" fmla="*/ 36 w 36"/>
                <a:gd name="T23" fmla="*/ 52 h 62"/>
                <a:gd name="T24" fmla="*/ 35 w 36"/>
                <a:gd name="T25" fmla="*/ 44 h 62"/>
                <a:gd name="T26" fmla="*/ 32 w 36"/>
                <a:gd name="T27" fmla="*/ 34 h 62"/>
                <a:gd name="T28" fmla="*/ 30 w 36"/>
                <a:gd name="T29" fmla="*/ 30 h 62"/>
                <a:gd name="T30" fmla="*/ 29 w 36"/>
                <a:gd name="T31" fmla="*/ 34 h 62"/>
                <a:gd name="T32" fmla="*/ 27 w 36"/>
                <a:gd name="T33" fmla="*/ 36 h 62"/>
                <a:gd name="T34" fmla="*/ 23 w 36"/>
                <a:gd name="T35" fmla="*/ 37 h 62"/>
                <a:gd name="T36" fmla="*/ 20 w 36"/>
                <a:gd name="T37" fmla="*/ 38 h 62"/>
                <a:gd name="T38" fmla="*/ 12 w 36"/>
                <a:gd name="T39" fmla="*/ 36 h 62"/>
                <a:gd name="T40" fmla="*/ 5 w 36"/>
                <a:gd name="T41" fmla="*/ 13 h 62"/>
                <a:gd name="T42" fmla="*/ 1 w 36"/>
                <a:gd name="T43" fmla="*/ 0 h 6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62"/>
                <a:gd name="T68" fmla="*/ 36 w 36"/>
                <a:gd name="T69" fmla="*/ 62 h 6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62">
                  <a:moveTo>
                    <a:pt x="1" y="0"/>
                  </a:moveTo>
                  <a:lnTo>
                    <a:pt x="0" y="6"/>
                  </a:lnTo>
                  <a:lnTo>
                    <a:pt x="5" y="22"/>
                  </a:lnTo>
                  <a:lnTo>
                    <a:pt x="8" y="35"/>
                  </a:lnTo>
                  <a:lnTo>
                    <a:pt x="12" y="47"/>
                  </a:lnTo>
                  <a:lnTo>
                    <a:pt x="15" y="54"/>
                  </a:lnTo>
                  <a:lnTo>
                    <a:pt x="19" y="59"/>
                  </a:lnTo>
                  <a:lnTo>
                    <a:pt x="24" y="61"/>
                  </a:lnTo>
                  <a:lnTo>
                    <a:pt x="29" y="62"/>
                  </a:lnTo>
                  <a:lnTo>
                    <a:pt x="32" y="60"/>
                  </a:lnTo>
                  <a:lnTo>
                    <a:pt x="35" y="58"/>
                  </a:lnTo>
                  <a:lnTo>
                    <a:pt x="36" y="52"/>
                  </a:lnTo>
                  <a:lnTo>
                    <a:pt x="35" y="44"/>
                  </a:lnTo>
                  <a:lnTo>
                    <a:pt x="32" y="34"/>
                  </a:lnTo>
                  <a:lnTo>
                    <a:pt x="30" y="30"/>
                  </a:lnTo>
                  <a:lnTo>
                    <a:pt x="29" y="34"/>
                  </a:lnTo>
                  <a:lnTo>
                    <a:pt x="27" y="36"/>
                  </a:lnTo>
                  <a:lnTo>
                    <a:pt x="23" y="37"/>
                  </a:lnTo>
                  <a:lnTo>
                    <a:pt x="20" y="38"/>
                  </a:lnTo>
                  <a:lnTo>
                    <a:pt x="12" y="36"/>
                  </a:lnTo>
                  <a:lnTo>
                    <a:pt x="5" y="13"/>
                  </a:lnTo>
                  <a:lnTo>
                    <a:pt x="1" y="0"/>
                  </a:lnTo>
                  <a:close/>
                </a:path>
              </a:pathLst>
            </a:custGeom>
            <a:solidFill>
              <a:srgbClr val="000000"/>
            </a:solidFill>
            <a:ln w="9525">
              <a:noFill/>
              <a:round/>
              <a:headEnd/>
              <a:tailEnd/>
            </a:ln>
          </p:spPr>
          <p:txBody>
            <a:bodyPr/>
            <a:lstStyle/>
            <a:p>
              <a:endParaRPr lang="en-US"/>
            </a:p>
          </p:txBody>
        </p:sp>
        <p:sp>
          <p:nvSpPr>
            <p:cNvPr id="62545" name="Freeform 116"/>
            <p:cNvSpPr>
              <a:spLocks/>
            </p:cNvSpPr>
            <p:nvPr/>
          </p:nvSpPr>
          <p:spPr bwMode="auto">
            <a:xfrm>
              <a:off x="2903" y="1110"/>
              <a:ext cx="55" cy="95"/>
            </a:xfrm>
            <a:custGeom>
              <a:avLst/>
              <a:gdLst>
                <a:gd name="T0" fmla="*/ 13 w 55"/>
                <a:gd name="T1" fmla="*/ 95 h 95"/>
                <a:gd name="T2" fmla="*/ 13 w 55"/>
                <a:gd name="T3" fmla="*/ 80 h 95"/>
                <a:gd name="T4" fmla="*/ 9 w 55"/>
                <a:gd name="T5" fmla="*/ 70 h 95"/>
                <a:gd name="T6" fmla="*/ 4 w 55"/>
                <a:gd name="T7" fmla="*/ 62 h 95"/>
                <a:gd name="T8" fmla="*/ 2 w 55"/>
                <a:gd name="T9" fmla="*/ 49 h 95"/>
                <a:gd name="T10" fmla="*/ 0 w 55"/>
                <a:gd name="T11" fmla="*/ 44 h 95"/>
                <a:gd name="T12" fmla="*/ 0 w 55"/>
                <a:gd name="T13" fmla="*/ 29 h 95"/>
                <a:gd name="T14" fmla="*/ 4 w 55"/>
                <a:gd name="T15" fmla="*/ 13 h 95"/>
                <a:gd name="T16" fmla="*/ 13 w 55"/>
                <a:gd name="T17" fmla="*/ 4 h 95"/>
                <a:gd name="T18" fmla="*/ 22 w 55"/>
                <a:gd name="T19" fmla="*/ 0 h 95"/>
                <a:gd name="T20" fmla="*/ 34 w 55"/>
                <a:gd name="T21" fmla="*/ 0 h 95"/>
                <a:gd name="T22" fmla="*/ 44 w 55"/>
                <a:gd name="T23" fmla="*/ 4 h 95"/>
                <a:gd name="T24" fmla="*/ 51 w 55"/>
                <a:gd name="T25" fmla="*/ 12 h 95"/>
                <a:gd name="T26" fmla="*/ 55 w 55"/>
                <a:gd name="T27" fmla="*/ 24 h 95"/>
                <a:gd name="T28" fmla="*/ 55 w 55"/>
                <a:gd name="T29" fmla="*/ 36 h 95"/>
                <a:gd name="T30" fmla="*/ 53 w 55"/>
                <a:gd name="T31" fmla="*/ 48 h 95"/>
                <a:gd name="T32" fmla="*/ 48 w 55"/>
                <a:gd name="T33" fmla="*/ 62 h 95"/>
                <a:gd name="T34" fmla="*/ 45 w 55"/>
                <a:gd name="T35" fmla="*/ 68 h 95"/>
                <a:gd name="T36" fmla="*/ 43 w 55"/>
                <a:gd name="T37" fmla="*/ 74 h 95"/>
                <a:gd name="T38" fmla="*/ 42 w 55"/>
                <a:gd name="T39" fmla="*/ 81 h 95"/>
                <a:gd name="T40" fmla="*/ 40 w 55"/>
                <a:gd name="T41" fmla="*/ 95 h 95"/>
                <a:gd name="T42" fmla="*/ 13 w 55"/>
                <a:gd name="T43" fmla="*/ 95 h 9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
                <a:gd name="T67" fmla="*/ 0 h 95"/>
                <a:gd name="T68" fmla="*/ 55 w 55"/>
                <a:gd name="T69" fmla="*/ 95 h 9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 h="95">
                  <a:moveTo>
                    <a:pt x="13" y="95"/>
                  </a:moveTo>
                  <a:lnTo>
                    <a:pt x="13" y="80"/>
                  </a:lnTo>
                  <a:lnTo>
                    <a:pt x="9" y="70"/>
                  </a:lnTo>
                  <a:lnTo>
                    <a:pt x="4" y="62"/>
                  </a:lnTo>
                  <a:lnTo>
                    <a:pt x="2" y="49"/>
                  </a:lnTo>
                  <a:lnTo>
                    <a:pt x="0" y="44"/>
                  </a:lnTo>
                  <a:lnTo>
                    <a:pt x="0" y="29"/>
                  </a:lnTo>
                  <a:lnTo>
                    <a:pt x="4" y="13"/>
                  </a:lnTo>
                  <a:lnTo>
                    <a:pt x="13" y="4"/>
                  </a:lnTo>
                  <a:lnTo>
                    <a:pt x="22" y="0"/>
                  </a:lnTo>
                  <a:lnTo>
                    <a:pt x="34" y="0"/>
                  </a:lnTo>
                  <a:lnTo>
                    <a:pt x="44" y="4"/>
                  </a:lnTo>
                  <a:lnTo>
                    <a:pt x="51" y="12"/>
                  </a:lnTo>
                  <a:lnTo>
                    <a:pt x="55" y="24"/>
                  </a:lnTo>
                  <a:lnTo>
                    <a:pt x="55" y="36"/>
                  </a:lnTo>
                  <a:lnTo>
                    <a:pt x="53" y="48"/>
                  </a:lnTo>
                  <a:lnTo>
                    <a:pt x="48" y="62"/>
                  </a:lnTo>
                  <a:lnTo>
                    <a:pt x="45" y="68"/>
                  </a:lnTo>
                  <a:lnTo>
                    <a:pt x="43" y="74"/>
                  </a:lnTo>
                  <a:lnTo>
                    <a:pt x="42" y="81"/>
                  </a:lnTo>
                  <a:lnTo>
                    <a:pt x="40" y="95"/>
                  </a:lnTo>
                  <a:lnTo>
                    <a:pt x="13" y="95"/>
                  </a:lnTo>
                  <a:close/>
                </a:path>
              </a:pathLst>
            </a:custGeom>
            <a:solidFill>
              <a:srgbClr val="FFBF7F"/>
            </a:solidFill>
            <a:ln w="9525">
              <a:noFill/>
              <a:round/>
              <a:headEnd/>
              <a:tailEnd/>
            </a:ln>
          </p:spPr>
          <p:txBody>
            <a:bodyPr/>
            <a:lstStyle/>
            <a:p>
              <a:endParaRPr lang="en-US"/>
            </a:p>
          </p:txBody>
        </p:sp>
        <p:sp>
          <p:nvSpPr>
            <p:cNvPr id="62546" name="Freeform 117"/>
            <p:cNvSpPr>
              <a:spLocks/>
            </p:cNvSpPr>
            <p:nvPr/>
          </p:nvSpPr>
          <p:spPr bwMode="auto">
            <a:xfrm>
              <a:off x="2894" y="1103"/>
              <a:ext cx="74" cy="74"/>
            </a:xfrm>
            <a:custGeom>
              <a:avLst/>
              <a:gdLst>
                <a:gd name="T0" fmla="*/ 5 w 74"/>
                <a:gd name="T1" fmla="*/ 64 h 74"/>
                <a:gd name="T2" fmla="*/ 0 w 74"/>
                <a:gd name="T3" fmla="*/ 56 h 74"/>
                <a:gd name="T4" fmla="*/ 0 w 74"/>
                <a:gd name="T5" fmla="*/ 48 h 74"/>
                <a:gd name="T6" fmla="*/ 0 w 74"/>
                <a:gd name="T7" fmla="*/ 38 h 74"/>
                <a:gd name="T8" fmla="*/ 2 w 74"/>
                <a:gd name="T9" fmla="*/ 30 h 74"/>
                <a:gd name="T10" fmla="*/ 5 w 74"/>
                <a:gd name="T11" fmla="*/ 21 h 74"/>
                <a:gd name="T12" fmla="*/ 9 w 74"/>
                <a:gd name="T13" fmla="*/ 16 h 74"/>
                <a:gd name="T14" fmla="*/ 12 w 74"/>
                <a:gd name="T15" fmla="*/ 9 h 74"/>
                <a:gd name="T16" fmla="*/ 20 w 74"/>
                <a:gd name="T17" fmla="*/ 3 h 74"/>
                <a:gd name="T18" fmla="*/ 25 w 74"/>
                <a:gd name="T19" fmla="*/ 1 h 74"/>
                <a:gd name="T20" fmla="*/ 37 w 74"/>
                <a:gd name="T21" fmla="*/ 0 h 74"/>
                <a:gd name="T22" fmla="*/ 47 w 74"/>
                <a:gd name="T23" fmla="*/ 0 h 74"/>
                <a:gd name="T24" fmla="*/ 54 w 74"/>
                <a:gd name="T25" fmla="*/ 3 h 74"/>
                <a:gd name="T26" fmla="*/ 59 w 74"/>
                <a:gd name="T27" fmla="*/ 5 h 74"/>
                <a:gd name="T28" fmla="*/ 65 w 74"/>
                <a:gd name="T29" fmla="*/ 12 h 74"/>
                <a:gd name="T30" fmla="*/ 69 w 74"/>
                <a:gd name="T31" fmla="*/ 18 h 74"/>
                <a:gd name="T32" fmla="*/ 73 w 74"/>
                <a:gd name="T33" fmla="*/ 24 h 74"/>
                <a:gd name="T34" fmla="*/ 74 w 74"/>
                <a:gd name="T35" fmla="*/ 32 h 74"/>
                <a:gd name="T36" fmla="*/ 74 w 74"/>
                <a:gd name="T37" fmla="*/ 45 h 74"/>
                <a:gd name="T38" fmla="*/ 74 w 74"/>
                <a:gd name="T39" fmla="*/ 54 h 74"/>
                <a:gd name="T40" fmla="*/ 72 w 74"/>
                <a:gd name="T41" fmla="*/ 59 h 74"/>
                <a:gd name="T42" fmla="*/ 68 w 74"/>
                <a:gd name="T43" fmla="*/ 65 h 74"/>
                <a:gd name="T44" fmla="*/ 65 w 74"/>
                <a:gd name="T45" fmla="*/ 69 h 74"/>
                <a:gd name="T46" fmla="*/ 58 w 74"/>
                <a:gd name="T47" fmla="*/ 72 h 74"/>
                <a:gd name="T48" fmla="*/ 51 w 74"/>
                <a:gd name="T49" fmla="*/ 74 h 74"/>
                <a:gd name="T50" fmla="*/ 57 w 74"/>
                <a:gd name="T51" fmla="*/ 65 h 74"/>
                <a:gd name="T52" fmla="*/ 62 w 74"/>
                <a:gd name="T53" fmla="*/ 49 h 74"/>
                <a:gd name="T54" fmla="*/ 59 w 74"/>
                <a:gd name="T55" fmla="*/ 30 h 74"/>
                <a:gd name="T56" fmla="*/ 48 w 74"/>
                <a:gd name="T57" fmla="*/ 34 h 74"/>
                <a:gd name="T58" fmla="*/ 34 w 74"/>
                <a:gd name="T59" fmla="*/ 34 h 74"/>
                <a:gd name="T60" fmla="*/ 24 w 74"/>
                <a:gd name="T61" fmla="*/ 33 h 74"/>
                <a:gd name="T62" fmla="*/ 16 w 74"/>
                <a:gd name="T63" fmla="*/ 31 h 74"/>
                <a:gd name="T64" fmla="*/ 15 w 74"/>
                <a:gd name="T65" fmla="*/ 36 h 74"/>
                <a:gd name="T66" fmla="*/ 12 w 74"/>
                <a:gd name="T67" fmla="*/ 50 h 74"/>
                <a:gd name="T68" fmla="*/ 17 w 74"/>
                <a:gd name="T69" fmla="*/ 65 h 74"/>
                <a:gd name="T70" fmla="*/ 20 w 74"/>
                <a:gd name="T71" fmla="*/ 74 h 74"/>
                <a:gd name="T72" fmla="*/ 12 w 74"/>
                <a:gd name="T73" fmla="*/ 69 h 74"/>
                <a:gd name="T74" fmla="*/ 5 w 74"/>
                <a:gd name="T75" fmla="*/ 64 h 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4"/>
                <a:gd name="T115" fmla="*/ 0 h 74"/>
                <a:gd name="T116" fmla="*/ 74 w 74"/>
                <a:gd name="T117" fmla="*/ 74 h 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4" h="74">
                  <a:moveTo>
                    <a:pt x="5" y="64"/>
                  </a:moveTo>
                  <a:lnTo>
                    <a:pt x="0" y="56"/>
                  </a:lnTo>
                  <a:lnTo>
                    <a:pt x="0" y="48"/>
                  </a:lnTo>
                  <a:lnTo>
                    <a:pt x="0" y="38"/>
                  </a:lnTo>
                  <a:lnTo>
                    <a:pt x="2" y="30"/>
                  </a:lnTo>
                  <a:lnTo>
                    <a:pt x="5" y="21"/>
                  </a:lnTo>
                  <a:lnTo>
                    <a:pt x="9" y="16"/>
                  </a:lnTo>
                  <a:lnTo>
                    <a:pt x="12" y="9"/>
                  </a:lnTo>
                  <a:lnTo>
                    <a:pt x="20" y="3"/>
                  </a:lnTo>
                  <a:lnTo>
                    <a:pt x="25" y="1"/>
                  </a:lnTo>
                  <a:lnTo>
                    <a:pt x="37" y="0"/>
                  </a:lnTo>
                  <a:lnTo>
                    <a:pt x="47" y="0"/>
                  </a:lnTo>
                  <a:lnTo>
                    <a:pt x="54" y="3"/>
                  </a:lnTo>
                  <a:lnTo>
                    <a:pt x="59" y="5"/>
                  </a:lnTo>
                  <a:lnTo>
                    <a:pt x="65" y="12"/>
                  </a:lnTo>
                  <a:lnTo>
                    <a:pt x="69" y="18"/>
                  </a:lnTo>
                  <a:lnTo>
                    <a:pt x="73" y="24"/>
                  </a:lnTo>
                  <a:lnTo>
                    <a:pt x="74" y="32"/>
                  </a:lnTo>
                  <a:lnTo>
                    <a:pt x="74" y="45"/>
                  </a:lnTo>
                  <a:lnTo>
                    <a:pt x="74" y="54"/>
                  </a:lnTo>
                  <a:lnTo>
                    <a:pt x="72" y="59"/>
                  </a:lnTo>
                  <a:lnTo>
                    <a:pt x="68" y="65"/>
                  </a:lnTo>
                  <a:lnTo>
                    <a:pt x="65" y="69"/>
                  </a:lnTo>
                  <a:lnTo>
                    <a:pt x="58" y="72"/>
                  </a:lnTo>
                  <a:lnTo>
                    <a:pt x="51" y="74"/>
                  </a:lnTo>
                  <a:lnTo>
                    <a:pt x="57" y="65"/>
                  </a:lnTo>
                  <a:lnTo>
                    <a:pt x="62" y="49"/>
                  </a:lnTo>
                  <a:lnTo>
                    <a:pt x="59" y="30"/>
                  </a:lnTo>
                  <a:lnTo>
                    <a:pt x="48" y="34"/>
                  </a:lnTo>
                  <a:lnTo>
                    <a:pt x="34" y="34"/>
                  </a:lnTo>
                  <a:lnTo>
                    <a:pt x="24" y="33"/>
                  </a:lnTo>
                  <a:lnTo>
                    <a:pt x="16" y="31"/>
                  </a:lnTo>
                  <a:lnTo>
                    <a:pt x="15" y="36"/>
                  </a:lnTo>
                  <a:lnTo>
                    <a:pt x="12" y="50"/>
                  </a:lnTo>
                  <a:lnTo>
                    <a:pt x="17" y="65"/>
                  </a:lnTo>
                  <a:lnTo>
                    <a:pt x="20" y="74"/>
                  </a:lnTo>
                  <a:lnTo>
                    <a:pt x="12" y="69"/>
                  </a:lnTo>
                  <a:lnTo>
                    <a:pt x="5" y="64"/>
                  </a:lnTo>
                  <a:close/>
                </a:path>
              </a:pathLst>
            </a:custGeom>
            <a:solidFill>
              <a:srgbClr val="7F3F00"/>
            </a:solidFill>
            <a:ln w="9525">
              <a:noFill/>
              <a:round/>
              <a:headEnd/>
              <a:tailEnd/>
            </a:ln>
          </p:spPr>
          <p:txBody>
            <a:bodyPr/>
            <a:lstStyle/>
            <a:p>
              <a:endParaRPr lang="en-US"/>
            </a:p>
          </p:txBody>
        </p:sp>
        <p:sp>
          <p:nvSpPr>
            <p:cNvPr id="62547" name="Oval 118"/>
            <p:cNvSpPr>
              <a:spLocks noChangeArrowheads="1"/>
            </p:cNvSpPr>
            <p:nvPr/>
          </p:nvSpPr>
          <p:spPr bwMode="auto">
            <a:xfrm>
              <a:off x="2904" y="1156"/>
              <a:ext cx="1" cy="7"/>
            </a:xfrm>
            <a:prstGeom prst="ellipse">
              <a:avLst/>
            </a:prstGeom>
            <a:solidFill>
              <a:srgbClr val="5F7FFF"/>
            </a:solidFill>
            <a:ln w="9525">
              <a:noFill/>
              <a:round/>
              <a:headEnd/>
              <a:tailEnd/>
            </a:ln>
          </p:spPr>
          <p:txBody>
            <a:bodyPr/>
            <a:lstStyle/>
            <a:p>
              <a:pPr>
                <a:buClr>
                  <a:srgbClr val="000000"/>
                </a:buClr>
                <a:buSzPct val="100000"/>
                <a:buFont typeface="Arial" charset="0"/>
                <a:buNone/>
              </a:pPr>
              <a:endParaRPr lang="en-US"/>
            </a:p>
          </p:txBody>
        </p:sp>
        <p:sp>
          <p:nvSpPr>
            <p:cNvPr id="62548" name="Oval 119"/>
            <p:cNvSpPr>
              <a:spLocks noChangeArrowheads="1"/>
            </p:cNvSpPr>
            <p:nvPr/>
          </p:nvSpPr>
          <p:spPr bwMode="auto">
            <a:xfrm>
              <a:off x="2955" y="1156"/>
              <a:ext cx="1" cy="7"/>
            </a:xfrm>
            <a:prstGeom prst="ellipse">
              <a:avLst/>
            </a:prstGeom>
            <a:solidFill>
              <a:srgbClr val="5F7FFF"/>
            </a:solidFill>
            <a:ln w="9525">
              <a:noFill/>
              <a:round/>
              <a:headEnd/>
              <a:tailEnd/>
            </a:ln>
          </p:spPr>
          <p:txBody>
            <a:bodyPr/>
            <a:lstStyle/>
            <a:p>
              <a:pPr>
                <a:buClr>
                  <a:srgbClr val="000000"/>
                </a:buClr>
                <a:buSzPct val="100000"/>
                <a:buFont typeface="Arial" charset="0"/>
                <a:buNone/>
              </a:pPr>
              <a:endParaRPr lang="en-US"/>
            </a:p>
          </p:txBody>
        </p:sp>
        <p:sp>
          <p:nvSpPr>
            <p:cNvPr id="62549" name="Freeform 120"/>
            <p:cNvSpPr>
              <a:spLocks/>
            </p:cNvSpPr>
            <p:nvPr/>
          </p:nvSpPr>
          <p:spPr bwMode="auto">
            <a:xfrm>
              <a:off x="3069" y="1752"/>
              <a:ext cx="69" cy="47"/>
            </a:xfrm>
            <a:custGeom>
              <a:avLst/>
              <a:gdLst>
                <a:gd name="T0" fmla="*/ 35 w 69"/>
                <a:gd name="T1" fmla="*/ 0 h 47"/>
                <a:gd name="T2" fmla="*/ 24 w 69"/>
                <a:gd name="T3" fmla="*/ 12 h 47"/>
                <a:gd name="T4" fmla="*/ 14 w 69"/>
                <a:gd name="T5" fmla="*/ 26 h 47"/>
                <a:gd name="T6" fmla="*/ 2 w 69"/>
                <a:gd name="T7" fmla="*/ 37 h 47"/>
                <a:gd name="T8" fmla="*/ 0 w 69"/>
                <a:gd name="T9" fmla="*/ 44 h 47"/>
                <a:gd name="T10" fmla="*/ 13 w 69"/>
                <a:gd name="T11" fmla="*/ 47 h 47"/>
                <a:gd name="T12" fmla="*/ 25 w 69"/>
                <a:gd name="T13" fmla="*/ 46 h 47"/>
                <a:gd name="T14" fmla="*/ 41 w 69"/>
                <a:gd name="T15" fmla="*/ 37 h 47"/>
                <a:gd name="T16" fmla="*/ 53 w 69"/>
                <a:gd name="T17" fmla="*/ 30 h 47"/>
                <a:gd name="T18" fmla="*/ 65 w 69"/>
                <a:gd name="T19" fmla="*/ 28 h 47"/>
                <a:gd name="T20" fmla="*/ 69 w 69"/>
                <a:gd name="T21" fmla="*/ 25 h 47"/>
                <a:gd name="T22" fmla="*/ 68 w 69"/>
                <a:gd name="T23" fmla="*/ 3 h 47"/>
                <a:gd name="T24" fmla="*/ 35 w 6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
                <a:gd name="T40" fmla="*/ 0 h 47"/>
                <a:gd name="T41" fmla="*/ 69 w 69"/>
                <a:gd name="T42" fmla="*/ 47 h 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 h="47">
                  <a:moveTo>
                    <a:pt x="35" y="0"/>
                  </a:moveTo>
                  <a:lnTo>
                    <a:pt x="24" y="12"/>
                  </a:lnTo>
                  <a:lnTo>
                    <a:pt x="14" y="26"/>
                  </a:lnTo>
                  <a:lnTo>
                    <a:pt x="2" y="37"/>
                  </a:lnTo>
                  <a:lnTo>
                    <a:pt x="0" y="44"/>
                  </a:lnTo>
                  <a:lnTo>
                    <a:pt x="13" y="47"/>
                  </a:lnTo>
                  <a:lnTo>
                    <a:pt x="25" y="46"/>
                  </a:lnTo>
                  <a:lnTo>
                    <a:pt x="41" y="37"/>
                  </a:lnTo>
                  <a:lnTo>
                    <a:pt x="53" y="30"/>
                  </a:lnTo>
                  <a:lnTo>
                    <a:pt x="65" y="28"/>
                  </a:lnTo>
                  <a:lnTo>
                    <a:pt x="69" y="25"/>
                  </a:lnTo>
                  <a:lnTo>
                    <a:pt x="68" y="3"/>
                  </a:lnTo>
                  <a:lnTo>
                    <a:pt x="35" y="0"/>
                  </a:lnTo>
                  <a:close/>
                </a:path>
              </a:pathLst>
            </a:custGeom>
            <a:solidFill>
              <a:srgbClr val="000000"/>
            </a:solidFill>
            <a:ln w="9525">
              <a:noFill/>
              <a:round/>
              <a:headEnd/>
              <a:tailEnd/>
            </a:ln>
          </p:spPr>
          <p:txBody>
            <a:bodyPr/>
            <a:lstStyle/>
            <a:p>
              <a:endParaRPr lang="en-US"/>
            </a:p>
          </p:txBody>
        </p:sp>
        <p:sp>
          <p:nvSpPr>
            <p:cNvPr id="62550" name="Freeform 121"/>
            <p:cNvSpPr>
              <a:spLocks/>
            </p:cNvSpPr>
            <p:nvPr/>
          </p:nvSpPr>
          <p:spPr bwMode="auto">
            <a:xfrm>
              <a:off x="3191" y="1776"/>
              <a:ext cx="43" cy="52"/>
            </a:xfrm>
            <a:custGeom>
              <a:avLst/>
              <a:gdLst>
                <a:gd name="T0" fmla="*/ 1 w 43"/>
                <a:gd name="T1" fmla="*/ 1 h 52"/>
                <a:gd name="T2" fmla="*/ 0 w 43"/>
                <a:gd name="T3" fmla="*/ 14 h 52"/>
                <a:gd name="T4" fmla="*/ 6 w 43"/>
                <a:gd name="T5" fmla="*/ 22 h 52"/>
                <a:gd name="T6" fmla="*/ 8 w 43"/>
                <a:gd name="T7" fmla="*/ 33 h 52"/>
                <a:gd name="T8" fmla="*/ 17 w 43"/>
                <a:gd name="T9" fmla="*/ 45 h 52"/>
                <a:gd name="T10" fmla="*/ 25 w 43"/>
                <a:gd name="T11" fmla="*/ 51 h 52"/>
                <a:gd name="T12" fmla="*/ 33 w 43"/>
                <a:gd name="T13" fmla="*/ 52 h 52"/>
                <a:gd name="T14" fmla="*/ 40 w 43"/>
                <a:gd name="T15" fmla="*/ 52 h 52"/>
                <a:gd name="T16" fmla="*/ 43 w 43"/>
                <a:gd name="T17" fmla="*/ 44 h 52"/>
                <a:gd name="T18" fmla="*/ 42 w 43"/>
                <a:gd name="T19" fmla="*/ 32 h 52"/>
                <a:gd name="T20" fmla="*/ 35 w 43"/>
                <a:gd name="T21" fmla="*/ 19 h 52"/>
                <a:gd name="T22" fmla="*/ 25 w 43"/>
                <a:gd name="T23" fmla="*/ 4 h 52"/>
                <a:gd name="T24" fmla="*/ 24 w 43"/>
                <a:gd name="T25" fmla="*/ 0 h 52"/>
                <a:gd name="T26" fmla="*/ 1 w 43"/>
                <a:gd name="T27" fmla="*/ 1 h 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3"/>
                <a:gd name="T43" fmla="*/ 0 h 52"/>
                <a:gd name="T44" fmla="*/ 43 w 43"/>
                <a:gd name="T45" fmla="*/ 52 h 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3" h="52">
                  <a:moveTo>
                    <a:pt x="1" y="1"/>
                  </a:moveTo>
                  <a:lnTo>
                    <a:pt x="0" y="14"/>
                  </a:lnTo>
                  <a:lnTo>
                    <a:pt x="6" y="22"/>
                  </a:lnTo>
                  <a:lnTo>
                    <a:pt x="8" y="33"/>
                  </a:lnTo>
                  <a:lnTo>
                    <a:pt x="17" y="45"/>
                  </a:lnTo>
                  <a:lnTo>
                    <a:pt x="25" y="51"/>
                  </a:lnTo>
                  <a:lnTo>
                    <a:pt x="33" y="52"/>
                  </a:lnTo>
                  <a:lnTo>
                    <a:pt x="40" y="52"/>
                  </a:lnTo>
                  <a:lnTo>
                    <a:pt x="43" y="44"/>
                  </a:lnTo>
                  <a:lnTo>
                    <a:pt x="42" y="32"/>
                  </a:lnTo>
                  <a:lnTo>
                    <a:pt x="35" y="19"/>
                  </a:lnTo>
                  <a:lnTo>
                    <a:pt x="25" y="4"/>
                  </a:lnTo>
                  <a:lnTo>
                    <a:pt x="24" y="0"/>
                  </a:lnTo>
                  <a:lnTo>
                    <a:pt x="1" y="1"/>
                  </a:lnTo>
                  <a:close/>
                </a:path>
              </a:pathLst>
            </a:custGeom>
            <a:solidFill>
              <a:srgbClr val="000000"/>
            </a:solidFill>
            <a:ln w="9525">
              <a:noFill/>
              <a:round/>
              <a:headEnd/>
              <a:tailEnd/>
            </a:ln>
          </p:spPr>
          <p:txBody>
            <a:bodyPr/>
            <a:lstStyle/>
            <a:p>
              <a:endParaRPr lang="en-US"/>
            </a:p>
          </p:txBody>
        </p:sp>
        <p:sp>
          <p:nvSpPr>
            <p:cNvPr id="62551" name="Freeform 122"/>
            <p:cNvSpPr>
              <a:spLocks/>
            </p:cNvSpPr>
            <p:nvPr/>
          </p:nvSpPr>
          <p:spPr bwMode="auto">
            <a:xfrm>
              <a:off x="3090" y="1471"/>
              <a:ext cx="20" cy="58"/>
            </a:xfrm>
            <a:custGeom>
              <a:avLst/>
              <a:gdLst>
                <a:gd name="T0" fmla="*/ 1 w 20"/>
                <a:gd name="T1" fmla="*/ 0 h 58"/>
                <a:gd name="T2" fmla="*/ 0 w 20"/>
                <a:gd name="T3" fmla="*/ 32 h 58"/>
                <a:gd name="T4" fmla="*/ 10 w 20"/>
                <a:gd name="T5" fmla="*/ 52 h 58"/>
                <a:gd name="T6" fmla="*/ 16 w 20"/>
                <a:gd name="T7" fmla="*/ 58 h 58"/>
                <a:gd name="T8" fmla="*/ 15 w 20"/>
                <a:gd name="T9" fmla="*/ 30 h 58"/>
                <a:gd name="T10" fmla="*/ 17 w 20"/>
                <a:gd name="T11" fmla="*/ 33 h 58"/>
                <a:gd name="T12" fmla="*/ 20 w 20"/>
                <a:gd name="T13" fmla="*/ 42 h 58"/>
                <a:gd name="T14" fmla="*/ 20 w 20"/>
                <a:gd name="T15" fmla="*/ 32 h 58"/>
                <a:gd name="T16" fmla="*/ 17 w 20"/>
                <a:gd name="T17" fmla="*/ 15 h 58"/>
                <a:gd name="T18" fmla="*/ 11 w 20"/>
                <a:gd name="T19" fmla="*/ 0 h 58"/>
                <a:gd name="T20" fmla="*/ 1 w 20"/>
                <a:gd name="T21" fmla="*/ 0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
                <a:gd name="T34" fmla="*/ 0 h 58"/>
                <a:gd name="T35" fmla="*/ 20 w 20"/>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 h="58">
                  <a:moveTo>
                    <a:pt x="1" y="0"/>
                  </a:moveTo>
                  <a:lnTo>
                    <a:pt x="0" y="32"/>
                  </a:lnTo>
                  <a:lnTo>
                    <a:pt x="10" y="52"/>
                  </a:lnTo>
                  <a:lnTo>
                    <a:pt x="16" y="58"/>
                  </a:lnTo>
                  <a:lnTo>
                    <a:pt x="15" y="30"/>
                  </a:lnTo>
                  <a:lnTo>
                    <a:pt x="17" y="33"/>
                  </a:lnTo>
                  <a:lnTo>
                    <a:pt x="20" y="42"/>
                  </a:lnTo>
                  <a:lnTo>
                    <a:pt x="20" y="32"/>
                  </a:lnTo>
                  <a:lnTo>
                    <a:pt x="17" y="15"/>
                  </a:lnTo>
                  <a:lnTo>
                    <a:pt x="11" y="0"/>
                  </a:lnTo>
                  <a:lnTo>
                    <a:pt x="1" y="0"/>
                  </a:lnTo>
                  <a:close/>
                </a:path>
              </a:pathLst>
            </a:custGeom>
            <a:solidFill>
              <a:srgbClr val="FF7F3F"/>
            </a:solidFill>
            <a:ln w="9525">
              <a:noFill/>
              <a:round/>
              <a:headEnd/>
              <a:tailEnd/>
            </a:ln>
          </p:spPr>
          <p:txBody>
            <a:bodyPr/>
            <a:lstStyle/>
            <a:p>
              <a:endParaRPr lang="en-US"/>
            </a:p>
          </p:txBody>
        </p:sp>
        <p:sp>
          <p:nvSpPr>
            <p:cNvPr id="62552" name="Freeform 123"/>
            <p:cNvSpPr>
              <a:spLocks/>
            </p:cNvSpPr>
            <p:nvPr/>
          </p:nvSpPr>
          <p:spPr bwMode="auto">
            <a:xfrm>
              <a:off x="3100" y="1342"/>
              <a:ext cx="118" cy="435"/>
            </a:xfrm>
            <a:custGeom>
              <a:avLst/>
              <a:gdLst>
                <a:gd name="T0" fmla="*/ 1 w 118"/>
                <a:gd name="T1" fmla="*/ 0 h 435"/>
                <a:gd name="T2" fmla="*/ 0 w 118"/>
                <a:gd name="T3" fmla="*/ 236 h 435"/>
                <a:gd name="T4" fmla="*/ 1 w 118"/>
                <a:gd name="T5" fmla="*/ 412 h 435"/>
                <a:gd name="T6" fmla="*/ 37 w 118"/>
                <a:gd name="T7" fmla="*/ 420 h 435"/>
                <a:gd name="T8" fmla="*/ 42 w 118"/>
                <a:gd name="T9" fmla="*/ 276 h 435"/>
                <a:gd name="T10" fmla="*/ 38 w 118"/>
                <a:gd name="T11" fmla="*/ 263 h 435"/>
                <a:gd name="T12" fmla="*/ 42 w 118"/>
                <a:gd name="T13" fmla="*/ 255 h 435"/>
                <a:gd name="T14" fmla="*/ 42 w 118"/>
                <a:gd name="T15" fmla="*/ 167 h 435"/>
                <a:gd name="T16" fmla="*/ 50 w 118"/>
                <a:gd name="T17" fmla="*/ 195 h 435"/>
                <a:gd name="T18" fmla="*/ 71 w 118"/>
                <a:gd name="T19" fmla="*/ 313 h 435"/>
                <a:gd name="T20" fmla="*/ 88 w 118"/>
                <a:gd name="T21" fmla="*/ 435 h 435"/>
                <a:gd name="T22" fmla="*/ 118 w 118"/>
                <a:gd name="T23" fmla="*/ 435 h 435"/>
                <a:gd name="T24" fmla="*/ 105 w 118"/>
                <a:gd name="T25" fmla="*/ 272 h 435"/>
                <a:gd name="T26" fmla="*/ 99 w 118"/>
                <a:gd name="T27" fmla="*/ 134 h 435"/>
                <a:gd name="T28" fmla="*/ 102 w 118"/>
                <a:gd name="T29" fmla="*/ 3 h 435"/>
                <a:gd name="T30" fmla="*/ 1 w 118"/>
                <a:gd name="T31" fmla="*/ 0 h 4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8"/>
                <a:gd name="T49" fmla="*/ 0 h 435"/>
                <a:gd name="T50" fmla="*/ 118 w 118"/>
                <a:gd name="T51" fmla="*/ 435 h 43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8" h="435">
                  <a:moveTo>
                    <a:pt x="1" y="0"/>
                  </a:moveTo>
                  <a:lnTo>
                    <a:pt x="0" y="236"/>
                  </a:lnTo>
                  <a:lnTo>
                    <a:pt x="1" y="412"/>
                  </a:lnTo>
                  <a:lnTo>
                    <a:pt x="37" y="420"/>
                  </a:lnTo>
                  <a:lnTo>
                    <a:pt x="42" y="276"/>
                  </a:lnTo>
                  <a:lnTo>
                    <a:pt x="38" y="263"/>
                  </a:lnTo>
                  <a:lnTo>
                    <a:pt x="42" y="255"/>
                  </a:lnTo>
                  <a:lnTo>
                    <a:pt x="42" y="167"/>
                  </a:lnTo>
                  <a:lnTo>
                    <a:pt x="50" y="195"/>
                  </a:lnTo>
                  <a:lnTo>
                    <a:pt x="71" y="313"/>
                  </a:lnTo>
                  <a:lnTo>
                    <a:pt x="88" y="435"/>
                  </a:lnTo>
                  <a:lnTo>
                    <a:pt x="118" y="435"/>
                  </a:lnTo>
                  <a:lnTo>
                    <a:pt x="105" y="272"/>
                  </a:lnTo>
                  <a:lnTo>
                    <a:pt x="99" y="134"/>
                  </a:lnTo>
                  <a:lnTo>
                    <a:pt x="102" y="3"/>
                  </a:lnTo>
                  <a:lnTo>
                    <a:pt x="1" y="0"/>
                  </a:lnTo>
                  <a:close/>
                </a:path>
              </a:pathLst>
            </a:custGeom>
            <a:solidFill>
              <a:srgbClr val="00007F"/>
            </a:solidFill>
            <a:ln w="9525">
              <a:noFill/>
              <a:round/>
              <a:headEnd/>
              <a:tailEnd/>
            </a:ln>
          </p:spPr>
          <p:txBody>
            <a:bodyPr/>
            <a:lstStyle/>
            <a:p>
              <a:endParaRPr lang="en-US"/>
            </a:p>
          </p:txBody>
        </p:sp>
        <p:sp>
          <p:nvSpPr>
            <p:cNvPr id="62553" name="Freeform 124"/>
            <p:cNvSpPr>
              <a:spLocks/>
            </p:cNvSpPr>
            <p:nvPr/>
          </p:nvSpPr>
          <p:spPr bwMode="auto">
            <a:xfrm>
              <a:off x="3086" y="1142"/>
              <a:ext cx="151" cy="332"/>
            </a:xfrm>
            <a:custGeom>
              <a:avLst/>
              <a:gdLst>
                <a:gd name="T0" fmla="*/ 50 w 151"/>
                <a:gd name="T1" fmla="*/ 4 h 332"/>
                <a:gd name="T2" fmla="*/ 4 w 151"/>
                <a:gd name="T3" fmla="*/ 45 h 332"/>
                <a:gd name="T4" fmla="*/ 1 w 151"/>
                <a:gd name="T5" fmla="*/ 151 h 332"/>
                <a:gd name="T6" fmla="*/ 0 w 151"/>
                <a:gd name="T7" fmla="*/ 205 h 332"/>
                <a:gd name="T8" fmla="*/ 3 w 151"/>
                <a:gd name="T9" fmla="*/ 332 h 332"/>
                <a:gd name="T10" fmla="*/ 13 w 151"/>
                <a:gd name="T11" fmla="*/ 332 h 332"/>
                <a:gd name="T12" fmla="*/ 18 w 151"/>
                <a:gd name="T13" fmla="*/ 202 h 332"/>
                <a:gd name="T14" fmla="*/ 115 w 151"/>
                <a:gd name="T15" fmla="*/ 202 h 332"/>
                <a:gd name="T16" fmla="*/ 118 w 151"/>
                <a:gd name="T17" fmla="*/ 169 h 332"/>
                <a:gd name="T18" fmla="*/ 121 w 151"/>
                <a:gd name="T19" fmla="*/ 192 h 332"/>
                <a:gd name="T20" fmla="*/ 114 w 151"/>
                <a:gd name="T21" fmla="*/ 241 h 332"/>
                <a:gd name="T22" fmla="*/ 108 w 151"/>
                <a:gd name="T23" fmla="*/ 315 h 332"/>
                <a:gd name="T24" fmla="*/ 124 w 151"/>
                <a:gd name="T25" fmla="*/ 320 h 332"/>
                <a:gd name="T26" fmla="*/ 151 w 151"/>
                <a:gd name="T27" fmla="*/ 190 h 332"/>
                <a:gd name="T28" fmla="*/ 134 w 151"/>
                <a:gd name="T29" fmla="*/ 38 h 332"/>
                <a:gd name="T30" fmla="*/ 82 w 151"/>
                <a:gd name="T31" fmla="*/ 0 h 332"/>
                <a:gd name="T32" fmla="*/ 60 w 151"/>
                <a:gd name="T33" fmla="*/ 17 h 332"/>
                <a:gd name="T34" fmla="*/ 50 w 151"/>
                <a:gd name="T35" fmla="*/ 4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1"/>
                <a:gd name="T55" fmla="*/ 0 h 332"/>
                <a:gd name="T56" fmla="*/ 151 w 151"/>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1" h="332">
                  <a:moveTo>
                    <a:pt x="50" y="4"/>
                  </a:moveTo>
                  <a:lnTo>
                    <a:pt x="4" y="45"/>
                  </a:lnTo>
                  <a:lnTo>
                    <a:pt x="1" y="151"/>
                  </a:lnTo>
                  <a:lnTo>
                    <a:pt x="0" y="205"/>
                  </a:lnTo>
                  <a:lnTo>
                    <a:pt x="3" y="332"/>
                  </a:lnTo>
                  <a:lnTo>
                    <a:pt x="13" y="332"/>
                  </a:lnTo>
                  <a:lnTo>
                    <a:pt x="18" y="202"/>
                  </a:lnTo>
                  <a:lnTo>
                    <a:pt x="115" y="202"/>
                  </a:lnTo>
                  <a:lnTo>
                    <a:pt x="118" y="169"/>
                  </a:lnTo>
                  <a:lnTo>
                    <a:pt x="121" y="192"/>
                  </a:lnTo>
                  <a:lnTo>
                    <a:pt x="114" y="241"/>
                  </a:lnTo>
                  <a:lnTo>
                    <a:pt x="108" y="315"/>
                  </a:lnTo>
                  <a:lnTo>
                    <a:pt x="124" y="320"/>
                  </a:lnTo>
                  <a:lnTo>
                    <a:pt x="151" y="190"/>
                  </a:lnTo>
                  <a:lnTo>
                    <a:pt x="134" y="38"/>
                  </a:lnTo>
                  <a:lnTo>
                    <a:pt x="82" y="0"/>
                  </a:lnTo>
                  <a:lnTo>
                    <a:pt x="60" y="17"/>
                  </a:lnTo>
                  <a:lnTo>
                    <a:pt x="50" y="4"/>
                  </a:lnTo>
                  <a:close/>
                </a:path>
              </a:pathLst>
            </a:custGeom>
            <a:solidFill>
              <a:srgbClr val="3F7FFF"/>
            </a:solidFill>
            <a:ln w="9525">
              <a:noFill/>
              <a:round/>
              <a:headEnd/>
              <a:tailEnd/>
            </a:ln>
          </p:spPr>
          <p:txBody>
            <a:bodyPr/>
            <a:lstStyle/>
            <a:p>
              <a:endParaRPr lang="en-US"/>
            </a:p>
          </p:txBody>
        </p:sp>
        <p:sp>
          <p:nvSpPr>
            <p:cNvPr id="62554" name="Freeform 125"/>
            <p:cNvSpPr>
              <a:spLocks/>
            </p:cNvSpPr>
            <p:nvPr/>
          </p:nvSpPr>
          <p:spPr bwMode="auto">
            <a:xfrm>
              <a:off x="3189" y="1455"/>
              <a:ext cx="23" cy="56"/>
            </a:xfrm>
            <a:custGeom>
              <a:avLst/>
              <a:gdLst>
                <a:gd name="T0" fmla="*/ 7 w 23"/>
                <a:gd name="T1" fmla="*/ 0 h 56"/>
                <a:gd name="T2" fmla="*/ 0 w 23"/>
                <a:gd name="T3" fmla="*/ 29 h 56"/>
                <a:gd name="T4" fmla="*/ 12 w 23"/>
                <a:gd name="T5" fmla="*/ 56 h 56"/>
                <a:gd name="T6" fmla="*/ 16 w 23"/>
                <a:gd name="T7" fmla="*/ 53 h 56"/>
                <a:gd name="T8" fmla="*/ 23 w 23"/>
                <a:gd name="T9" fmla="*/ 50 h 56"/>
                <a:gd name="T10" fmla="*/ 20 w 23"/>
                <a:gd name="T11" fmla="*/ 42 h 56"/>
                <a:gd name="T12" fmla="*/ 19 w 23"/>
                <a:gd name="T13" fmla="*/ 32 h 56"/>
                <a:gd name="T14" fmla="*/ 23 w 23"/>
                <a:gd name="T15" fmla="*/ 21 h 56"/>
                <a:gd name="T16" fmla="*/ 20 w 23"/>
                <a:gd name="T17" fmla="*/ 2 h 56"/>
                <a:gd name="T18" fmla="*/ 7 w 23"/>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56"/>
                <a:gd name="T32" fmla="*/ 23 w 23"/>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56">
                  <a:moveTo>
                    <a:pt x="7" y="0"/>
                  </a:moveTo>
                  <a:lnTo>
                    <a:pt x="0" y="29"/>
                  </a:lnTo>
                  <a:lnTo>
                    <a:pt x="12" y="56"/>
                  </a:lnTo>
                  <a:lnTo>
                    <a:pt x="16" y="53"/>
                  </a:lnTo>
                  <a:lnTo>
                    <a:pt x="23" y="50"/>
                  </a:lnTo>
                  <a:lnTo>
                    <a:pt x="20" y="42"/>
                  </a:lnTo>
                  <a:lnTo>
                    <a:pt x="19" y="32"/>
                  </a:lnTo>
                  <a:lnTo>
                    <a:pt x="23" y="21"/>
                  </a:lnTo>
                  <a:lnTo>
                    <a:pt x="20" y="2"/>
                  </a:lnTo>
                  <a:lnTo>
                    <a:pt x="7" y="0"/>
                  </a:lnTo>
                  <a:close/>
                </a:path>
              </a:pathLst>
            </a:custGeom>
            <a:solidFill>
              <a:srgbClr val="FF7F3F"/>
            </a:solidFill>
            <a:ln w="9525">
              <a:noFill/>
              <a:round/>
              <a:headEnd/>
              <a:tailEnd/>
            </a:ln>
          </p:spPr>
          <p:txBody>
            <a:bodyPr/>
            <a:lstStyle/>
            <a:p>
              <a:endParaRPr lang="en-US"/>
            </a:p>
          </p:txBody>
        </p:sp>
        <p:sp>
          <p:nvSpPr>
            <p:cNvPr id="62555" name="Line 126"/>
            <p:cNvSpPr>
              <a:spLocks noChangeShapeType="1"/>
            </p:cNvSpPr>
            <p:nvPr/>
          </p:nvSpPr>
          <p:spPr bwMode="auto">
            <a:xfrm>
              <a:off x="3104" y="1355"/>
              <a:ext cx="98" cy="1"/>
            </a:xfrm>
            <a:prstGeom prst="line">
              <a:avLst/>
            </a:prstGeom>
            <a:noFill/>
            <a:ln w="0">
              <a:solidFill>
                <a:srgbClr val="000000"/>
              </a:solidFill>
              <a:round/>
              <a:headEnd/>
              <a:tailEnd/>
            </a:ln>
          </p:spPr>
          <p:txBody>
            <a:bodyPr/>
            <a:lstStyle/>
            <a:p>
              <a:endParaRPr lang="en-US"/>
            </a:p>
          </p:txBody>
        </p:sp>
        <p:sp>
          <p:nvSpPr>
            <p:cNvPr id="62556" name="Line 127"/>
            <p:cNvSpPr>
              <a:spLocks noChangeShapeType="1"/>
            </p:cNvSpPr>
            <p:nvPr/>
          </p:nvSpPr>
          <p:spPr bwMode="auto">
            <a:xfrm>
              <a:off x="3104" y="1345"/>
              <a:ext cx="98" cy="1"/>
            </a:xfrm>
            <a:prstGeom prst="line">
              <a:avLst/>
            </a:prstGeom>
            <a:noFill/>
            <a:ln w="0">
              <a:solidFill>
                <a:srgbClr val="000000"/>
              </a:solidFill>
              <a:round/>
              <a:headEnd/>
              <a:tailEnd/>
            </a:ln>
          </p:spPr>
          <p:txBody>
            <a:bodyPr/>
            <a:lstStyle/>
            <a:p>
              <a:endParaRPr lang="en-US"/>
            </a:p>
          </p:txBody>
        </p:sp>
        <p:sp>
          <p:nvSpPr>
            <p:cNvPr id="62557" name="Freeform 128"/>
            <p:cNvSpPr>
              <a:spLocks/>
            </p:cNvSpPr>
            <p:nvPr/>
          </p:nvSpPr>
          <p:spPr bwMode="auto">
            <a:xfrm>
              <a:off x="3131" y="1149"/>
              <a:ext cx="45" cy="29"/>
            </a:xfrm>
            <a:custGeom>
              <a:avLst/>
              <a:gdLst>
                <a:gd name="T0" fmla="*/ 0 w 45"/>
                <a:gd name="T1" fmla="*/ 3 h 29"/>
                <a:gd name="T2" fmla="*/ 2 w 45"/>
                <a:gd name="T3" fmla="*/ 29 h 29"/>
                <a:gd name="T4" fmla="*/ 14 w 45"/>
                <a:gd name="T5" fmla="*/ 10 h 29"/>
                <a:gd name="T6" fmla="*/ 23 w 45"/>
                <a:gd name="T7" fmla="*/ 29 h 29"/>
                <a:gd name="T8" fmla="*/ 45 w 45"/>
                <a:gd name="T9" fmla="*/ 0 h 29"/>
                <a:gd name="T10" fmla="*/ 0 60000 65536"/>
                <a:gd name="T11" fmla="*/ 0 60000 65536"/>
                <a:gd name="T12" fmla="*/ 0 60000 65536"/>
                <a:gd name="T13" fmla="*/ 0 60000 65536"/>
                <a:gd name="T14" fmla="*/ 0 60000 65536"/>
                <a:gd name="T15" fmla="*/ 0 w 45"/>
                <a:gd name="T16" fmla="*/ 0 h 29"/>
                <a:gd name="T17" fmla="*/ 45 w 45"/>
                <a:gd name="T18" fmla="*/ 29 h 29"/>
              </a:gdLst>
              <a:ahLst/>
              <a:cxnLst>
                <a:cxn ang="T10">
                  <a:pos x="T0" y="T1"/>
                </a:cxn>
                <a:cxn ang="T11">
                  <a:pos x="T2" y="T3"/>
                </a:cxn>
                <a:cxn ang="T12">
                  <a:pos x="T4" y="T5"/>
                </a:cxn>
                <a:cxn ang="T13">
                  <a:pos x="T6" y="T7"/>
                </a:cxn>
                <a:cxn ang="T14">
                  <a:pos x="T8" y="T9"/>
                </a:cxn>
              </a:cxnLst>
              <a:rect l="T15" t="T16" r="T17" b="T18"/>
              <a:pathLst>
                <a:path w="45" h="29">
                  <a:moveTo>
                    <a:pt x="0" y="3"/>
                  </a:moveTo>
                  <a:lnTo>
                    <a:pt x="2" y="29"/>
                  </a:lnTo>
                  <a:lnTo>
                    <a:pt x="14" y="10"/>
                  </a:lnTo>
                  <a:lnTo>
                    <a:pt x="23" y="29"/>
                  </a:lnTo>
                  <a:lnTo>
                    <a:pt x="45" y="0"/>
                  </a:lnTo>
                </a:path>
              </a:pathLst>
            </a:custGeom>
            <a:noFill/>
            <a:ln w="0">
              <a:solidFill>
                <a:srgbClr val="000000"/>
              </a:solidFill>
              <a:round/>
              <a:headEnd/>
              <a:tailEnd/>
            </a:ln>
          </p:spPr>
          <p:txBody>
            <a:bodyPr/>
            <a:lstStyle/>
            <a:p>
              <a:endParaRPr lang="en-US"/>
            </a:p>
          </p:txBody>
        </p:sp>
        <p:sp>
          <p:nvSpPr>
            <p:cNvPr id="62558" name="Line 129"/>
            <p:cNvSpPr>
              <a:spLocks noChangeShapeType="1"/>
            </p:cNvSpPr>
            <p:nvPr/>
          </p:nvSpPr>
          <p:spPr bwMode="auto">
            <a:xfrm>
              <a:off x="3145" y="1163"/>
              <a:ext cx="1" cy="192"/>
            </a:xfrm>
            <a:prstGeom prst="line">
              <a:avLst/>
            </a:prstGeom>
            <a:noFill/>
            <a:ln w="0">
              <a:solidFill>
                <a:srgbClr val="000000"/>
              </a:solidFill>
              <a:round/>
              <a:headEnd/>
              <a:tailEnd/>
            </a:ln>
          </p:spPr>
          <p:txBody>
            <a:bodyPr/>
            <a:lstStyle/>
            <a:p>
              <a:endParaRPr lang="en-US"/>
            </a:p>
          </p:txBody>
        </p:sp>
        <p:sp>
          <p:nvSpPr>
            <p:cNvPr id="62559" name="Freeform 130"/>
            <p:cNvSpPr>
              <a:spLocks/>
            </p:cNvSpPr>
            <p:nvPr/>
          </p:nvSpPr>
          <p:spPr bwMode="auto">
            <a:xfrm>
              <a:off x="3119" y="1049"/>
              <a:ext cx="58" cy="110"/>
            </a:xfrm>
            <a:custGeom>
              <a:avLst/>
              <a:gdLst>
                <a:gd name="T0" fmla="*/ 2 w 58"/>
                <a:gd name="T1" fmla="*/ 20 h 110"/>
                <a:gd name="T2" fmla="*/ 1 w 58"/>
                <a:gd name="T3" fmla="*/ 31 h 110"/>
                <a:gd name="T4" fmla="*/ 0 w 58"/>
                <a:gd name="T5" fmla="*/ 35 h 110"/>
                <a:gd name="T6" fmla="*/ 2 w 58"/>
                <a:gd name="T7" fmla="*/ 39 h 110"/>
                <a:gd name="T8" fmla="*/ 0 w 58"/>
                <a:gd name="T9" fmla="*/ 47 h 110"/>
                <a:gd name="T10" fmla="*/ 1 w 58"/>
                <a:gd name="T11" fmla="*/ 60 h 110"/>
                <a:gd name="T12" fmla="*/ 3 w 58"/>
                <a:gd name="T13" fmla="*/ 67 h 110"/>
                <a:gd name="T14" fmla="*/ 4 w 58"/>
                <a:gd name="T15" fmla="*/ 73 h 110"/>
                <a:gd name="T16" fmla="*/ 6 w 58"/>
                <a:gd name="T17" fmla="*/ 79 h 110"/>
                <a:gd name="T18" fmla="*/ 8 w 58"/>
                <a:gd name="T19" fmla="*/ 86 h 110"/>
                <a:gd name="T20" fmla="*/ 13 w 58"/>
                <a:gd name="T21" fmla="*/ 87 h 110"/>
                <a:gd name="T22" fmla="*/ 17 w 58"/>
                <a:gd name="T23" fmla="*/ 89 h 110"/>
                <a:gd name="T24" fmla="*/ 17 w 58"/>
                <a:gd name="T25" fmla="*/ 94 h 110"/>
                <a:gd name="T26" fmla="*/ 17 w 58"/>
                <a:gd name="T27" fmla="*/ 98 h 110"/>
                <a:gd name="T28" fmla="*/ 26 w 58"/>
                <a:gd name="T29" fmla="*/ 110 h 110"/>
                <a:gd name="T30" fmla="*/ 50 w 58"/>
                <a:gd name="T31" fmla="*/ 94 h 110"/>
                <a:gd name="T32" fmla="*/ 51 w 58"/>
                <a:gd name="T33" fmla="*/ 63 h 110"/>
                <a:gd name="T34" fmla="*/ 54 w 58"/>
                <a:gd name="T35" fmla="*/ 55 h 110"/>
                <a:gd name="T36" fmla="*/ 56 w 58"/>
                <a:gd name="T37" fmla="*/ 48 h 110"/>
                <a:gd name="T38" fmla="*/ 57 w 58"/>
                <a:gd name="T39" fmla="*/ 40 h 110"/>
                <a:gd name="T40" fmla="*/ 58 w 58"/>
                <a:gd name="T41" fmla="*/ 32 h 110"/>
                <a:gd name="T42" fmla="*/ 58 w 58"/>
                <a:gd name="T43" fmla="*/ 26 h 110"/>
                <a:gd name="T44" fmla="*/ 57 w 58"/>
                <a:gd name="T45" fmla="*/ 19 h 110"/>
                <a:gd name="T46" fmla="*/ 56 w 58"/>
                <a:gd name="T47" fmla="*/ 13 h 110"/>
                <a:gd name="T48" fmla="*/ 53 w 58"/>
                <a:gd name="T49" fmla="*/ 8 h 110"/>
                <a:gd name="T50" fmla="*/ 50 w 58"/>
                <a:gd name="T51" fmla="*/ 5 h 110"/>
                <a:gd name="T52" fmla="*/ 46 w 58"/>
                <a:gd name="T53" fmla="*/ 3 h 110"/>
                <a:gd name="T54" fmla="*/ 41 w 58"/>
                <a:gd name="T55" fmla="*/ 1 h 110"/>
                <a:gd name="T56" fmla="*/ 35 w 58"/>
                <a:gd name="T57" fmla="*/ 0 h 110"/>
                <a:gd name="T58" fmla="*/ 28 w 58"/>
                <a:gd name="T59" fmla="*/ 0 h 110"/>
                <a:gd name="T60" fmla="*/ 22 w 58"/>
                <a:gd name="T61" fmla="*/ 0 h 110"/>
                <a:gd name="T62" fmla="*/ 15 w 58"/>
                <a:gd name="T63" fmla="*/ 2 h 110"/>
                <a:gd name="T64" fmla="*/ 11 w 58"/>
                <a:gd name="T65" fmla="*/ 5 h 110"/>
                <a:gd name="T66" fmla="*/ 7 w 58"/>
                <a:gd name="T67" fmla="*/ 8 h 110"/>
                <a:gd name="T68" fmla="*/ 4 w 58"/>
                <a:gd name="T69" fmla="*/ 13 h 110"/>
                <a:gd name="T70" fmla="*/ 2 w 58"/>
                <a:gd name="T71" fmla="*/ 20 h 1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8"/>
                <a:gd name="T109" fmla="*/ 0 h 110"/>
                <a:gd name="T110" fmla="*/ 58 w 58"/>
                <a:gd name="T111" fmla="*/ 110 h 1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8" h="110">
                  <a:moveTo>
                    <a:pt x="2" y="20"/>
                  </a:moveTo>
                  <a:lnTo>
                    <a:pt x="1" y="31"/>
                  </a:lnTo>
                  <a:lnTo>
                    <a:pt x="0" y="35"/>
                  </a:lnTo>
                  <a:lnTo>
                    <a:pt x="2" y="39"/>
                  </a:lnTo>
                  <a:lnTo>
                    <a:pt x="0" y="47"/>
                  </a:lnTo>
                  <a:lnTo>
                    <a:pt x="1" y="60"/>
                  </a:lnTo>
                  <a:lnTo>
                    <a:pt x="3" y="67"/>
                  </a:lnTo>
                  <a:lnTo>
                    <a:pt x="4" y="73"/>
                  </a:lnTo>
                  <a:lnTo>
                    <a:pt x="6" y="79"/>
                  </a:lnTo>
                  <a:lnTo>
                    <a:pt x="8" y="86"/>
                  </a:lnTo>
                  <a:lnTo>
                    <a:pt x="13" y="87"/>
                  </a:lnTo>
                  <a:lnTo>
                    <a:pt x="17" y="89"/>
                  </a:lnTo>
                  <a:lnTo>
                    <a:pt x="17" y="94"/>
                  </a:lnTo>
                  <a:lnTo>
                    <a:pt x="17" y="98"/>
                  </a:lnTo>
                  <a:lnTo>
                    <a:pt x="26" y="110"/>
                  </a:lnTo>
                  <a:lnTo>
                    <a:pt x="50" y="94"/>
                  </a:lnTo>
                  <a:lnTo>
                    <a:pt x="51" y="63"/>
                  </a:lnTo>
                  <a:lnTo>
                    <a:pt x="54" y="55"/>
                  </a:lnTo>
                  <a:lnTo>
                    <a:pt x="56" y="48"/>
                  </a:lnTo>
                  <a:lnTo>
                    <a:pt x="57" y="40"/>
                  </a:lnTo>
                  <a:lnTo>
                    <a:pt x="58" y="32"/>
                  </a:lnTo>
                  <a:lnTo>
                    <a:pt x="58" y="26"/>
                  </a:lnTo>
                  <a:lnTo>
                    <a:pt x="57" y="19"/>
                  </a:lnTo>
                  <a:lnTo>
                    <a:pt x="56" y="13"/>
                  </a:lnTo>
                  <a:lnTo>
                    <a:pt x="53" y="8"/>
                  </a:lnTo>
                  <a:lnTo>
                    <a:pt x="50" y="5"/>
                  </a:lnTo>
                  <a:lnTo>
                    <a:pt x="46" y="3"/>
                  </a:lnTo>
                  <a:lnTo>
                    <a:pt x="41" y="1"/>
                  </a:lnTo>
                  <a:lnTo>
                    <a:pt x="35" y="0"/>
                  </a:lnTo>
                  <a:lnTo>
                    <a:pt x="28" y="0"/>
                  </a:lnTo>
                  <a:lnTo>
                    <a:pt x="22" y="0"/>
                  </a:lnTo>
                  <a:lnTo>
                    <a:pt x="15" y="2"/>
                  </a:lnTo>
                  <a:lnTo>
                    <a:pt x="11" y="5"/>
                  </a:lnTo>
                  <a:lnTo>
                    <a:pt x="7" y="8"/>
                  </a:lnTo>
                  <a:lnTo>
                    <a:pt x="4" y="13"/>
                  </a:lnTo>
                  <a:lnTo>
                    <a:pt x="2" y="20"/>
                  </a:lnTo>
                  <a:close/>
                </a:path>
              </a:pathLst>
            </a:custGeom>
            <a:solidFill>
              <a:srgbClr val="FF7F3F"/>
            </a:solidFill>
            <a:ln w="9525">
              <a:noFill/>
              <a:round/>
              <a:headEnd/>
              <a:tailEnd/>
            </a:ln>
          </p:spPr>
          <p:txBody>
            <a:bodyPr/>
            <a:lstStyle/>
            <a:p>
              <a:endParaRPr lang="en-US"/>
            </a:p>
          </p:txBody>
        </p:sp>
        <p:sp>
          <p:nvSpPr>
            <p:cNvPr id="62560" name="Freeform 131"/>
            <p:cNvSpPr>
              <a:spLocks/>
            </p:cNvSpPr>
            <p:nvPr/>
          </p:nvSpPr>
          <p:spPr bwMode="auto">
            <a:xfrm>
              <a:off x="3140" y="1109"/>
              <a:ext cx="29" cy="34"/>
            </a:xfrm>
            <a:custGeom>
              <a:avLst/>
              <a:gdLst>
                <a:gd name="T0" fmla="*/ 24 w 29"/>
                <a:gd name="T1" fmla="*/ 9 h 34"/>
                <a:gd name="T2" fmla="*/ 21 w 29"/>
                <a:gd name="T3" fmla="*/ 17 h 34"/>
                <a:gd name="T4" fmla="*/ 0 w 29"/>
                <a:gd name="T5" fmla="*/ 29 h 34"/>
                <a:gd name="T6" fmla="*/ 11 w 29"/>
                <a:gd name="T7" fmla="*/ 26 h 34"/>
                <a:gd name="T8" fmla="*/ 16 w 29"/>
                <a:gd name="T9" fmla="*/ 25 h 34"/>
                <a:gd name="T10" fmla="*/ 22 w 29"/>
                <a:gd name="T11" fmla="*/ 26 h 34"/>
                <a:gd name="T12" fmla="*/ 26 w 29"/>
                <a:gd name="T13" fmla="*/ 28 h 34"/>
                <a:gd name="T14" fmla="*/ 29 w 29"/>
                <a:gd name="T15" fmla="*/ 34 h 34"/>
                <a:gd name="T16" fmla="*/ 29 w 29"/>
                <a:gd name="T17" fmla="*/ 10 h 34"/>
                <a:gd name="T18" fmla="*/ 28 w 29"/>
                <a:gd name="T19" fmla="*/ 5 h 34"/>
                <a:gd name="T20" fmla="*/ 25 w 29"/>
                <a:gd name="T21" fmla="*/ 0 h 34"/>
                <a:gd name="T22" fmla="*/ 24 w 29"/>
                <a:gd name="T23" fmla="*/ 9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
                <a:gd name="T37" fmla="*/ 0 h 34"/>
                <a:gd name="T38" fmla="*/ 29 w 29"/>
                <a:gd name="T39" fmla="*/ 34 h 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 h="34">
                  <a:moveTo>
                    <a:pt x="24" y="9"/>
                  </a:moveTo>
                  <a:lnTo>
                    <a:pt x="21" y="17"/>
                  </a:lnTo>
                  <a:lnTo>
                    <a:pt x="0" y="29"/>
                  </a:lnTo>
                  <a:lnTo>
                    <a:pt x="11" y="26"/>
                  </a:lnTo>
                  <a:lnTo>
                    <a:pt x="16" y="25"/>
                  </a:lnTo>
                  <a:lnTo>
                    <a:pt x="22" y="26"/>
                  </a:lnTo>
                  <a:lnTo>
                    <a:pt x="26" y="28"/>
                  </a:lnTo>
                  <a:lnTo>
                    <a:pt x="29" y="34"/>
                  </a:lnTo>
                  <a:lnTo>
                    <a:pt x="29" y="10"/>
                  </a:lnTo>
                  <a:lnTo>
                    <a:pt x="28" y="5"/>
                  </a:lnTo>
                  <a:lnTo>
                    <a:pt x="25" y="0"/>
                  </a:lnTo>
                  <a:lnTo>
                    <a:pt x="24" y="9"/>
                  </a:lnTo>
                  <a:close/>
                </a:path>
              </a:pathLst>
            </a:custGeom>
            <a:solidFill>
              <a:srgbClr val="7F3F00"/>
            </a:solidFill>
            <a:ln w="9525">
              <a:noFill/>
              <a:round/>
              <a:headEnd/>
              <a:tailEnd/>
            </a:ln>
          </p:spPr>
          <p:txBody>
            <a:bodyPr/>
            <a:lstStyle/>
            <a:p>
              <a:endParaRPr lang="en-US"/>
            </a:p>
          </p:txBody>
        </p:sp>
        <p:sp>
          <p:nvSpPr>
            <p:cNvPr id="62561" name="Freeform 132"/>
            <p:cNvSpPr>
              <a:spLocks/>
            </p:cNvSpPr>
            <p:nvPr/>
          </p:nvSpPr>
          <p:spPr bwMode="auto">
            <a:xfrm>
              <a:off x="3117" y="1043"/>
              <a:ext cx="63" cy="80"/>
            </a:xfrm>
            <a:custGeom>
              <a:avLst/>
              <a:gdLst>
                <a:gd name="T0" fmla="*/ 11 w 63"/>
                <a:gd name="T1" fmla="*/ 7 h 80"/>
                <a:gd name="T2" fmla="*/ 17 w 63"/>
                <a:gd name="T3" fmla="*/ 4 h 80"/>
                <a:gd name="T4" fmla="*/ 21 w 63"/>
                <a:gd name="T5" fmla="*/ 2 h 80"/>
                <a:gd name="T6" fmla="*/ 29 w 63"/>
                <a:gd name="T7" fmla="*/ 0 h 80"/>
                <a:gd name="T8" fmla="*/ 34 w 63"/>
                <a:gd name="T9" fmla="*/ 0 h 80"/>
                <a:gd name="T10" fmla="*/ 40 w 63"/>
                <a:gd name="T11" fmla="*/ 0 h 80"/>
                <a:gd name="T12" fmla="*/ 46 w 63"/>
                <a:gd name="T13" fmla="*/ 1 h 80"/>
                <a:gd name="T14" fmla="*/ 50 w 63"/>
                <a:gd name="T15" fmla="*/ 1 h 80"/>
                <a:gd name="T16" fmla="*/ 54 w 63"/>
                <a:gd name="T17" fmla="*/ 3 h 80"/>
                <a:gd name="T18" fmla="*/ 58 w 63"/>
                <a:gd name="T19" fmla="*/ 7 h 80"/>
                <a:gd name="T20" fmla="*/ 61 w 63"/>
                <a:gd name="T21" fmla="*/ 11 h 80"/>
                <a:gd name="T22" fmla="*/ 61 w 63"/>
                <a:gd name="T23" fmla="*/ 17 h 80"/>
                <a:gd name="T24" fmla="*/ 62 w 63"/>
                <a:gd name="T25" fmla="*/ 25 h 80"/>
                <a:gd name="T26" fmla="*/ 63 w 63"/>
                <a:gd name="T27" fmla="*/ 35 h 80"/>
                <a:gd name="T28" fmla="*/ 63 w 63"/>
                <a:gd name="T29" fmla="*/ 45 h 80"/>
                <a:gd name="T30" fmla="*/ 61 w 63"/>
                <a:gd name="T31" fmla="*/ 53 h 80"/>
                <a:gd name="T32" fmla="*/ 59 w 63"/>
                <a:gd name="T33" fmla="*/ 60 h 80"/>
                <a:gd name="T34" fmla="*/ 58 w 63"/>
                <a:gd name="T35" fmla="*/ 65 h 80"/>
                <a:gd name="T36" fmla="*/ 56 w 63"/>
                <a:gd name="T37" fmla="*/ 70 h 80"/>
                <a:gd name="T38" fmla="*/ 54 w 63"/>
                <a:gd name="T39" fmla="*/ 75 h 80"/>
                <a:gd name="T40" fmla="*/ 52 w 63"/>
                <a:gd name="T41" fmla="*/ 80 h 80"/>
                <a:gd name="T42" fmla="*/ 49 w 63"/>
                <a:gd name="T43" fmla="*/ 80 h 80"/>
                <a:gd name="T44" fmla="*/ 50 w 63"/>
                <a:gd name="T45" fmla="*/ 73 h 80"/>
                <a:gd name="T46" fmla="*/ 49 w 63"/>
                <a:gd name="T47" fmla="*/ 68 h 80"/>
                <a:gd name="T48" fmla="*/ 48 w 63"/>
                <a:gd name="T49" fmla="*/ 65 h 80"/>
                <a:gd name="T50" fmla="*/ 49 w 63"/>
                <a:gd name="T51" fmla="*/ 61 h 80"/>
                <a:gd name="T52" fmla="*/ 50 w 63"/>
                <a:gd name="T53" fmla="*/ 53 h 80"/>
                <a:gd name="T54" fmla="*/ 49 w 63"/>
                <a:gd name="T55" fmla="*/ 51 h 80"/>
                <a:gd name="T56" fmla="*/ 46 w 63"/>
                <a:gd name="T57" fmla="*/ 54 h 80"/>
                <a:gd name="T58" fmla="*/ 44 w 63"/>
                <a:gd name="T59" fmla="*/ 58 h 80"/>
                <a:gd name="T60" fmla="*/ 44 w 63"/>
                <a:gd name="T61" fmla="*/ 51 h 80"/>
                <a:gd name="T62" fmla="*/ 43 w 63"/>
                <a:gd name="T63" fmla="*/ 41 h 80"/>
                <a:gd name="T64" fmla="*/ 43 w 63"/>
                <a:gd name="T65" fmla="*/ 31 h 80"/>
                <a:gd name="T66" fmla="*/ 42 w 63"/>
                <a:gd name="T67" fmla="*/ 25 h 80"/>
                <a:gd name="T68" fmla="*/ 44 w 63"/>
                <a:gd name="T69" fmla="*/ 23 h 80"/>
                <a:gd name="T70" fmla="*/ 40 w 63"/>
                <a:gd name="T71" fmla="*/ 24 h 80"/>
                <a:gd name="T72" fmla="*/ 36 w 63"/>
                <a:gd name="T73" fmla="*/ 26 h 80"/>
                <a:gd name="T74" fmla="*/ 33 w 63"/>
                <a:gd name="T75" fmla="*/ 26 h 80"/>
                <a:gd name="T76" fmla="*/ 27 w 63"/>
                <a:gd name="T77" fmla="*/ 27 h 80"/>
                <a:gd name="T78" fmla="*/ 23 w 63"/>
                <a:gd name="T79" fmla="*/ 29 h 80"/>
                <a:gd name="T80" fmla="*/ 29 w 63"/>
                <a:gd name="T81" fmla="*/ 26 h 80"/>
                <a:gd name="T82" fmla="*/ 25 w 63"/>
                <a:gd name="T83" fmla="*/ 26 h 80"/>
                <a:gd name="T84" fmla="*/ 18 w 63"/>
                <a:gd name="T85" fmla="*/ 26 h 80"/>
                <a:gd name="T86" fmla="*/ 13 w 63"/>
                <a:gd name="T87" fmla="*/ 25 h 80"/>
                <a:gd name="T88" fmla="*/ 6 w 63"/>
                <a:gd name="T89" fmla="*/ 25 h 80"/>
                <a:gd name="T90" fmla="*/ 4 w 63"/>
                <a:gd name="T91" fmla="*/ 30 h 80"/>
                <a:gd name="T92" fmla="*/ 3 w 63"/>
                <a:gd name="T93" fmla="*/ 36 h 80"/>
                <a:gd name="T94" fmla="*/ 2 w 63"/>
                <a:gd name="T95" fmla="*/ 29 h 80"/>
                <a:gd name="T96" fmla="*/ 0 w 63"/>
                <a:gd name="T97" fmla="*/ 20 h 80"/>
                <a:gd name="T98" fmla="*/ 3 w 63"/>
                <a:gd name="T99" fmla="*/ 14 h 80"/>
                <a:gd name="T100" fmla="*/ 7 w 63"/>
                <a:gd name="T101" fmla="*/ 10 h 80"/>
                <a:gd name="T102" fmla="*/ 11 w 63"/>
                <a:gd name="T103" fmla="*/ 7 h 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3"/>
                <a:gd name="T157" fmla="*/ 0 h 80"/>
                <a:gd name="T158" fmla="*/ 63 w 63"/>
                <a:gd name="T159" fmla="*/ 80 h 8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3" h="80">
                  <a:moveTo>
                    <a:pt x="11" y="7"/>
                  </a:moveTo>
                  <a:lnTo>
                    <a:pt x="17" y="4"/>
                  </a:lnTo>
                  <a:lnTo>
                    <a:pt x="21" y="2"/>
                  </a:lnTo>
                  <a:lnTo>
                    <a:pt x="29" y="0"/>
                  </a:lnTo>
                  <a:lnTo>
                    <a:pt x="34" y="0"/>
                  </a:lnTo>
                  <a:lnTo>
                    <a:pt x="40" y="0"/>
                  </a:lnTo>
                  <a:lnTo>
                    <a:pt x="46" y="1"/>
                  </a:lnTo>
                  <a:lnTo>
                    <a:pt x="50" y="1"/>
                  </a:lnTo>
                  <a:lnTo>
                    <a:pt x="54" y="3"/>
                  </a:lnTo>
                  <a:lnTo>
                    <a:pt x="58" y="7"/>
                  </a:lnTo>
                  <a:lnTo>
                    <a:pt x="61" y="11"/>
                  </a:lnTo>
                  <a:lnTo>
                    <a:pt x="61" y="17"/>
                  </a:lnTo>
                  <a:lnTo>
                    <a:pt x="62" y="25"/>
                  </a:lnTo>
                  <a:lnTo>
                    <a:pt x="63" y="35"/>
                  </a:lnTo>
                  <a:lnTo>
                    <a:pt x="63" y="45"/>
                  </a:lnTo>
                  <a:lnTo>
                    <a:pt x="61" y="53"/>
                  </a:lnTo>
                  <a:lnTo>
                    <a:pt x="59" y="60"/>
                  </a:lnTo>
                  <a:lnTo>
                    <a:pt x="58" y="65"/>
                  </a:lnTo>
                  <a:lnTo>
                    <a:pt x="56" y="70"/>
                  </a:lnTo>
                  <a:lnTo>
                    <a:pt x="54" y="75"/>
                  </a:lnTo>
                  <a:lnTo>
                    <a:pt x="52" y="80"/>
                  </a:lnTo>
                  <a:lnTo>
                    <a:pt x="49" y="80"/>
                  </a:lnTo>
                  <a:lnTo>
                    <a:pt x="50" y="73"/>
                  </a:lnTo>
                  <a:lnTo>
                    <a:pt x="49" y="68"/>
                  </a:lnTo>
                  <a:lnTo>
                    <a:pt x="48" y="65"/>
                  </a:lnTo>
                  <a:lnTo>
                    <a:pt x="49" y="61"/>
                  </a:lnTo>
                  <a:lnTo>
                    <a:pt x="50" y="53"/>
                  </a:lnTo>
                  <a:lnTo>
                    <a:pt x="49" y="51"/>
                  </a:lnTo>
                  <a:lnTo>
                    <a:pt x="46" y="54"/>
                  </a:lnTo>
                  <a:lnTo>
                    <a:pt x="44" y="58"/>
                  </a:lnTo>
                  <a:lnTo>
                    <a:pt x="44" y="51"/>
                  </a:lnTo>
                  <a:lnTo>
                    <a:pt x="43" y="41"/>
                  </a:lnTo>
                  <a:lnTo>
                    <a:pt x="43" y="31"/>
                  </a:lnTo>
                  <a:lnTo>
                    <a:pt x="42" y="25"/>
                  </a:lnTo>
                  <a:lnTo>
                    <a:pt x="44" y="23"/>
                  </a:lnTo>
                  <a:lnTo>
                    <a:pt x="40" y="24"/>
                  </a:lnTo>
                  <a:lnTo>
                    <a:pt x="36" y="26"/>
                  </a:lnTo>
                  <a:lnTo>
                    <a:pt x="33" y="26"/>
                  </a:lnTo>
                  <a:lnTo>
                    <a:pt x="27" y="27"/>
                  </a:lnTo>
                  <a:lnTo>
                    <a:pt x="23" y="29"/>
                  </a:lnTo>
                  <a:lnTo>
                    <a:pt x="29" y="26"/>
                  </a:lnTo>
                  <a:lnTo>
                    <a:pt x="25" y="26"/>
                  </a:lnTo>
                  <a:lnTo>
                    <a:pt x="18" y="26"/>
                  </a:lnTo>
                  <a:lnTo>
                    <a:pt x="13" y="25"/>
                  </a:lnTo>
                  <a:lnTo>
                    <a:pt x="6" y="25"/>
                  </a:lnTo>
                  <a:lnTo>
                    <a:pt x="4" y="30"/>
                  </a:lnTo>
                  <a:lnTo>
                    <a:pt x="3" y="36"/>
                  </a:lnTo>
                  <a:lnTo>
                    <a:pt x="2" y="29"/>
                  </a:lnTo>
                  <a:lnTo>
                    <a:pt x="0" y="20"/>
                  </a:lnTo>
                  <a:lnTo>
                    <a:pt x="3" y="14"/>
                  </a:lnTo>
                  <a:lnTo>
                    <a:pt x="7" y="10"/>
                  </a:lnTo>
                  <a:lnTo>
                    <a:pt x="11" y="7"/>
                  </a:lnTo>
                  <a:close/>
                </a:path>
              </a:pathLst>
            </a:custGeom>
            <a:solidFill>
              <a:srgbClr val="000000"/>
            </a:solidFill>
            <a:ln w="9525">
              <a:noFill/>
              <a:round/>
              <a:headEnd/>
              <a:tailEnd/>
            </a:ln>
          </p:spPr>
          <p:txBody>
            <a:bodyPr/>
            <a:lstStyle/>
            <a:p>
              <a:endParaRPr lang="en-US"/>
            </a:p>
          </p:txBody>
        </p:sp>
        <p:sp>
          <p:nvSpPr>
            <p:cNvPr id="62562" name="Freeform 133"/>
            <p:cNvSpPr>
              <a:spLocks/>
            </p:cNvSpPr>
            <p:nvPr/>
          </p:nvSpPr>
          <p:spPr bwMode="auto">
            <a:xfrm>
              <a:off x="3003" y="1061"/>
              <a:ext cx="76" cy="103"/>
            </a:xfrm>
            <a:custGeom>
              <a:avLst/>
              <a:gdLst>
                <a:gd name="T0" fmla="*/ 29 w 76"/>
                <a:gd name="T1" fmla="*/ 1 h 103"/>
                <a:gd name="T2" fmla="*/ 20 w 76"/>
                <a:gd name="T3" fmla="*/ 7 h 103"/>
                <a:gd name="T4" fmla="*/ 15 w 76"/>
                <a:gd name="T5" fmla="*/ 12 h 103"/>
                <a:gd name="T6" fmla="*/ 11 w 76"/>
                <a:gd name="T7" fmla="*/ 19 h 103"/>
                <a:gd name="T8" fmla="*/ 7 w 76"/>
                <a:gd name="T9" fmla="*/ 34 h 103"/>
                <a:gd name="T10" fmla="*/ 3 w 76"/>
                <a:gd name="T11" fmla="*/ 54 h 103"/>
                <a:gd name="T12" fmla="*/ 0 w 76"/>
                <a:gd name="T13" fmla="*/ 73 h 103"/>
                <a:gd name="T14" fmla="*/ 0 w 76"/>
                <a:gd name="T15" fmla="*/ 81 h 103"/>
                <a:gd name="T16" fmla="*/ 2 w 76"/>
                <a:gd name="T17" fmla="*/ 89 h 103"/>
                <a:gd name="T18" fmla="*/ 3 w 76"/>
                <a:gd name="T19" fmla="*/ 97 h 103"/>
                <a:gd name="T20" fmla="*/ 3 w 76"/>
                <a:gd name="T21" fmla="*/ 101 h 103"/>
                <a:gd name="T22" fmla="*/ 6 w 76"/>
                <a:gd name="T23" fmla="*/ 101 h 103"/>
                <a:gd name="T24" fmla="*/ 10 w 76"/>
                <a:gd name="T25" fmla="*/ 100 h 103"/>
                <a:gd name="T26" fmla="*/ 15 w 76"/>
                <a:gd name="T27" fmla="*/ 100 h 103"/>
                <a:gd name="T28" fmla="*/ 22 w 76"/>
                <a:gd name="T29" fmla="*/ 102 h 103"/>
                <a:gd name="T30" fmla="*/ 26 w 76"/>
                <a:gd name="T31" fmla="*/ 103 h 103"/>
                <a:gd name="T32" fmla="*/ 26 w 76"/>
                <a:gd name="T33" fmla="*/ 96 h 103"/>
                <a:gd name="T34" fmla="*/ 21 w 76"/>
                <a:gd name="T35" fmla="*/ 82 h 103"/>
                <a:gd name="T36" fmla="*/ 20 w 76"/>
                <a:gd name="T37" fmla="*/ 59 h 103"/>
                <a:gd name="T38" fmla="*/ 21 w 76"/>
                <a:gd name="T39" fmla="*/ 38 h 103"/>
                <a:gd name="T40" fmla="*/ 31 w 76"/>
                <a:gd name="T41" fmla="*/ 26 h 103"/>
                <a:gd name="T42" fmla="*/ 49 w 76"/>
                <a:gd name="T43" fmla="*/ 24 h 103"/>
                <a:gd name="T44" fmla="*/ 58 w 76"/>
                <a:gd name="T45" fmla="*/ 36 h 103"/>
                <a:gd name="T46" fmla="*/ 57 w 76"/>
                <a:gd name="T47" fmla="*/ 79 h 103"/>
                <a:gd name="T48" fmla="*/ 49 w 76"/>
                <a:gd name="T49" fmla="*/ 96 h 103"/>
                <a:gd name="T50" fmla="*/ 49 w 76"/>
                <a:gd name="T51" fmla="*/ 102 h 103"/>
                <a:gd name="T52" fmla="*/ 54 w 76"/>
                <a:gd name="T53" fmla="*/ 102 h 103"/>
                <a:gd name="T54" fmla="*/ 59 w 76"/>
                <a:gd name="T55" fmla="*/ 101 h 103"/>
                <a:gd name="T56" fmla="*/ 64 w 76"/>
                <a:gd name="T57" fmla="*/ 101 h 103"/>
                <a:gd name="T58" fmla="*/ 69 w 76"/>
                <a:gd name="T59" fmla="*/ 102 h 103"/>
                <a:gd name="T60" fmla="*/ 71 w 76"/>
                <a:gd name="T61" fmla="*/ 102 h 103"/>
                <a:gd name="T62" fmla="*/ 72 w 76"/>
                <a:gd name="T63" fmla="*/ 95 h 103"/>
                <a:gd name="T64" fmla="*/ 74 w 76"/>
                <a:gd name="T65" fmla="*/ 86 h 103"/>
                <a:gd name="T66" fmla="*/ 76 w 76"/>
                <a:gd name="T67" fmla="*/ 76 h 103"/>
                <a:gd name="T68" fmla="*/ 76 w 76"/>
                <a:gd name="T69" fmla="*/ 68 h 103"/>
                <a:gd name="T70" fmla="*/ 76 w 76"/>
                <a:gd name="T71" fmla="*/ 59 h 103"/>
                <a:gd name="T72" fmla="*/ 74 w 76"/>
                <a:gd name="T73" fmla="*/ 52 h 103"/>
                <a:gd name="T74" fmla="*/ 73 w 76"/>
                <a:gd name="T75" fmla="*/ 45 h 103"/>
                <a:gd name="T76" fmla="*/ 71 w 76"/>
                <a:gd name="T77" fmla="*/ 38 h 103"/>
                <a:gd name="T78" fmla="*/ 71 w 76"/>
                <a:gd name="T79" fmla="*/ 33 h 103"/>
                <a:gd name="T80" fmla="*/ 70 w 76"/>
                <a:gd name="T81" fmla="*/ 26 h 103"/>
                <a:gd name="T82" fmla="*/ 68 w 76"/>
                <a:gd name="T83" fmla="*/ 16 h 103"/>
                <a:gd name="T84" fmla="*/ 63 w 76"/>
                <a:gd name="T85" fmla="*/ 8 h 103"/>
                <a:gd name="T86" fmla="*/ 55 w 76"/>
                <a:gd name="T87" fmla="*/ 2 h 103"/>
                <a:gd name="T88" fmla="*/ 47 w 76"/>
                <a:gd name="T89" fmla="*/ 0 h 103"/>
                <a:gd name="T90" fmla="*/ 39 w 76"/>
                <a:gd name="T91" fmla="*/ 0 h 103"/>
                <a:gd name="T92" fmla="*/ 29 w 76"/>
                <a:gd name="T93" fmla="*/ 1 h 10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
                <a:gd name="T142" fmla="*/ 0 h 103"/>
                <a:gd name="T143" fmla="*/ 76 w 76"/>
                <a:gd name="T144" fmla="*/ 103 h 10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 h="103">
                  <a:moveTo>
                    <a:pt x="29" y="1"/>
                  </a:moveTo>
                  <a:lnTo>
                    <a:pt x="20" y="7"/>
                  </a:lnTo>
                  <a:lnTo>
                    <a:pt x="15" y="12"/>
                  </a:lnTo>
                  <a:lnTo>
                    <a:pt x="11" y="19"/>
                  </a:lnTo>
                  <a:lnTo>
                    <a:pt x="7" y="34"/>
                  </a:lnTo>
                  <a:lnTo>
                    <a:pt x="3" y="54"/>
                  </a:lnTo>
                  <a:lnTo>
                    <a:pt x="0" y="73"/>
                  </a:lnTo>
                  <a:lnTo>
                    <a:pt x="0" y="81"/>
                  </a:lnTo>
                  <a:lnTo>
                    <a:pt x="2" y="89"/>
                  </a:lnTo>
                  <a:lnTo>
                    <a:pt x="3" y="97"/>
                  </a:lnTo>
                  <a:lnTo>
                    <a:pt x="3" y="101"/>
                  </a:lnTo>
                  <a:lnTo>
                    <a:pt x="6" y="101"/>
                  </a:lnTo>
                  <a:lnTo>
                    <a:pt x="10" y="100"/>
                  </a:lnTo>
                  <a:lnTo>
                    <a:pt x="15" y="100"/>
                  </a:lnTo>
                  <a:lnTo>
                    <a:pt x="22" y="102"/>
                  </a:lnTo>
                  <a:lnTo>
                    <a:pt x="26" y="103"/>
                  </a:lnTo>
                  <a:lnTo>
                    <a:pt x="26" y="96"/>
                  </a:lnTo>
                  <a:lnTo>
                    <a:pt x="21" y="82"/>
                  </a:lnTo>
                  <a:lnTo>
                    <a:pt x="20" y="59"/>
                  </a:lnTo>
                  <a:lnTo>
                    <a:pt x="21" y="38"/>
                  </a:lnTo>
                  <a:lnTo>
                    <a:pt x="31" y="26"/>
                  </a:lnTo>
                  <a:lnTo>
                    <a:pt x="49" y="24"/>
                  </a:lnTo>
                  <a:lnTo>
                    <a:pt x="58" y="36"/>
                  </a:lnTo>
                  <a:lnTo>
                    <a:pt x="57" y="79"/>
                  </a:lnTo>
                  <a:lnTo>
                    <a:pt x="49" y="96"/>
                  </a:lnTo>
                  <a:lnTo>
                    <a:pt x="49" y="102"/>
                  </a:lnTo>
                  <a:lnTo>
                    <a:pt x="54" y="102"/>
                  </a:lnTo>
                  <a:lnTo>
                    <a:pt x="59" y="101"/>
                  </a:lnTo>
                  <a:lnTo>
                    <a:pt x="64" y="101"/>
                  </a:lnTo>
                  <a:lnTo>
                    <a:pt x="69" y="102"/>
                  </a:lnTo>
                  <a:lnTo>
                    <a:pt x="71" y="102"/>
                  </a:lnTo>
                  <a:lnTo>
                    <a:pt x="72" y="95"/>
                  </a:lnTo>
                  <a:lnTo>
                    <a:pt x="74" y="86"/>
                  </a:lnTo>
                  <a:lnTo>
                    <a:pt x="76" y="76"/>
                  </a:lnTo>
                  <a:lnTo>
                    <a:pt x="76" y="68"/>
                  </a:lnTo>
                  <a:lnTo>
                    <a:pt x="76" y="59"/>
                  </a:lnTo>
                  <a:lnTo>
                    <a:pt x="74" y="52"/>
                  </a:lnTo>
                  <a:lnTo>
                    <a:pt x="73" y="45"/>
                  </a:lnTo>
                  <a:lnTo>
                    <a:pt x="71" y="38"/>
                  </a:lnTo>
                  <a:lnTo>
                    <a:pt x="71" y="33"/>
                  </a:lnTo>
                  <a:lnTo>
                    <a:pt x="70" y="26"/>
                  </a:lnTo>
                  <a:lnTo>
                    <a:pt x="68" y="16"/>
                  </a:lnTo>
                  <a:lnTo>
                    <a:pt x="63" y="8"/>
                  </a:lnTo>
                  <a:lnTo>
                    <a:pt x="55" y="2"/>
                  </a:lnTo>
                  <a:lnTo>
                    <a:pt x="47" y="0"/>
                  </a:lnTo>
                  <a:lnTo>
                    <a:pt x="39" y="0"/>
                  </a:lnTo>
                  <a:lnTo>
                    <a:pt x="29" y="1"/>
                  </a:lnTo>
                  <a:close/>
                </a:path>
              </a:pathLst>
            </a:custGeom>
            <a:solidFill>
              <a:srgbClr val="BF3F00"/>
            </a:solidFill>
            <a:ln w="9525">
              <a:noFill/>
              <a:round/>
              <a:headEnd/>
              <a:tailEnd/>
            </a:ln>
          </p:spPr>
          <p:txBody>
            <a:bodyPr/>
            <a:lstStyle/>
            <a:p>
              <a:endParaRPr lang="en-US"/>
            </a:p>
          </p:txBody>
        </p:sp>
        <p:sp>
          <p:nvSpPr>
            <p:cNvPr id="62563" name="Freeform 134"/>
            <p:cNvSpPr>
              <a:spLocks/>
            </p:cNvSpPr>
            <p:nvPr/>
          </p:nvSpPr>
          <p:spPr bwMode="auto">
            <a:xfrm>
              <a:off x="3020" y="1081"/>
              <a:ext cx="44" cy="112"/>
            </a:xfrm>
            <a:custGeom>
              <a:avLst/>
              <a:gdLst>
                <a:gd name="T0" fmla="*/ 4 w 44"/>
                <a:gd name="T1" fmla="*/ 12 h 112"/>
                <a:gd name="T2" fmla="*/ 1 w 44"/>
                <a:gd name="T3" fmla="*/ 19 h 112"/>
                <a:gd name="T4" fmla="*/ 0 w 44"/>
                <a:gd name="T5" fmla="*/ 28 h 112"/>
                <a:gd name="T6" fmla="*/ 0 w 44"/>
                <a:gd name="T7" fmla="*/ 38 h 112"/>
                <a:gd name="T8" fmla="*/ 0 w 44"/>
                <a:gd name="T9" fmla="*/ 46 h 112"/>
                <a:gd name="T10" fmla="*/ 1 w 44"/>
                <a:gd name="T11" fmla="*/ 53 h 112"/>
                <a:gd name="T12" fmla="*/ 9 w 44"/>
                <a:gd name="T13" fmla="*/ 76 h 112"/>
                <a:gd name="T14" fmla="*/ 9 w 44"/>
                <a:gd name="T15" fmla="*/ 98 h 112"/>
                <a:gd name="T16" fmla="*/ 22 w 44"/>
                <a:gd name="T17" fmla="*/ 112 h 112"/>
                <a:gd name="T18" fmla="*/ 32 w 44"/>
                <a:gd name="T19" fmla="*/ 96 h 112"/>
                <a:gd name="T20" fmla="*/ 32 w 44"/>
                <a:gd name="T21" fmla="*/ 77 h 112"/>
                <a:gd name="T22" fmla="*/ 42 w 44"/>
                <a:gd name="T23" fmla="*/ 58 h 112"/>
                <a:gd name="T24" fmla="*/ 43 w 44"/>
                <a:gd name="T25" fmla="*/ 47 h 112"/>
                <a:gd name="T26" fmla="*/ 44 w 44"/>
                <a:gd name="T27" fmla="*/ 38 h 112"/>
                <a:gd name="T28" fmla="*/ 43 w 44"/>
                <a:gd name="T29" fmla="*/ 30 h 112"/>
                <a:gd name="T30" fmla="*/ 43 w 44"/>
                <a:gd name="T31" fmla="*/ 23 h 112"/>
                <a:gd name="T32" fmla="*/ 42 w 44"/>
                <a:gd name="T33" fmla="*/ 15 h 112"/>
                <a:gd name="T34" fmla="*/ 38 w 44"/>
                <a:gd name="T35" fmla="*/ 8 h 112"/>
                <a:gd name="T36" fmla="*/ 34 w 44"/>
                <a:gd name="T37" fmla="*/ 4 h 112"/>
                <a:gd name="T38" fmla="*/ 27 w 44"/>
                <a:gd name="T39" fmla="*/ 1 h 112"/>
                <a:gd name="T40" fmla="*/ 20 w 44"/>
                <a:gd name="T41" fmla="*/ 0 h 112"/>
                <a:gd name="T42" fmla="*/ 13 w 44"/>
                <a:gd name="T43" fmla="*/ 1 h 112"/>
                <a:gd name="T44" fmla="*/ 8 w 44"/>
                <a:gd name="T45" fmla="*/ 6 h 112"/>
                <a:gd name="T46" fmla="*/ 4 w 44"/>
                <a:gd name="T47" fmla="*/ 12 h 1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4"/>
                <a:gd name="T73" fmla="*/ 0 h 112"/>
                <a:gd name="T74" fmla="*/ 44 w 44"/>
                <a:gd name="T75" fmla="*/ 112 h 1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4" h="112">
                  <a:moveTo>
                    <a:pt x="4" y="12"/>
                  </a:moveTo>
                  <a:lnTo>
                    <a:pt x="1" y="19"/>
                  </a:lnTo>
                  <a:lnTo>
                    <a:pt x="0" y="28"/>
                  </a:lnTo>
                  <a:lnTo>
                    <a:pt x="0" y="38"/>
                  </a:lnTo>
                  <a:lnTo>
                    <a:pt x="0" y="46"/>
                  </a:lnTo>
                  <a:lnTo>
                    <a:pt x="1" y="53"/>
                  </a:lnTo>
                  <a:lnTo>
                    <a:pt x="9" y="76"/>
                  </a:lnTo>
                  <a:lnTo>
                    <a:pt x="9" y="98"/>
                  </a:lnTo>
                  <a:lnTo>
                    <a:pt x="22" y="112"/>
                  </a:lnTo>
                  <a:lnTo>
                    <a:pt x="32" y="96"/>
                  </a:lnTo>
                  <a:lnTo>
                    <a:pt x="32" y="77"/>
                  </a:lnTo>
                  <a:lnTo>
                    <a:pt x="42" y="58"/>
                  </a:lnTo>
                  <a:lnTo>
                    <a:pt x="43" y="47"/>
                  </a:lnTo>
                  <a:lnTo>
                    <a:pt x="44" y="38"/>
                  </a:lnTo>
                  <a:lnTo>
                    <a:pt x="43" y="30"/>
                  </a:lnTo>
                  <a:lnTo>
                    <a:pt x="43" y="23"/>
                  </a:lnTo>
                  <a:lnTo>
                    <a:pt x="42" y="15"/>
                  </a:lnTo>
                  <a:lnTo>
                    <a:pt x="38" y="8"/>
                  </a:lnTo>
                  <a:lnTo>
                    <a:pt x="34" y="4"/>
                  </a:lnTo>
                  <a:lnTo>
                    <a:pt x="27" y="1"/>
                  </a:lnTo>
                  <a:lnTo>
                    <a:pt x="20" y="0"/>
                  </a:lnTo>
                  <a:lnTo>
                    <a:pt x="13" y="1"/>
                  </a:lnTo>
                  <a:lnTo>
                    <a:pt x="8" y="6"/>
                  </a:lnTo>
                  <a:lnTo>
                    <a:pt x="4" y="12"/>
                  </a:lnTo>
                  <a:close/>
                </a:path>
              </a:pathLst>
            </a:custGeom>
            <a:solidFill>
              <a:srgbClr val="FF7F7F"/>
            </a:solidFill>
            <a:ln w="9525">
              <a:noFill/>
              <a:round/>
              <a:headEnd/>
              <a:tailEnd/>
            </a:ln>
          </p:spPr>
          <p:txBody>
            <a:bodyPr/>
            <a:lstStyle/>
            <a:p>
              <a:endParaRPr lang="en-US"/>
            </a:p>
          </p:txBody>
        </p:sp>
        <p:sp>
          <p:nvSpPr>
            <p:cNvPr id="62564" name="Oval 135"/>
            <p:cNvSpPr>
              <a:spLocks noChangeArrowheads="1"/>
            </p:cNvSpPr>
            <p:nvPr/>
          </p:nvSpPr>
          <p:spPr bwMode="auto">
            <a:xfrm>
              <a:off x="3018" y="1131"/>
              <a:ext cx="1" cy="6"/>
            </a:xfrm>
            <a:prstGeom prst="ellipse">
              <a:avLst/>
            </a:prstGeom>
            <a:solidFill>
              <a:srgbClr val="5F009F"/>
            </a:solidFill>
            <a:ln w="9525">
              <a:noFill/>
              <a:round/>
              <a:headEnd/>
              <a:tailEnd/>
            </a:ln>
          </p:spPr>
          <p:txBody>
            <a:bodyPr/>
            <a:lstStyle/>
            <a:p>
              <a:pPr>
                <a:buClr>
                  <a:srgbClr val="000000"/>
                </a:buClr>
                <a:buSzPct val="100000"/>
                <a:buFont typeface="Arial" charset="0"/>
                <a:buNone/>
              </a:pPr>
              <a:endParaRPr lang="en-US"/>
            </a:p>
          </p:txBody>
        </p:sp>
        <p:sp>
          <p:nvSpPr>
            <p:cNvPr id="62565" name="Oval 136"/>
            <p:cNvSpPr>
              <a:spLocks noChangeArrowheads="1"/>
            </p:cNvSpPr>
            <p:nvPr/>
          </p:nvSpPr>
          <p:spPr bwMode="auto">
            <a:xfrm>
              <a:off x="3018" y="1131"/>
              <a:ext cx="1" cy="6"/>
            </a:xfrm>
            <a:prstGeom prst="ellipse">
              <a:avLst/>
            </a:prstGeom>
            <a:solidFill>
              <a:srgbClr val="BF5FFF"/>
            </a:solidFill>
            <a:ln w="9525">
              <a:noFill/>
              <a:round/>
              <a:headEnd/>
              <a:tailEnd/>
            </a:ln>
          </p:spPr>
          <p:txBody>
            <a:bodyPr/>
            <a:lstStyle/>
            <a:p>
              <a:pPr>
                <a:buClr>
                  <a:srgbClr val="000000"/>
                </a:buClr>
                <a:buSzPct val="100000"/>
                <a:buFont typeface="Arial" charset="0"/>
                <a:buNone/>
              </a:pPr>
              <a:endParaRPr lang="en-US"/>
            </a:p>
          </p:txBody>
        </p:sp>
        <p:sp>
          <p:nvSpPr>
            <p:cNvPr id="62566" name="Oval 137"/>
            <p:cNvSpPr>
              <a:spLocks noChangeArrowheads="1"/>
            </p:cNvSpPr>
            <p:nvPr/>
          </p:nvSpPr>
          <p:spPr bwMode="auto">
            <a:xfrm>
              <a:off x="3057" y="1131"/>
              <a:ext cx="5" cy="6"/>
            </a:xfrm>
            <a:prstGeom prst="ellipse">
              <a:avLst/>
            </a:prstGeom>
            <a:solidFill>
              <a:srgbClr val="5F009F"/>
            </a:solidFill>
            <a:ln w="9525">
              <a:noFill/>
              <a:round/>
              <a:headEnd/>
              <a:tailEnd/>
            </a:ln>
          </p:spPr>
          <p:txBody>
            <a:bodyPr/>
            <a:lstStyle/>
            <a:p>
              <a:pPr>
                <a:buClr>
                  <a:srgbClr val="000000"/>
                </a:buClr>
                <a:buSzPct val="100000"/>
                <a:buFont typeface="Arial" charset="0"/>
                <a:buNone/>
              </a:pPr>
              <a:endParaRPr lang="en-US"/>
            </a:p>
          </p:txBody>
        </p:sp>
        <p:sp>
          <p:nvSpPr>
            <p:cNvPr id="62567" name="Oval 138"/>
            <p:cNvSpPr>
              <a:spLocks noChangeArrowheads="1"/>
            </p:cNvSpPr>
            <p:nvPr/>
          </p:nvSpPr>
          <p:spPr bwMode="auto">
            <a:xfrm>
              <a:off x="3062" y="1131"/>
              <a:ext cx="1" cy="6"/>
            </a:xfrm>
            <a:prstGeom prst="ellipse">
              <a:avLst/>
            </a:prstGeom>
            <a:solidFill>
              <a:srgbClr val="BF5FFF"/>
            </a:solidFill>
            <a:ln w="9525">
              <a:noFill/>
              <a:round/>
              <a:headEnd/>
              <a:tailEnd/>
            </a:ln>
          </p:spPr>
          <p:txBody>
            <a:bodyPr/>
            <a:lstStyle/>
            <a:p>
              <a:pPr>
                <a:buClr>
                  <a:srgbClr val="000000"/>
                </a:buClr>
                <a:buSzPct val="100000"/>
                <a:buFont typeface="Arial" charset="0"/>
                <a:buNone/>
              </a:pPr>
              <a:endParaRPr lang="en-US"/>
            </a:p>
          </p:txBody>
        </p:sp>
        <p:sp>
          <p:nvSpPr>
            <p:cNvPr id="62568" name="Freeform 139"/>
            <p:cNvSpPr>
              <a:spLocks/>
            </p:cNvSpPr>
            <p:nvPr/>
          </p:nvSpPr>
          <p:spPr bwMode="auto">
            <a:xfrm>
              <a:off x="2995" y="1504"/>
              <a:ext cx="85" cy="281"/>
            </a:xfrm>
            <a:custGeom>
              <a:avLst/>
              <a:gdLst>
                <a:gd name="T0" fmla="*/ 16 w 85"/>
                <a:gd name="T1" fmla="*/ 6 h 281"/>
                <a:gd name="T2" fmla="*/ 17 w 85"/>
                <a:gd name="T3" fmla="*/ 87 h 281"/>
                <a:gd name="T4" fmla="*/ 16 w 85"/>
                <a:gd name="T5" fmla="*/ 156 h 281"/>
                <a:gd name="T6" fmla="*/ 20 w 85"/>
                <a:gd name="T7" fmla="*/ 222 h 281"/>
                <a:gd name="T8" fmla="*/ 10 w 85"/>
                <a:gd name="T9" fmla="*/ 251 h 281"/>
                <a:gd name="T10" fmla="*/ 3 w 85"/>
                <a:gd name="T11" fmla="*/ 270 h 281"/>
                <a:gd name="T12" fmla="*/ 0 w 85"/>
                <a:gd name="T13" fmla="*/ 275 h 281"/>
                <a:gd name="T14" fmla="*/ 4 w 85"/>
                <a:gd name="T15" fmla="*/ 281 h 281"/>
                <a:gd name="T16" fmla="*/ 19 w 85"/>
                <a:gd name="T17" fmla="*/ 280 h 281"/>
                <a:gd name="T18" fmla="*/ 33 w 85"/>
                <a:gd name="T19" fmla="*/ 243 h 281"/>
                <a:gd name="T20" fmla="*/ 33 w 85"/>
                <a:gd name="T21" fmla="*/ 220 h 281"/>
                <a:gd name="T22" fmla="*/ 43 w 85"/>
                <a:gd name="T23" fmla="*/ 142 h 281"/>
                <a:gd name="T24" fmla="*/ 45 w 85"/>
                <a:gd name="T25" fmla="*/ 124 h 281"/>
                <a:gd name="T26" fmla="*/ 44 w 85"/>
                <a:gd name="T27" fmla="*/ 160 h 281"/>
                <a:gd name="T28" fmla="*/ 49 w 85"/>
                <a:gd name="T29" fmla="*/ 212 h 281"/>
                <a:gd name="T30" fmla="*/ 47 w 85"/>
                <a:gd name="T31" fmla="*/ 236 h 281"/>
                <a:gd name="T32" fmla="*/ 54 w 85"/>
                <a:gd name="T33" fmla="*/ 260 h 281"/>
                <a:gd name="T34" fmla="*/ 63 w 85"/>
                <a:gd name="T35" fmla="*/ 277 h 281"/>
                <a:gd name="T36" fmla="*/ 77 w 85"/>
                <a:gd name="T37" fmla="*/ 278 h 281"/>
                <a:gd name="T38" fmla="*/ 81 w 85"/>
                <a:gd name="T39" fmla="*/ 273 h 281"/>
                <a:gd name="T40" fmla="*/ 67 w 85"/>
                <a:gd name="T41" fmla="*/ 235 h 281"/>
                <a:gd name="T42" fmla="*/ 65 w 85"/>
                <a:gd name="T43" fmla="*/ 218 h 281"/>
                <a:gd name="T44" fmla="*/ 68 w 85"/>
                <a:gd name="T45" fmla="*/ 180 h 281"/>
                <a:gd name="T46" fmla="*/ 73 w 85"/>
                <a:gd name="T47" fmla="*/ 119 h 281"/>
                <a:gd name="T48" fmla="*/ 85 w 85"/>
                <a:gd name="T49" fmla="*/ 0 h 281"/>
                <a:gd name="T50" fmla="*/ 16 w 85"/>
                <a:gd name="T51" fmla="*/ 6 h 2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5"/>
                <a:gd name="T79" fmla="*/ 0 h 281"/>
                <a:gd name="T80" fmla="*/ 85 w 85"/>
                <a:gd name="T81" fmla="*/ 281 h 28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5" h="281">
                  <a:moveTo>
                    <a:pt x="16" y="6"/>
                  </a:moveTo>
                  <a:lnTo>
                    <a:pt x="17" y="87"/>
                  </a:lnTo>
                  <a:lnTo>
                    <a:pt x="16" y="156"/>
                  </a:lnTo>
                  <a:lnTo>
                    <a:pt x="20" y="222"/>
                  </a:lnTo>
                  <a:lnTo>
                    <a:pt x="10" y="251"/>
                  </a:lnTo>
                  <a:lnTo>
                    <a:pt x="3" y="270"/>
                  </a:lnTo>
                  <a:lnTo>
                    <a:pt x="0" y="275"/>
                  </a:lnTo>
                  <a:lnTo>
                    <a:pt x="4" y="281"/>
                  </a:lnTo>
                  <a:lnTo>
                    <a:pt x="19" y="280"/>
                  </a:lnTo>
                  <a:lnTo>
                    <a:pt x="33" y="243"/>
                  </a:lnTo>
                  <a:lnTo>
                    <a:pt x="33" y="220"/>
                  </a:lnTo>
                  <a:lnTo>
                    <a:pt x="43" y="142"/>
                  </a:lnTo>
                  <a:lnTo>
                    <a:pt x="45" y="124"/>
                  </a:lnTo>
                  <a:lnTo>
                    <a:pt x="44" y="160"/>
                  </a:lnTo>
                  <a:lnTo>
                    <a:pt x="49" y="212"/>
                  </a:lnTo>
                  <a:lnTo>
                    <a:pt x="47" y="236"/>
                  </a:lnTo>
                  <a:lnTo>
                    <a:pt x="54" y="260"/>
                  </a:lnTo>
                  <a:lnTo>
                    <a:pt x="63" y="277"/>
                  </a:lnTo>
                  <a:lnTo>
                    <a:pt x="77" y="278"/>
                  </a:lnTo>
                  <a:lnTo>
                    <a:pt x="81" y="273"/>
                  </a:lnTo>
                  <a:lnTo>
                    <a:pt x="67" y="235"/>
                  </a:lnTo>
                  <a:lnTo>
                    <a:pt x="65" y="218"/>
                  </a:lnTo>
                  <a:lnTo>
                    <a:pt x="68" y="180"/>
                  </a:lnTo>
                  <a:lnTo>
                    <a:pt x="73" y="119"/>
                  </a:lnTo>
                  <a:lnTo>
                    <a:pt x="85" y="0"/>
                  </a:lnTo>
                  <a:lnTo>
                    <a:pt x="16" y="6"/>
                  </a:lnTo>
                  <a:close/>
                </a:path>
              </a:pathLst>
            </a:custGeom>
            <a:solidFill>
              <a:srgbClr val="FF7F3F"/>
            </a:solidFill>
            <a:ln w="9525">
              <a:noFill/>
              <a:round/>
              <a:headEnd/>
              <a:tailEnd/>
            </a:ln>
          </p:spPr>
          <p:txBody>
            <a:bodyPr/>
            <a:lstStyle/>
            <a:p>
              <a:endParaRPr lang="en-US"/>
            </a:p>
          </p:txBody>
        </p:sp>
        <p:sp>
          <p:nvSpPr>
            <p:cNvPr id="62569" name="Freeform 140"/>
            <p:cNvSpPr>
              <a:spLocks/>
            </p:cNvSpPr>
            <p:nvPr/>
          </p:nvSpPr>
          <p:spPr bwMode="auto">
            <a:xfrm>
              <a:off x="3094" y="1426"/>
              <a:ext cx="20" cy="36"/>
            </a:xfrm>
            <a:custGeom>
              <a:avLst/>
              <a:gdLst>
                <a:gd name="T0" fmla="*/ 20 w 20"/>
                <a:gd name="T1" fmla="*/ 0 h 36"/>
                <a:gd name="T2" fmla="*/ 20 w 20"/>
                <a:gd name="T3" fmla="*/ 19 h 36"/>
                <a:gd name="T4" fmla="*/ 0 w 20"/>
                <a:gd name="T5" fmla="*/ 36 h 36"/>
                <a:gd name="T6" fmla="*/ 9 w 20"/>
                <a:gd name="T7" fmla="*/ 3 h 36"/>
                <a:gd name="T8" fmla="*/ 20 w 20"/>
                <a:gd name="T9" fmla="*/ 0 h 36"/>
                <a:gd name="T10" fmla="*/ 0 60000 65536"/>
                <a:gd name="T11" fmla="*/ 0 60000 65536"/>
                <a:gd name="T12" fmla="*/ 0 60000 65536"/>
                <a:gd name="T13" fmla="*/ 0 60000 65536"/>
                <a:gd name="T14" fmla="*/ 0 60000 65536"/>
                <a:gd name="T15" fmla="*/ 0 w 20"/>
                <a:gd name="T16" fmla="*/ 0 h 36"/>
                <a:gd name="T17" fmla="*/ 20 w 20"/>
                <a:gd name="T18" fmla="*/ 36 h 36"/>
              </a:gdLst>
              <a:ahLst/>
              <a:cxnLst>
                <a:cxn ang="T10">
                  <a:pos x="T0" y="T1"/>
                </a:cxn>
                <a:cxn ang="T11">
                  <a:pos x="T2" y="T3"/>
                </a:cxn>
                <a:cxn ang="T12">
                  <a:pos x="T4" y="T5"/>
                </a:cxn>
                <a:cxn ang="T13">
                  <a:pos x="T6" y="T7"/>
                </a:cxn>
                <a:cxn ang="T14">
                  <a:pos x="T8" y="T9"/>
                </a:cxn>
              </a:cxnLst>
              <a:rect l="T15" t="T16" r="T17" b="T18"/>
              <a:pathLst>
                <a:path w="20" h="36">
                  <a:moveTo>
                    <a:pt x="20" y="0"/>
                  </a:moveTo>
                  <a:lnTo>
                    <a:pt x="20" y="19"/>
                  </a:lnTo>
                  <a:lnTo>
                    <a:pt x="0" y="36"/>
                  </a:lnTo>
                  <a:lnTo>
                    <a:pt x="9" y="3"/>
                  </a:lnTo>
                  <a:lnTo>
                    <a:pt x="20" y="0"/>
                  </a:lnTo>
                  <a:close/>
                </a:path>
              </a:pathLst>
            </a:custGeom>
            <a:solidFill>
              <a:srgbClr val="FF7F3F"/>
            </a:solidFill>
            <a:ln w="9525">
              <a:noFill/>
              <a:round/>
              <a:headEnd/>
              <a:tailEnd/>
            </a:ln>
          </p:spPr>
          <p:txBody>
            <a:bodyPr/>
            <a:lstStyle/>
            <a:p>
              <a:endParaRPr lang="en-US"/>
            </a:p>
          </p:txBody>
        </p:sp>
        <p:sp>
          <p:nvSpPr>
            <p:cNvPr id="62570" name="Freeform 141"/>
            <p:cNvSpPr>
              <a:spLocks/>
            </p:cNvSpPr>
            <p:nvPr/>
          </p:nvSpPr>
          <p:spPr bwMode="auto">
            <a:xfrm>
              <a:off x="3039" y="1507"/>
              <a:ext cx="8" cy="124"/>
            </a:xfrm>
            <a:custGeom>
              <a:avLst/>
              <a:gdLst>
                <a:gd name="T0" fmla="*/ 8 w 8"/>
                <a:gd name="T1" fmla="*/ 0 h 124"/>
                <a:gd name="T2" fmla="*/ 8 w 8"/>
                <a:gd name="T3" fmla="*/ 41 h 124"/>
                <a:gd name="T4" fmla="*/ 6 w 8"/>
                <a:gd name="T5" fmla="*/ 66 h 124"/>
                <a:gd name="T6" fmla="*/ 4 w 8"/>
                <a:gd name="T7" fmla="*/ 92 h 124"/>
                <a:gd name="T8" fmla="*/ 0 w 8"/>
                <a:gd name="T9" fmla="*/ 118 h 124"/>
                <a:gd name="T10" fmla="*/ 1 w 8"/>
                <a:gd name="T11" fmla="*/ 124 h 124"/>
                <a:gd name="T12" fmla="*/ 8 w 8"/>
                <a:gd name="T13" fmla="*/ 0 h 124"/>
                <a:gd name="T14" fmla="*/ 0 60000 65536"/>
                <a:gd name="T15" fmla="*/ 0 60000 65536"/>
                <a:gd name="T16" fmla="*/ 0 60000 65536"/>
                <a:gd name="T17" fmla="*/ 0 60000 65536"/>
                <a:gd name="T18" fmla="*/ 0 60000 65536"/>
                <a:gd name="T19" fmla="*/ 0 60000 65536"/>
                <a:gd name="T20" fmla="*/ 0 60000 65536"/>
                <a:gd name="T21" fmla="*/ 0 w 8"/>
                <a:gd name="T22" fmla="*/ 0 h 124"/>
                <a:gd name="T23" fmla="*/ 8 w 8"/>
                <a:gd name="T24" fmla="*/ 124 h 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24">
                  <a:moveTo>
                    <a:pt x="8" y="0"/>
                  </a:moveTo>
                  <a:lnTo>
                    <a:pt x="8" y="41"/>
                  </a:lnTo>
                  <a:lnTo>
                    <a:pt x="6" y="66"/>
                  </a:lnTo>
                  <a:lnTo>
                    <a:pt x="4" y="92"/>
                  </a:lnTo>
                  <a:lnTo>
                    <a:pt x="0" y="118"/>
                  </a:lnTo>
                  <a:lnTo>
                    <a:pt x="1" y="124"/>
                  </a:lnTo>
                  <a:lnTo>
                    <a:pt x="8" y="0"/>
                  </a:lnTo>
                  <a:close/>
                </a:path>
              </a:pathLst>
            </a:custGeom>
            <a:solidFill>
              <a:srgbClr val="FF5F1F"/>
            </a:solidFill>
            <a:ln w="0">
              <a:solidFill>
                <a:srgbClr val="FF5F1F"/>
              </a:solidFill>
              <a:round/>
              <a:headEnd/>
              <a:tailEnd/>
            </a:ln>
          </p:spPr>
          <p:txBody>
            <a:bodyPr/>
            <a:lstStyle/>
            <a:p>
              <a:endParaRPr lang="en-US"/>
            </a:p>
          </p:txBody>
        </p:sp>
        <p:sp>
          <p:nvSpPr>
            <p:cNvPr id="62571" name="Freeform 142"/>
            <p:cNvSpPr>
              <a:spLocks/>
            </p:cNvSpPr>
            <p:nvPr/>
          </p:nvSpPr>
          <p:spPr bwMode="auto">
            <a:xfrm>
              <a:off x="2972" y="1176"/>
              <a:ext cx="145" cy="338"/>
            </a:xfrm>
            <a:custGeom>
              <a:avLst/>
              <a:gdLst>
                <a:gd name="T0" fmla="*/ 57 w 145"/>
                <a:gd name="T1" fmla="*/ 2 h 338"/>
                <a:gd name="T2" fmla="*/ 13 w 145"/>
                <a:gd name="T3" fmla="*/ 34 h 338"/>
                <a:gd name="T4" fmla="*/ 6 w 145"/>
                <a:gd name="T5" fmla="*/ 49 h 338"/>
                <a:gd name="T6" fmla="*/ 0 w 145"/>
                <a:gd name="T7" fmla="*/ 176 h 338"/>
                <a:gd name="T8" fmla="*/ 2 w 145"/>
                <a:gd name="T9" fmla="*/ 206 h 338"/>
                <a:gd name="T10" fmla="*/ 20 w 145"/>
                <a:gd name="T11" fmla="*/ 203 h 338"/>
                <a:gd name="T12" fmla="*/ 19 w 145"/>
                <a:gd name="T13" fmla="*/ 278 h 338"/>
                <a:gd name="T14" fmla="*/ 27 w 145"/>
                <a:gd name="T15" fmla="*/ 278 h 338"/>
                <a:gd name="T16" fmla="*/ 35 w 145"/>
                <a:gd name="T17" fmla="*/ 336 h 338"/>
                <a:gd name="T18" fmla="*/ 65 w 145"/>
                <a:gd name="T19" fmla="*/ 337 h 338"/>
                <a:gd name="T20" fmla="*/ 90 w 145"/>
                <a:gd name="T21" fmla="*/ 334 h 338"/>
                <a:gd name="T22" fmla="*/ 108 w 145"/>
                <a:gd name="T23" fmla="*/ 338 h 338"/>
                <a:gd name="T24" fmla="*/ 133 w 145"/>
                <a:gd name="T25" fmla="*/ 254 h 338"/>
                <a:gd name="T26" fmla="*/ 145 w 145"/>
                <a:gd name="T27" fmla="*/ 253 h 338"/>
                <a:gd name="T28" fmla="*/ 134 w 145"/>
                <a:gd name="T29" fmla="*/ 135 h 338"/>
                <a:gd name="T30" fmla="*/ 134 w 145"/>
                <a:gd name="T31" fmla="*/ 44 h 338"/>
                <a:gd name="T32" fmla="*/ 127 w 145"/>
                <a:gd name="T33" fmla="*/ 33 h 338"/>
                <a:gd name="T34" fmla="*/ 80 w 145"/>
                <a:gd name="T35" fmla="*/ 0 h 338"/>
                <a:gd name="T36" fmla="*/ 70 w 145"/>
                <a:gd name="T37" fmla="*/ 14 h 338"/>
                <a:gd name="T38" fmla="*/ 57 w 145"/>
                <a:gd name="T39" fmla="*/ 2 h 3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5"/>
                <a:gd name="T61" fmla="*/ 0 h 338"/>
                <a:gd name="T62" fmla="*/ 145 w 145"/>
                <a:gd name="T63" fmla="*/ 338 h 3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5" h="338">
                  <a:moveTo>
                    <a:pt x="57" y="2"/>
                  </a:moveTo>
                  <a:lnTo>
                    <a:pt x="13" y="34"/>
                  </a:lnTo>
                  <a:lnTo>
                    <a:pt x="6" y="49"/>
                  </a:lnTo>
                  <a:lnTo>
                    <a:pt x="0" y="176"/>
                  </a:lnTo>
                  <a:lnTo>
                    <a:pt x="2" y="206"/>
                  </a:lnTo>
                  <a:lnTo>
                    <a:pt x="20" y="203"/>
                  </a:lnTo>
                  <a:lnTo>
                    <a:pt x="19" y="278"/>
                  </a:lnTo>
                  <a:lnTo>
                    <a:pt x="27" y="278"/>
                  </a:lnTo>
                  <a:lnTo>
                    <a:pt x="35" y="336"/>
                  </a:lnTo>
                  <a:lnTo>
                    <a:pt x="65" y="337"/>
                  </a:lnTo>
                  <a:lnTo>
                    <a:pt x="90" y="334"/>
                  </a:lnTo>
                  <a:lnTo>
                    <a:pt x="108" y="338"/>
                  </a:lnTo>
                  <a:lnTo>
                    <a:pt x="133" y="254"/>
                  </a:lnTo>
                  <a:lnTo>
                    <a:pt x="145" y="253"/>
                  </a:lnTo>
                  <a:lnTo>
                    <a:pt x="134" y="135"/>
                  </a:lnTo>
                  <a:lnTo>
                    <a:pt x="134" y="44"/>
                  </a:lnTo>
                  <a:lnTo>
                    <a:pt x="127" y="33"/>
                  </a:lnTo>
                  <a:lnTo>
                    <a:pt x="80" y="0"/>
                  </a:lnTo>
                  <a:lnTo>
                    <a:pt x="70" y="14"/>
                  </a:lnTo>
                  <a:lnTo>
                    <a:pt x="57" y="2"/>
                  </a:lnTo>
                  <a:close/>
                </a:path>
              </a:pathLst>
            </a:custGeom>
            <a:solidFill>
              <a:srgbClr val="5F009F"/>
            </a:solidFill>
            <a:ln w="9525">
              <a:noFill/>
              <a:round/>
              <a:headEnd/>
              <a:tailEnd/>
            </a:ln>
          </p:spPr>
          <p:txBody>
            <a:bodyPr/>
            <a:lstStyle/>
            <a:p>
              <a:endParaRPr lang="en-US"/>
            </a:p>
          </p:txBody>
        </p:sp>
        <p:sp>
          <p:nvSpPr>
            <p:cNvPr id="62572" name="Freeform 143"/>
            <p:cNvSpPr>
              <a:spLocks/>
            </p:cNvSpPr>
            <p:nvPr/>
          </p:nvSpPr>
          <p:spPr bwMode="auto">
            <a:xfrm>
              <a:off x="3002" y="1339"/>
              <a:ext cx="55" cy="115"/>
            </a:xfrm>
            <a:custGeom>
              <a:avLst/>
              <a:gdLst>
                <a:gd name="T0" fmla="*/ 0 w 55"/>
                <a:gd name="T1" fmla="*/ 115 h 115"/>
                <a:gd name="T2" fmla="*/ 54 w 55"/>
                <a:gd name="T3" fmla="*/ 109 h 115"/>
                <a:gd name="T4" fmla="*/ 55 w 55"/>
                <a:gd name="T5" fmla="*/ 0 h 115"/>
                <a:gd name="T6" fmla="*/ 0 60000 65536"/>
                <a:gd name="T7" fmla="*/ 0 60000 65536"/>
                <a:gd name="T8" fmla="*/ 0 60000 65536"/>
                <a:gd name="T9" fmla="*/ 0 w 55"/>
                <a:gd name="T10" fmla="*/ 0 h 115"/>
                <a:gd name="T11" fmla="*/ 55 w 55"/>
                <a:gd name="T12" fmla="*/ 115 h 115"/>
              </a:gdLst>
              <a:ahLst/>
              <a:cxnLst>
                <a:cxn ang="T6">
                  <a:pos x="T0" y="T1"/>
                </a:cxn>
                <a:cxn ang="T7">
                  <a:pos x="T2" y="T3"/>
                </a:cxn>
                <a:cxn ang="T8">
                  <a:pos x="T4" y="T5"/>
                </a:cxn>
              </a:cxnLst>
              <a:rect l="T9" t="T10" r="T11" b="T12"/>
              <a:pathLst>
                <a:path w="55" h="115">
                  <a:moveTo>
                    <a:pt x="0" y="115"/>
                  </a:moveTo>
                  <a:lnTo>
                    <a:pt x="54" y="109"/>
                  </a:lnTo>
                  <a:lnTo>
                    <a:pt x="55" y="0"/>
                  </a:lnTo>
                </a:path>
              </a:pathLst>
            </a:custGeom>
            <a:noFill/>
            <a:ln w="0">
              <a:solidFill>
                <a:srgbClr val="9F3FDF"/>
              </a:solidFill>
              <a:round/>
              <a:headEnd/>
              <a:tailEnd/>
            </a:ln>
          </p:spPr>
          <p:txBody>
            <a:bodyPr/>
            <a:lstStyle/>
            <a:p>
              <a:endParaRPr lang="en-US"/>
            </a:p>
          </p:txBody>
        </p:sp>
        <p:sp>
          <p:nvSpPr>
            <p:cNvPr id="62573" name="Freeform 144"/>
            <p:cNvSpPr>
              <a:spLocks/>
            </p:cNvSpPr>
            <p:nvPr/>
          </p:nvSpPr>
          <p:spPr bwMode="auto">
            <a:xfrm>
              <a:off x="2994" y="1353"/>
              <a:ext cx="62" cy="28"/>
            </a:xfrm>
            <a:custGeom>
              <a:avLst/>
              <a:gdLst>
                <a:gd name="T0" fmla="*/ 0 w 62"/>
                <a:gd name="T1" fmla="*/ 28 h 28"/>
                <a:gd name="T2" fmla="*/ 22 w 62"/>
                <a:gd name="T3" fmla="*/ 20 h 28"/>
                <a:gd name="T4" fmla="*/ 62 w 62"/>
                <a:gd name="T5" fmla="*/ 0 h 28"/>
                <a:gd name="T6" fmla="*/ 0 60000 65536"/>
                <a:gd name="T7" fmla="*/ 0 60000 65536"/>
                <a:gd name="T8" fmla="*/ 0 60000 65536"/>
                <a:gd name="T9" fmla="*/ 0 w 62"/>
                <a:gd name="T10" fmla="*/ 0 h 28"/>
                <a:gd name="T11" fmla="*/ 62 w 62"/>
                <a:gd name="T12" fmla="*/ 28 h 28"/>
              </a:gdLst>
              <a:ahLst/>
              <a:cxnLst>
                <a:cxn ang="T6">
                  <a:pos x="T0" y="T1"/>
                </a:cxn>
                <a:cxn ang="T7">
                  <a:pos x="T2" y="T3"/>
                </a:cxn>
                <a:cxn ang="T8">
                  <a:pos x="T4" y="T5"/>
                </a:cxn>
              </a:cxnLst>
              <a:rect l="T9" t="T10" r="T11" b="T12"/>
              <a:pathLst>
                <a:path w="62" h="28">
                  <a:moveTo>
                    <a:pt x="0" y="28"/>
                  </a:moveTo>
                  <a:lnTo>
                    <a:pt x="22" y="20"/>
                  </a:lnTo>
                  <a:lnTo>
                    <a:pt x="62" y="0"/>
                  </a:lnTo>
                </a:path>
              </a:pathLst>
            </a:custGeom>
            <a:noFill/>
            <a:ln w="0">
              <a:solidFill>
                <a:srgbClr val="9F3FDF"/>
              </a:solidFill>
              <a:round/>
              <a:headEnd/>
              <a:tailEnd/>
            </a:ln>
          </p:spPr>
          <p:txBody>
            <a:bodyPr/>
            <a:lstStyle/>
            <a:p>
              <a:endParaRPr lang="en-US"/>
            </a:p>
          </p:txBody>
        </p:sp>
        <p:sp>
          <p:nvSpPr>
            <p:cNvPr id="62574" name="Freeform 145"/>
            <p:cNvSpPr>
              <a:spLocks/>
            </p:cNvSpPr>
            <p:nvPr/>
          </p:nvSpPr>
          <p:spPr bwMode="auto">
            <a:xfrm>
              <a:off x="2998" y="1244"/>
              <a:ext cx="76" cy="103"/>
            </a:xfrm>
            <a:custGeom>
              <a:avLst/>
              <a:gdLst>
                <a:gd name="T0" fmla="*/ 0 w 76"/>
                <a:gd name="T1" fmla="*/ 36 h 103"/>
                <a:gd name="T2" fmla="*/ 49 w 76"/>
                <a:gd name="T3" fmla="*/ 0 h 103"/>
                <a:gd name="T4" fmla="*/ 76 w 76"/>
                <a:gd name="T5" fmla="*/ 69 h 103"/>
                <a:gd name="T6" fmla="*/ 27 w 76"/>
                <a:gd name="T7" fmla="*/ 103 h 103"/>
                <a:gd name="T8" fmla="*/ 0 w 76"/>
                <a:gd name="T9" fmla="*/ 36 h 103"/>
                <a:gd name="T10" fmla="*/ 0 60000 65536"/>
                <a:gd name="T11" fmla="*/ 0 60000 65536"/>
                <a:gd name="T12" fmla="*/ 0 60000 65536"/>
                <a:gd name="T13" fmla="*/ 0 60000 65536"/>
                <a:gd name="T14" fmla="*/ 0 60000 65536"/>
                <a:gd name="T15" fmla="*/ 0 w 76"/>
                <a:gd name="T16" fmla="*/ 0 h 103"/>
                <a:gd name="T17" fmla="*/ 76 w 76"/>
                <a:gd name="T18" fmla="*/ 103 h 103"/>
              </a:gdLst>
              <a:ahLst/>
              <a:cxnLst>
                <a:cxn ang="T10">
                  <a:pos x="T0" y="T1"/>
                </a:cxn>
                <a:cxn ang="T11">
                  <a:pos x="T2" y="T3"/>
                </a:cxn>
                <a:cxn ang="T12">
                  <a:pos x="T4" y="T5"/>
                </a:cxn>
                <a:cxn ang="T13">
                  <a:pos x="T6" y="T7"/>
                </a:cxn>
                <a:cxn ang="T14">
                  <a:pos x="T8" y="T9"/>
                </a:cxn>
              </a:cxnLst>
              <a:rect l="T15" t="T16" r="T17" b="T18"/>
              <a:pathLst>
                <a:path w="76" h="103">
                  <a:moveTo>
                    <a:pt x="0" y="36"/>
                  </a:moveTo>
                  <a:lnTo>
                    <a:pt x="49" y="0"/>
                  </a:lnTo>
                  <a:lnTo>
                    <a:pt x="76" y="69"/>
                  </a:lnTo>
                  <a:lnTo>
                    <a:pt x="27" y="103"/>
                  </a:lnTo>
                  <a:lnTo>
                    <a:pt x="0" y="36"/>
                  </a:lnTo>
                  <a:close/>
                </a:path>
              </a:pathLst>
            </a:custGeom>
            <a:solidFill>
              <a:srgbClr val="DFDFFF"/>
            </a:solidFill>
            <a:ln w="9525">
              <a:noFill/>
              <a:round/>
              <a:headEnd/>
              <a:tailEnd/>
            </a:ln>
          </p:spPr>
          <p:txBody>
            <a:bodyPr/>
            <a:lstStyle/>
            <a:p>
              <a:endParaRPr lang="en-US"/>
            </a:p>
          </p:txBody>
        </p:sp>
        <p:sp>
          <p:nvSpPr>
            <p:cNvPr id="62575" name="Freeform 146"/>
            <p:cNvSpPr>
              <a:spLocks/>
            </p:cNvSpPr>
            <p:nvPr/>
          </p:nvSpPr>
          <p:spPr bwMode="auto">
            <a:xfrm>
              <a:off x="3047" y="1287"/>
              <a:ext cx="33" cy="55"/>
            </a:xfrm>
            <a:custGeom>
              <a:avLst/>
              <a:gdLst>
                <a:gd name="T0" fmla="*/ 0 w 33"/>
                <a:gd name="T1" fmla="*/ 34 h 55"/>
                <a:gd name="T2" fmla="*/ 8 w 33"/>
                <a:gd name="T3" fmla="*/ 25 h 55"/>
                <a:gd name="T4" fmla="*/ 13 w 33"/>
                <a:gd name="T5" fmla="*/ 9 h 55"/>
                <a:gd name="T6" fmla="*/ 19 w 33"/>
                <a:gd name="T7" fmla="*/ 4 h 55"/>
                <a:gd name="T8" fmla="*/ 22 w 33"/>
                <a:gd name="T9" fmla="*/ 0 h 55"/>
                <a:gd name="T10" fmla="*/ 25 w 33"/>
                <a:gd name="T11" fmla="*/ 1 h 55"/>
                <a:gd name="T12" fmla="*/ 25 w 33"/>
                <a:gd name="T13" fmla="*/ 5 h 55"/>
                <a:gd name="T14" fmla="*/ 31 w 33"/>
                <a:gd name="T15" fmla="*/ 13 h 55"/>
                <a:gd name="T16" fmla="*/ 33 w 33"/>
                <a:gd name="T17" fmla="*/ 27 h 55"/>
                <a:gd name="T18" fmla="*/ 31 w 33"/>
                <a:gd name="T19" fmla="*/ 37 h 55"/>
                <a:gd name="T20" fmla="*/ 22 w 33"/>
                <a:gd name="T21" fmla="*/ 48 h 55"/>
                <a:gd name="T22" fmla="*/ 3 w 33"/>
                <a:gd name="T23" fmla="*/ 55 h 55"/>
                <a:gd name="T24" fmla="*/ 0 w 33"/>
                <a:gd name="T25" fmla="*/ 34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55"/>
                <a:gd name="T41" fmla="*/ 33 w 33"/>
                <a:gd name="T42" fmla="*/ 55 h 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55">
                  <a:moveTo>
                    <a:pt x="0" y="34"/>
                  </a:moveTo>
                  <a:lnTo>
                    <a:pt x="8" y="25"/>
                  </a:lnTo>
                  <a:lnTo>
                    <a:pt x="13" y="9"/>
                  </a:lnTo>
                  <a:lnTo>
                    <a:pt x="19" y="4"/>
                  </a:lnTo>
                  <a:lnTo>
                    <a:pt x="22" y="0"/>
                  </a:lnTo>
                  <a:lnTo>
                    <a:pt x="25" y="1"/>
                  </a:lnTo>
                  <a:lnTo>
                    <a:pt x="25" y="5"/>
                  </a:lnTo>
                  <a:lnTo>
                    <a:pt x="31" y="13"/>
                  </a:lnTo>
                  <a:lnTo>
                    <a:pt x="33" y="27"/>
                  </a:lnTo>
                  <a:lnTo>
                    <a:pt x="31" y="37"/>
                  </a:lnTo>
                  <a:lnTo>
                    <a:pt x="22" y="48"/>
                  </a:lnTo>
                  <a:lnTo>
                    <a:pt x="3" y="55"/>
                  </a:lnTo>
                  <a:lnTo>
                    <a:pt x="0" y="34"/>
                  </a:lnTo>
                  <a:close/>
                </a:path>
              </a:pathLst>
            </a:custGeom>
            <a:solidFill>
              <a:srgbClr val="FF7F3F"/>
            </a:solidFill>
            <a:ln w="9525">
              <a:noFill/>
              <a:round/>
              <a:headEnd/>
              <a:tailEnd/>
            </a:ln>
          </p:spPr>
          <p:txBody>
            <a:bodyPr/>
            <a:lstStyle/>
            <a:p>
              <a:endParaRPr lang="en-US"/>
            </a:p>
          </p:txBody>
        </p:sp>
        <p:sp>
          <p:nvSpPr>
            <p:cNvPr id="62576" name="Freeform 147"/>
            <p:cNvSpPr>
              <a:spLocks/>
            </p:cNvSpPr>
            <p:nvPr/>
          </p:nvSpPr>
          <p:spPr bwMode="auto">
            <a:xfrm>
              <a:off x="2991" y="1319"/>
              <a:ext cx="62" cy="61"/>
            </a:xfrm>
            <a:custGeom>
              <a:avLst/>
              <a:gdLst>
                <a:gd name="T0" fmla="*/ 0 w 62"/>
                <a:gd name="T1" fmla="*/ 61 h 61"/>
                <a:gd name="T2" fmla="*/ 25 w 62"/>
                <a:gd name="T3" fmla="*/ 50 h 61"/>
                <a:gd name="T4" fmla="*/ 44 w 62"/>
                <a:gd name="T5" fmla="*/ 38 h 61"/>
                <a:gd name="T6" fmla="*/ 62 w 62"/>
                <a:gd name="T7" fmla="*/ 26 h 61"/>
                <a:gd name="T8" fmla="*/ 55 w 62"/>
                <a:gd name="T9" fmla="*/ 0 h 61"/>
                <a:gd name="T10" fmla="*/ 22 w 62"/>
                <a:gd name="T11" fmla="*/ 17 h 61"/>
                <a:gd name="T12" fmla="*/ 3 w 62"/>
                <a:gd name="T13" fmla="*/ 25 h 61"/>
                <a:gd name="T14" fmla="*/ 2 w 62"/>
                <a:gd name="T15" fmla="*/ 20 h 61"/>
                <a:gd name="T16" fmla="*/ 0 w 62"/>
                <a:gd name="T17" fmla="*/ 61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2"/>
                <a:gd name="T28" fmla="*/ 0 h 61"/>
                <a:gd name="T29" fmla="*/ 62 w 62"/>
                <a:gd name="T30" fmla="*/ 61 h 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2" h="61">
                  <a:moveTo>
                    <a:pt x="0" y="61"/>
                  </a:moveTo>
                  <a:lnTo>
                    <a:pt x="25" y="50"/>
                  </a:lnTo>
                  <a:lnTo>
                    <a:pt x="44" y="38"/>
                  </a:lnTo>
                  <a:lnTo>
                    <a:pt x="62" y="26"/>
                  </a:lnTo>
                  <a:lnTo>
                    <a:pt x="55" y="0"/>
                  </a:lnTo>
                  <a:lnTo>
                    <a:pt x="22" y="17"/>
                  </a:lnTo>
                  <a:lnTo>
                    <a:pt x="3" y="25"/>
                  </a:lnTo>
                  <a:lnTo>
                    <a:pt x="2" y="20"/>
                  </a:lnTo>
                  <a:lnTo>
                    <a:pt x="0" y="61"/>
                  </a:lnTo>
                  <a:close/>
                </a:path>
              </a:pathLst>
            </a:custGeom>
            <a:solidFill>
              <a:srgbClr val="5F009F"/>
            </a:solidFill>
            <a:ln w="9525">
              <a:noFill/>
              <a:round/>
              <a:headEnd/>
              <a:tailEnd/>
            </a:ln>
          </p:spPr>
          <p:txBody>
            <a:bodyPr/>
            <a:lstStyle/>
            <a:p>
              <a:endParaRPr lang="en-US"/>
            </a:p>
          </p:txBody>
        </p:sp>
        <p:sp>
          <p:nvSpPr>
            <p:cNvPr id="62577" name="Freeform 148"/>
            <p:cNvSpPr>
              <a:spLocks/>
            </p:cNvSpPr>
            <p:nvPr/>
          </p:nvSpPr>
          <p:spPr bwMode="auto">
            <a:xfrm>
              <a:off x="3040" y="1740"/>
              <a:ext cx="41" cy="74"/>
            </a:xfrm>
            <a:custGeom>
              <a:avLst/>
              <a:gdLst>
                <a:gd name="T0" fmla="*/ 3 w 41"/>
                <a:gd name="T1" fmla="*/ 0 h 74"/>
                <a:gd name="T2" fmla="*/ 0 w 41"/>
                <a:gd name="T3" fmla="*/ 11 h 74"/>
                <a:gd name="T4" fmla="*/ 0 w 41"/>
                <a:gd name="T5" fmla="*/ 33 h 74"/>
                <a:gd name="T6" fmla="*/ 4 w 41"/>
                <a:gd name="T7" fmla="*/ 25 h 74"/>
                <a:gd name="T8" fmla="*/ 9 w 41"/>
                <a:gd name="T9" fmla="*/ 36 h 74"/>
                <a:gd name="T10" fmla="*/ 10 w 41"/>
                <a:gd name="T11" fmla="*/ 50 h 74"/>
                <a:gd name="T12" fmla="*/ 17 w 41"/>
                <a:gd name="T13" fmla="*/ 64 h 74"/>
                <a:gd name="T14" fmla="*/ 27 w 41"/>
                <a:gd name="T15" fmla="*/ 72 h 74"/>
                <a:gd name="T16" fmla="*/ 34 w 41"/>
                <a:gd name="T17" fmla="*/ 74 h 74"/>
                <a:gd name="T18" fmla="*/ 41 w 41"/>
                <a:gd name="T19" fmla="*/ 73 h 74"/>
                <a:gd name="T20" fmla="*/ 41 w 41"/>
                <a:gd name="T21" fmla="*/ 58 h 74"/>
                <a:gd name="T22" fmla="*/ 36 w 41"/>
                <a:gd name="T23" fmla="*/ 36 h 74"/>
                <a:gd name="T24" fmla="*/ 32 w 41"/>
                <a:gd name="T25" fmla="*/ 41 h 74"/>
                <a:gd name="T26" fmla="*/ 27 w 41"/>
                <a:gd name="T27" fmla="*/ 41 h 74"/>
                <a:gd name="T28" fmla="*/ 18 w 41"/>
                <a:gd name="T29" fmla="*/ 40 h 74"/>
                <a:gd name="T30" fmla="*/ 13 w 41"/>
                <a:gd name="T31" fmla="*/ 31 h 74"/>
                <a:gd name="T32" fmla="*/ 8 w 41"/>
                <a:gd name="T33" fmla="*/ 19 h 74"/>
                <a:gd name="T34" fmla="*/ 3 w 41"/>
                <a:gd name="T35" fmla="*/ 0 h 7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74"/>
                <a:gd name="T56" fmla="*/ 41 w 41"/>
                <a:gd name="T57" fmla="*/ 74 h 7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74">
                  <a:moveTo>
                    <a:pt x="3" y="0"/>
                  </a:moveTo>
                  <a:lnTo>
                    <a:pt x="0" y="11"/>
                  </a:lnTo>
                  <a:lnTo>
                    <a:pt x="0" y="33"/>
                  </a:lnTo>
                  <a:lnTo>
                    <a:pt x="4" y="25"/>
                  </a:lnTo>
                  <a:lnTo>
                    <a:pt x="9" y="36"/>
                  </a:lnTo>
                  <a:lnTo>
                    <a:pt x="10" y="50"/>
                  </a:lnTo>
                  <a:lnTo>
                    <a:pt x="17" y="64"/>
                  </a:lnTo>
                  <a:lnTo>
                    <a:pt x="27" y="72"/>
                  </a:lnTo>
                  <a:lnTo>
                    <a:pt x="34" y="74"/>
                  </a:lnTo>
                  <a:lnTo>
                    <a:pt x="41" y="73"/>
                  </a:lnTo>
                  <a:lnTo>
                    <a:pt x="41" y="58"/>
                  </a:lnTo>
                  <a:lnTo>
                    <a:pt x="36" y="36"/>
                  </a:lnTo>
                  <a:lnTo>
                    <a:pt x="32" y="41"/>
                  </a:lnTo>
                  <a:lnTo>
                    <a:pt x="27" y="41"/>
                  </a:lnTo>
                  <a:lnTo>
                    <a:pt x="18" y="40"/>
                  </a:lnTo>
                  <a:lnTo>
                    <a:pt x="13" y="31"/>
                  </a:lnTo>
                  <a:lnTo>
                    <a:pt x="8" y="19"/>
                  </a:lnTo>
                  <a:lnTo>
                    <a:pt x="3" y="0"/>
                  </a:lnTo>
                  <a:close/>
                </a:path>
              </a:pathLst>
            </a:custGeom>
            <a:solidFill>
              <a:srgbClr val="DF3F5F"/>
            </a:solidFill>
            <a:ln w="9525">
              <a:noFill/>
              <a:round/>
              <a:headEnd/>
              <a:tailEnd/>
            </a:ln>
          </p:spPr>
          <p:txBody>
            <a:bodyPr/>
            <a:lstStyle/>
            <a:p>
              <a:endParaRPr lang="en-US"/>
            </a:p>
          </p:txBody>
        </p:sp>
        <p:sp>
          <p:nvSpPr>
            <p:cNvPr id="62578" name="Freeform 149"/>
            <p:cNvSpPr>
              <a:spLocks/>
            </p:cNvSpPr>
            <p:nvPr/>
          </p:nvSpPr>
          <p:spPr bwMode="auto">
            <a:xfrm>
              <a:off x="2991" y="1741"/>
              <a:ext cx="37" cy="77"/>
            </a:xfrm>
            <a:custGeom>
              <a:avLst/>
              <a:gdLst>
                <a:gd name="T0" fmla="*/ 37 w 37"/>
                <a:gd name="T1" fmla="*/ 0 h 77"/>
                <a:gd name="T2" fmla="*/ 37 w 37"/>
                <a:gd name="T3" fmla="*/ 31 h 77"/>
                <a:gd name="T4" fmla="*/ 35 w 37"/>
                <a:gd name="T5" fmla="*/ 23 h 77"/>
                <a:gd name="T6" fmla="*/ 32 w 37"/>
                <a:gd name="T7" fmla="*/ 33 h 77"/>
                <a:gd name="T8" fmla="*/ 29 w 37"/>
                <a:gd name="T9" fmla="*/ 47 h 77"/>
                <a:gd name="T10" fmla="*/ 26 w 37"/>
                <a:gd name="T11" fmla="*/ 60 h 77"/>
                <a:gd name="T12" fmla="*/ 18 w 37"/>
                <a:gd name="T13" fmla="*/ 69 h 77"/>
                <a:gd name="T14" fmla="*/ 12 w 37"/>
                <a:gd name="T15" fmla="*/ 75 h 77"/>
                <a:gd name="T16" fmla="*/ 5 w 37"/>
                <a:gd name="T17" fmla="*/ 77 h 77"/>
                <a:gd name="T18" fmla="*/ 2 w 37"/>
                <a:gd name="T19" fmla="*/ 74 h 77"/>
                <a:gd name="T20" fmla="*/ 0 w 37"/>
                <a:gd name="T21" fmla="*/ 66 h 77"/>
                <a:gd name="T22" fmla="*/ 0 w 37"/>
                <a:gd name="T23" fmla="*/ 59 h 77"/>
                <a:gd name="T24" fmla="*/ 1 w 37"/>
                <a:gd name="T25" fmla="*/ 51 h 77"/>
                <a:gd name="T26" fmla="*/ 4 w 37"/>
                <a:gd name="T27" fmla="*/ 38 h 77"/>
                <a:gd name="T28" fmla="*/ 9 w 37"/>
                <a:gd name="T29" fmla="*/ 42 h 77"/>
                <a:gd name="T30" fmla="*/ 17 w 37"/>
                <a:gd name="T31" fmla="*/ 42 h 77"/>
                <a:gd name="T32" fmla="*/ 23 w 37"/>
                <a:gd name="T33" fmla="*/ 42 h 77"/>
                <a:gd name="T34" fmla="*/ 33 w 37"/>
                <a:gd name="T35" fmla="*/ 16 h 77"/>
                <a:gd name="T36" fmla="*/ 37 w 37"/>
                <a:gd name="T37" fmla="*/ 0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
                <a:gd name="T58" fmla="*/ 0 h 77"/>
                <a:gd name="T59" fmla="*/ 37 w 37"/>
                <a:gd name="T60" fmla="*/ 77 h 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 h="77">
                  <a:moveTo>
                    <a:pt x="37" y="0"/>
                  </a:moveTo>
                  <a:lnTo>
                    <a:pt x="37" y="31"/>
                  </a:lnTo>
                  <a:lnTo>
                    <a:pt x="35" y="23"/>
                  </a:lnTo>
                  <a:lnTo>
                    <a:pt x="32" y="33"/>
                  </a:lnTo>
                  <a:lnTo>
                    <a:pt x="29" y="47"/>
                  </a:lnTo>
                  <a:lnTo>
                    <a:pt x="26" y="60"/>
                  </a:lnTo>
                  <a:lnTo>
                    <a:pt x="18" y="69"/>
                  </a:lnTo>
                  <a:lnTo>
                    <a:pt x="12" y="75"/>
                  </a:lnTo>
                  <a:lnTo>
                    <a:pt x="5" y="77"/>
                  </a:lnTo>
                  <a:lnTo>
                    <a:pt x="2" y="74"/>
                  </a:lnTo>
                  <a:lnTo>
                    <a:pt x="0" y="66"/>
                  </a:lnTo>
                  <a:lnTo>
                    <a:pt x="0" y="59"/>
                  </a:lnTo>
                  <a:lnTo>
                    <a:pt x="1" y="51"/>
                  </a:lnTo>
                  <a:lnTo>
                    <a:pt x="4" y="38"/>
                  </a:lnTo>
                  <a:lnTo>
                    <a:pt x="9" y="42"/>
                  </a:lnTo>
                  <a:lnTo>
                    <a:pt x="17" y="42"/>
                  </a:lnTo>
                  <a:lnTo>
                    <a:pt x="23" y="42"/>
                  </a:lnTo>
                  <a:lnTo>
                    <a:pt x="33" y="16"/>
                  </a:lnTo>
                  <a:lnTo>
                    <a:pt x="37" y="0"/>
                  </a:lnTo>
                  <a:close/>
                </a:path>
              </a:pathLst>
            </a:custGeom>
            <a:solidFill>
              <a:srgbClr val="DF3F5F"/>
            </a:solidFill>
            <a:ln w="9525">
              <a:noFill/>
              <a:round/>
              <a:headEnd/>
              <a:tailEnd/>
            </a:ln>
          </p:spPr>
          <p:txBody>
            <a:bodyPr/>
            <a:lstStyle/>
            <a:p>
              <a:endParaRPr lang="en-US"/>
            </a:p>
          </p:txBody>
        </p:sp>
        <p:sp>
          <p:nvSpPr>
            <p:cNvPr id="62579" name="Freeform 150"/>
            <p:cNvSpPr>
              <a:spLocks/>
            </p:cNvSpPr>
            <p:nvPr/>
          </p:nvSpPr>
          <p:spPr bwMode="auto">
            <a:xfrm>
              <a:off x="3789" y="1483"/>
              <a:ext cx="20" cy="58"/>
            </a:xfrm>
            <a:custGeom>
              <a:avLst/>
              <a:gdLst>
                <a:gd name="T0" fmla="*/ 19 w 20"/>
                <a:gd name="T1" fmla="*/ 0 h 58"/>
                <a:gd name="T2" fmla="*/ 20 w 20"/>
                <a:gd name="T3" fmla="*/ 32 h 58"/>
                <a:gd name="T4" fmla="*/ 10 w 20"/>
                <a:gd name="T5" fmla="*/ 52 h 58"/>
                <a:gd name="T6" fmla="*/ 4 w 20"/>
                <a:gd name="T7" fmla="*/ 58 h 58"/>
                <a:gd name="T8" fmla="*/ 5 w 20"/>
                <a:gd name="T9" fmla="*/ 30 h 58"/>
                <a:gd name="T10" fmla="*/ 3 w 20"/>
                <a:gd name="T11" fmla="*/ 33 h 58"/>
                <a:gd name="T12" fmla="*/ 0 w 20"/>
                <a:gd name="T13" fmla="*/ 43 h 58"/>
                <a:gd name="T14" fmla="*/ 0 w 20"/>
                <a:gd name="T15" fmla="*/ 32 h 58"/>
                <a:gd name="T16" fmla="*/ 2 w 20"/>
                <a:gd name="T17" fmla="*/ 15 h 58"/>
                <a:gd name="T18" fmla="*/ 9 w 20"/>
                <a:gd name="T19" fmla="*/ 0 h 58"/>
                <a:gd name="T20" fmla="*/ 19 w 20"/>
                <a:gd name="T21" fmla="*/ 0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
                <a:gd name="T34" fmla="*/ 0 h 58"/>
                <a:gd name="T35" fmla="*/ 20 w 20"/>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 h="58">
                  <a:moveTo>
                    <a:pt x="19" y="0"/>
                  </a:moveTo>
                  <a:lnTo>
                    <a:pt x="20" y="32"/>
                  </a:lnTo>
                  <a:lnTo>
                    <a:pt x="10" y="52"/>
                  </a:lnTo>
                  <a:lnTo>
                    <a:pt x="4" y="58"/>
                  </a:lnTo>
                  <a:lnTo>
                    <a:pt x="5" y="30"/>
                  </a:lnTo>
                  <a:lnTo>
                    <a:pt x="3" y="33"/>
                  </a:lnTo>
                  <a:lnTo>
                    <a:pt x="0" y="43"/>
                  </a:lnTo>
                  <a:lnTo>
                    <a:pt x="0" y="32"/>
                  </a:lnTo>
                  <a:lnTo>
                    <a:pt x="2" y="15"/>
                  </a:lnTo>
                  <a:lnTo>
                    <a:pt x="9" y="0"/>
                  </a:lnTo>
                  <a:lnTo>
                    <a:pt x="19" y="0"/>
                  </a:lnTo>
                  <a:close/>
                </a:path>
              </a:pathLst>
            </a:custGeom>
            <a:solidFill>
              <a:srgbClr val="FF7F9F"/>
            </a:solidFill>
            <a:ln w="9525">
              <a:noFill/>
              <a:round/>
              <a:headEnd/>
              <a:tailEnd/>
            </a:ln>
          </p:spPr>
          <p:txBody>
            <a:bodyPr/>
            <a:lstStyle/>
            <a:p>
              <a:endParaRPr lang="en-US"/>
            </a:p>
          </p:txBody>
        </p:sp>
        <p:sp>
          <p:nvSpPr>
            <p:cNvPr id="62580" name="Freeform 151"/>
            <p:cNvSpPr>
              <a:spLocks/>
            </p:cNvSpPr>
            <p:nvPr/>
          </p:nvSpPr>
          <p:spPr bwMode="auto">
            <a:xfrm>
              <a:off x="3687" y="1468"/>
              <a:ext cx="23" cy="55"/>
            </a:xfrm>
            <a:custGeom>
              <a:avLst/>
              <a:gdLst>
                <a:gd name="T0" fmla="*/ 16 w 23"/>
                <a:gd name="T1" fmla="*/ 0 h 55"/>
                <a:gd name="T2" fmla="*/ 23 w 23"/>
                <a:gd name="T3" fmla="*/ 29 h 55"/>
                <a:gd name="T4" fmla="*/ 11 w 23"/>
                <a:gd name="T5" fmla="*/ 55 h 55"/>
                <a:gd name="T6" fmla="*/ 7 w 23"/>
                <a:gd name="T7" fmla="*/ 52 h 55"/>
                <a:gd name="T8" fmla="*/ 0 w 23"/>
                <a:gd name="T9" fmla="*/ 49 h 55"/>
                <a:gd name="T10" fmla="*/ 3 w 23"/>
                <a:gd name="T11" fmla="*/ 41 h 55"/>
                <a:gd name="T12" fmla="*/ 4 w 23"/>
                <a:gd name="T13" fmla="*/ 31 h 55"/>
                <a:gd name="T14" fmla="*/ 0 w 23"/>
                <a:gd name="T15" fmla="*/ 20 h 55"/>
                <a:gd name="T16" fmla="*/ 3 w 23"/>
                <a:gd name="T17" fmla="*/ 2 h 55"/>
                <a:gd name="T18" fmla="*/ 16 w 23"/>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55"/>
                <a:gd name="T32" fmla="*/ 23 w 23"/>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55">
                  <a:moveTo>
                    <a:pt x="16" y="0"/>
                  </a:moveTo>
                  <a:lnTo>
                    <a:pt x="23" y="29"/>
                  </a:lnTo>
                  <a:lnTo>
                    <a:pt x="11" y="55"/>
                  </a:lnTo>
                  <a:lnTo>
                    <a:pt x="7" y="52"/>
                  </a:lnTo>
                  <a:lnTo>
                    <a:pt x="0" y="49"/>
                  </a:lnTo>
                  <a:lnTo>
                    <a:pt x="3" y="41"/>
                  </a:lnTo>
                  <a:lnTo>
                    <a:pt x="4" y="31"/>
                  </a:lnTo>
                  <a:lnTo>
                    <a:pt x="0" y="20"/>
                  </a:lnTo>
                  <a:lnTo>
                    <a:pt x="3" y="2"/>
                  </a:lnTo>
                  <a:lnTo>
                    <a:pt x="16" y="0"/>
                  </a:lnTo>
                  <a:close/>
                </a:path>
              </a:pathLst>
            </a:custGeom>
            <a:solidFill>
              <a:srgbClr val="FF7F9F"/>
            </a:solidFill>
            <a:ln w="9525">
              <a:noFill/>
              <a:round/>
              <a:headEnd/>
              <a:tailEnd/>
            </a:ln>
          </p:spPr>
          <p:txBody>
            <a:bodyPr/>
            <a:lstStyle/>
            <a:p>
              <a:endParaRPr lang="en-US"/>
            </a:p>
          </p:txBody>
        </p:sp>
        <p:sp>
          <p:nvSpPr>
            <p:cNvPr id="62581" name="Freeform 152"/>
            <p:cNvSpPr>
              <a:spLocks/>
            </p:cNvSpPr>
            <p:nvPr/>
          </p:nvSpPr>
          <p:spPr bwMode="auto">
            <a:xfrm>
              <a:off x="3765" y="1755"/>
              <a:ext cx="68" cy="47"/>
            </a:xfrm>
            <a:custGeom>
              <a:avLst/>
              <a:gdLst>
                <a:gd name="T0" fmla="*/ 34 w 68"/>
                <a:gd name="T1" fmla="*/ 0 h 47"/>
                <a:gd name="T2" fmla="*/ 45 w 68"/>
                <a:gd name="T3" fmla="*/ 12 h 47"/>
                <a:gd name="T4" fmla="*/ 54 w 68"/>
                <a:gd name="T5" fmla="*/ 26 h 47"/>
                <a:gd name="T6" fmla="*/ 67 w 68"/>
                <a:gd name="T7" fmla="*/ 38 h 47"/>
                <a:gd name="T8" fmla="*/ 68 w 68"/>
                <a:gd name="T9" fmla="*/ 44 h 47"/>
                <a:gd name="T10" fmla="*/ 56 w 68"/>
                <a:gd name="T11" fmla="*/ 47 h 47"/>
                <a:gd name="T12" fmla="*/ 43 w 68"/>
                <a:gd name="T13" fmla="*/ 46 h 47"/>
                <a:gd name="T14" fmla="*/ 27 w 68"/>
                <a:gd name="T15" fmla="*/ 38 h 47"/>
                <a:gd name="T16" fmla="*/ 16 w 68"/>
                <a:gd name="T17" fmla="*/ 30 h 47"/>
                <a:gd name="T18" fmla="*/ 4 w 68"/>
                <a:gd name="T19" fmla="*/ 28 h 47"/>
                <a:gd name="T20" fmla="*/ 0 w 68"/>
                <a:gd name="T21" fmla="*/ 24 h 47"/>
                <a:gd name="T22" fmla="*/ 1 w 68"/>
                <a:gd name="T23" fmla="*/ 3 h 47"/>
                <a:gd name="T24" fmla="*/ 34 w 68"/>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8"/>
                <a:gd name="T40" fmla="*/ 0 h 47"/>
                <a:gd name="T41" fmla="*/ 68 w 68"/>
                <a:gd name="T42" fmla="*/ 47 h 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8" h="47">
                  <a:moveTo>
                    <a:pt x="34" y="0"/>
                  </a:moveTo>
                  <a:lnTo>
                    <a:pt x="45" y="12"/>
                  </a:lnTo>
                  <a:lnTo>
                    <a:pt x="54" y="26"/>
                  </a:lnTo>
                  <a:lnTo>
                    <a:pt x="67" y="38"/>
                  </a:lnTo>
                  <a:lnTo>
                    <a:pt x="68" y="44"/>
                  </a:lnTo>
                  <a:lnTo>
                    <a:pt x="56" y="47"/>
                  </a:lnTo>
                  <a:lnTo>
                    <a:pt x="43" y="46"/>
                  </a:lnTo>
                  <a:lnTo>
                    <a:pt x="27" y="38"/>
                  </a:lnTo>
                  <a:lnTo>
                    <a:pt x="16" y="30"/>
                  </a:lnTo>
                  <a:lnTo>
                    <a:pt x="4" y="28"/>
                  </a:lnTo>
                  <a:lnTo>
                    <a:pt x="0" y="24"/>
                  </a:lnTo>
                  <a:lnTo>
                    <a:pt x="1" y="3"/>
                  </a:lnTo>
                  <a:lnTo>
                    <a:pt x="34" y="0"/>
                  </a:lnTo>
                  <a:close/>
                </a:path>
              </a:pathLst>
            </a:custGeom>
            <a:solidFill>
              <a:srgbClr val="000000"/>
            </a:solidFill>
            <a:ln w="9525">
              <a:noFill/>
              <a:round/>
              <a:headEnd/>
              <a:tailEnd/>
            </a:ln>
          </p:spPr>
          <p:txBody>
            <a:bodyPr/>
            <a:lstStyle/>
            <a:p>
              <a:endParaRPr lang="en-US"/>
            </a:p>
          </p:txBody>
        </p:sp>
        <p:sp>
          <p:nvSpPr>
            <p:cNvPr id="62582" name="Freeform 153"/>
            <p:cNvSpPr>
              <a:spLocks/>
            </p:cNvSpPr>
            <p:nvPr/>
          </p:nvSpPr>
          <p:spPr bwMode="auto">
            <a:xfrm>
              <a:off x="3668" y="1779"/>
              <a:ext cx="43" cy="53"/>
            </a:xfrm>
            <a:custGeom>
              <a:avLst/>
              <a:gdLst>
                <a:gd name="T0" fmla="*/ 43 w 43"/>
                <a:gd name="T1" fmla="*/ 1 h 53"/>
                <a:gd name="T2" fmla="*/ 43 w 43"/>
                <a:gd name="T3" fmla="*/ 15 h 53"/>
                <a:gd name="T4" fmla="*/ 37 w 43"/>
                <a:gd name="T5" fmla="*/ 22 h 53"/>
                <a:gd name="T6" fmla="*/ 36 w 43"/>
                <a:gd name="T7" fmla="*/ 34 h 53"/>
                <a:gd name="T8" fmla="*/ 26 w 43"/>
                <a:gd name="T9" fmla="*/ 45 h 53"/>
                <a:gd name="T10" fmla="*/ 18 w 43"/>
                <a:gd name="T11" fmla="*/ 51 h 53"/>
                <a:gd name="T12" fmla="*/ 11 w 43"/>
                <a:gd name="T13" fmla="*/ 53 h 53"/>
                <a:gd name="T14" fmla="*/ 4 w 43"/>
                <a:gd name="T15" fmla="*/ 52 h 53"/>
                <a:gd name="T16" fmla="*/ 0 w 43"/>
                <a:gd name="T17" fmla="*/ 44 h 53"/>
                <a:gd name="T18" fmla="*/ 1 w 43"/>
                <a:gd name="T19" fmla="*/ 32 h 53"/>
                <a:gd name="T20" fmla="*/ 9 w 43"/>
                <a:gd name="T21" fmla="*/ 19 h 53"/>
                <a:gd name="T22" fmla="*/ 19 w 43"/>
                <a:gd name="T23" fmla="*/ 4 h 53"/>
                <a:gd name="T24" fmla="*/ 19 w 43"/>
                <a:gd name="T25" fmla="*/ 0 h 53"/>
                <a:gd name="T26" fmla="*/ 43 w 43"/>
                <a:gd name="T27" fmla="*/ 1 h 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3"/>
                <a:gd name="T43" fmla="*/ 0 h 53"/>
                <a:gd name="T44" fmla="*/ 43 w 43"/>
                <a:gd name="T45" fmla="*/ 53 h 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3" h="53">
                  <a:moveTo>
                    <a:pt x="43" y="1"/>
                  </a:moveTo>
                  <a:lnTo>
                    <a:pt x="43" y="15"/>
                  </a:lnTo>
                  <a:lnTo>
                    <a:pt x="37" y="22"/>
                  </a:lnTo>
                  <a:lnTo>
                    <a:pt x="36" y="34"/>
                  </a:lnTo>
                  <a:lnTo>
                    <a:pt x="26" y="45"/>
                  </a:lnTo>
                  <a:lnTo>
                    <a:pt x="18" y="51"/>
                  </a:lnTo>
                  <a:lnTo>
                    <a:pt x="11" y="53"/>
                  </a:lnTo>
                  <a:lnTo>
                    <a:pt x="4" y="52"/>
                  </a:lnTo>
                  <a:lnTo>
                    <a:pt x="0" y="44"/>
                  </a:lnTo>
                  <a:lnTo>
                    <a:pt x="1" y="32"/>
                  </a:lnTo>
                  <a:lnTo>
                    <a:pt x="9" y="19"/>
                  </a:lnTo>
                  <a:lnTo>
                    <a:pt x="19" y="4"/>
                  </a:lnTo>
                  <a:lnTo>
                    <a:pt x="19" y="0"/>
                  </a:lnTo>
                  <a:lnTo>
                    <a:pt x="43" y="1"/>
                  </a:lnTo>
                  <a:close/>
                </a:path>
              </a:pathLst>
            </a:custGeom>
            <a:solidFill>
              <a:srgbClr val="000000"/>
            </a:solidFill>
            <a:ln w="9525">
              <a:noFill/>
              <a:round/>
              <a:headEnd/>
              <a:tailEnd/>
            </a:ln>
          </p:spPr>
          <p:txBody>
            <a:bodyPr/>
            <a:lstStyle/>
            <a:p>
              <a:endParaRPr lang="en-US"/>
            </a:p>
          </p:txBody>
        </p:sp>
        <p:sp>
          <p:nvSpPr>
            <p:cNvPr id="62583" name="Freeform 154"/>
            <p:cNvSpPr>
              <a:spLocks/>
            </p:cNvSpPr>
            <p:nvPr/>
          </p:nvSpPr>
          <p:spPr bwMode="auto">
            <a:xfrm>
              <a:off x="3792" y="1474"/>
              <a:ext cx="21" cy="58"/>
            </a:xfrm>
            <a:custGeom>
              <a:avLst/>
              <a:gdLst>
                <a:gd name="T0" fmla="*/ 20 w 21"/>
                <a:gd name="T1" fmla="*/ 0 h 58"/>
                <a:gd name="T2" fmla="*/ 21 w 21"/>
                <a:gd name="T3" fmla="*/ 32 h 58"/>
                <a:gd name="T4" fmla="*/ 10 w 21"/>
                <a:gd name="T5" fmla="*/ 52 h 58"/>
                <a:gd name="T6" fmla="*/ 5 w 21"/>
                <a:gd name="T7" fmla="*/ 58 h 58"/>
                <a:gd name="T8" fmla="*/ 6 w 21"/>
                <a:gd name="T9" fmla="*/ 30 h 58"/>
                <a:gd name="T10" fmla="*/ 4 w 21"/>
                <a:gd name="T11" fmla="*/ 33 h 58"/>
                <a:gd name="T12" fmla="*/ 1 w 21"/>
                <a:gd name="T13" fmla="*/ 42 h 58"/>
                <a:gd name="T14" fmla="*/ 0 w 21"/>
                <a:gd name="T15" fmla="*/ 32 h 58"/>
                <a:gd name="T16" fmla="*/ 3 w 21"/>
                <a:gd name="T17" fmla="*/ 15 h 58"/>
                <a:gd name="T18" fmla="*/ 10 w 21"/>
                <a:gd name="T19" fmla="*/ 0 h 58"/>
                <a:gd name="T20" fmla="*/ 20 w 21"/>
                <a:gd name="T21" fmla="*/ 0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58"/>
                <a:gd name="T35" fmla="*/ 21 w 21"/>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58">
                  <a:moveTo>
                    <a:pt x="20" y="0"/>
                  </a:moveTo>
                  <a:lnTo>
                    <a:pt x="21" y="32"/>
                  </a:lnTo>
                  <a:lnTo>
                    <a:pt x="10" y="52"/>
                  </a:lnTo>
                  <a:lnTo>
                    <a:pt x="5" y="58"/>
                  </a:lnTo>
                  <a:lnTo>
                    <a:pt x="6" y="30"/>
                  </a:lnTo>
                  <a:lnTo>
                    <a:pt x="4" y="33"/>
                  </a:lnTo>
                  <a:lnTo>
                    <a:pt x="1" y="42"/>
                  </a:lnTo>
                  <a:lnTo>
                    <a:pt x="0" y="32"/>
                  </a:lnTo>
                  <a:lnTo>
                    <a:pt x="3" y="15"/>
                  </a:lnTo>
                  <a:lnTo>
                    <a:pt x="10" y="0"/>
                  </a:lnTo>
                  <a:lnTo>
                    <a:pt x="20" y="0"/>
                  </a:lnTo>
                  <a:close/>
                </a:path>
              </a:pathLst>
            </a:custGeom>
            <a:solidFill>
              <a:srgbClr val="FF7F3F"/>
            </a:solidFill>
            <a:ln w="9525">
              <a:noFill/>
              <a:round/>
              <a:headEnd/>
              <a:tailEnd/>
            </a:ln>
          </p:spPr>
          <p:txBody>
            <a:bodyPr/>
            <a:lstStyle/>
            <a:p>
              <a:endParaRPr lang="en-US"/>
            </a:p>
          </p:txBody>
        </p:sp>
        <p:sp>
          <p:nvSpPr>
            <p:cNvPr id="62584" name="Freeform 155"/>
            <p:cNvSpPr>
              <a:spLocks/>
            </p:cNvSpPr>
            <p:nvPr/>
          </p:nvSpPr>
          <p:spPr bwMode="auto">
            <a:xfrm>
              <a:off x="3684" y="1345"/>
              <a:ext cx="119" cy="435"/>
            </a:xfrm>
            <a:custGeom>
              <a:avLst/>
              <a:gdLst>
                <a:gd name="T0" fmla="*/ 117 w 119"/>
                <a:gd name="T1" fmla="*/ 0 h 435"/>
                <a:gd name="T2" fmla="*/ 119 w 119"/>
                <a:gd name="T3" fmla="*/ 237 h 435"/>
                <a:gd name="T4" fmla="*/ 117 w 119"/>
                <a:gd name="T5" fmla="*/ 412 h 435"/>
                <a:gd name="T6" fmla="*/ 82 w 119"/>
                <a:gd name="T7" fmla="*/ 420 h 435"/>
                <a:gd name="T8" fmla="*/ 77 w 119"/>
                <a:gd name="T9" fmla="*/ 277 h 435"/>
                <a:gd name="T10" fmla="*/ 81 w 119"/>
                <a:gd name="T11" fmla="*/ 263 h 435"/>
                <a:gd name="T12" fmla="*/ 77 w 119"/>
                <a:gd name="T13" fmla="*/ 255 h 435"/>
                <a:gd name="T14" fmla="*/ 77 w 119"/>
                <a:gd name="T15" fmla="*/ 167 h 435"/>
                <a:gd name="T16" fmla="*/ 68 w 119"/>
                <a:gd name="T17" fmla="*/ 195 h 435"/>
                <a:gd name="T18" fmla="*/ 48 w 119"/>
                <a:gd name="T19" fmla="*/ 314 h 435"/>
                <a:gd name="T20" fmla="*/ 30 w 119"/>
                <a:gd name="T21" fmla="*/ 435 h 435"/>
                <a:gd name="T22" fmla="*/ 0 w 119"/>
                <a:gd name="T23" fmla="*/ 435 h 435"/>
                <a:gd name="T24" fmla="*/ 14 w 119"/>
                <a:gd name="T25" fmla="*/ 272 h 435"/>
                <a:gd name="T26" fmla="*/ 19 w 119"/>
                <a:gd name="T27" fmla="*/ 134 h 435"/>
                <a:gd name="T28" fmla="*/ 17 w 119"/>
                <a:gd name="T29" fmla="*/ 3 h 435"/>
                <a:gd name="T30" fmla="*/ 117 w 119"/>
                <a:gd name="T31" fmla="*/ 0 h 4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9"/>
                <a:gd name="T49" fmla="*/ 0 h 435"/>
                <a:gd name="T50" fmla="*/ 119 w 119"/>
                <a:gd name="T51" fmla="*/ 435 h 43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9" h="435">
                  <a:moveTo>
                    <a:pt x="117" y="0"/>
                  </a:moveTo>
                  <a:lnTo>
                    <a:pt x="119" y="237"/>
                  </a:lnTo>
                  <a:lnTo>
                    <a:pt x="117" y="412"/>
                  </a:lnTo>
                  <a:lnTo>
                    <a:pt x="82" y="420"/>
                  </a:lnTo>
                  <a:lnTo>
                    <a:pt x="77" y="277"/>
                  </a:lnTo>
                  <a:lnTo>
                    <a:pt x="81" y="263"/>
                  </a:lnTo>
                  <a:lnTo>
                    <a:pt x="77" y="255"/>
                  </a:lnTo>
                  <a:lnTo>
                    <a:pt x="77" y="167"/>
                  </a:lnTo>
                  <a:lnTo>
                    <a:pt x="68" y="195"/>
                  </a:lnTo>
                  <a:lnTo>
                    <a:pt x="48" y="314"/>
                  </a:lnTo>
                  <a:lnTo>
                    <a:pt x="30" y="435"/>
                  </a:lnTo>
                  <a:lnTo>
                    <a:pt x="0" y="435"/>
                  </a:lnTo>
                  <a:lnTo>
                    <a:pt x="14" y="272"/>
                  </a:lnTo>
                  <a:lnTo>
                    <a:pt x="19" y="134"/>
                  </a:lnTo>
                  <a:lnTo>
                    <a:pt x="17" y="3"/>
                  </a:lnTo>
                  <a:lnTo>
                    <a:pt x="117" y="0"/>
                  </a:lnTo>
                  <a:close/>
                </a:path>
              </a:pathLst>
            </a:custGeom>
            <a:solidFill>
              <a:srgbClr val="7F7F7F"/>
            </a:solidFill>
            <a:ln w="9525">
              <a:noFill/>
              <a:round/>
              <a:headEnd/>
              <a:tailEnd/>
            </a:ln>
          </p:spPr>
          <p:txBody>
            <a:bodyPr/>
            <a:lstStyle/>
            <a:p>
              <a:endParaRPr lang="en-US"/>
            </a:p>
          </p:txBody>
        </p:sp>
        <p:sp>
          <p:nvSpPr>
            <p:cNvPr id="62585" name="Freeform 156"/>
            <p:cNvSpPr>
              <a:spLocks/>
            </p:cNvSpPr>
            <p:nvPr/>
          </p:nvSpPr>
          <p:spPr bwMode="auto">
            <a:xfrm>
              <a:off x="3665" y="1145"/>
              <a:ext cx="151" cy="332"/>
            </a:xfrm>
            <a:custGeom>
              <a:avLst/>
              <a:gdLst>
                <a:gd name="T0" fmla="*/ 101 w 151"/>
                <a:gd name="T1" fmla="*/ 4 h 332"/>
                <a:gd name="T2" fmla="*/ 147 w 151"/>
                <a:gd name="T3" fmla="*/ 45 h 332"/>
                <a:gd name="T4" fmla="*/ 150 w 151"/>
                <a:gd name="T5" fmla="*/ 151 h 332"/>
                <a:gd name="T6" fmla="*/ 151 w 151"/>
                <a:gd name="T7" fmla="*/ 205 h 332"/>
                <a:gd name="T8" fmla="*/ 149 w 151"/>
                <a:gd name="T9" fmla="*/ 332 h 332"/>
                <a:gd name="T10" fmla="*/ 138 w 151"/>
                <a:gd name="T11" fmla="*/ 332 h 332"/>
                <a:gd name="T12" fmla="*/ 133 w 151"/>
                <a:gd name="T13" fmla="*/ 202 h 332"/>
                <a:gd name="T14" fmla="*/ 36 w 151"/>
                <a:gd name="T15" fmla="*/ 202 h 332"/>
                <a:gd name="T16" fmla="*/ 34 w 151"/>
                <a:gd name="T17" fmla="*/ 169 h 332"/>
                <a:gd name="T18" fmla="*/ 31 w 151"/>
                <a:gd name="T19" fmla="*/ 192 h 332"/>
                <a:gd name="T20" fmla="*/ 37 w 151"/>
                <a:gd name="T21" fmla="*/ 241 h 332"/>
                <a:gd name="T22" fmla="*/ 44 w 151"/>
                <a:gd name="T23" fmla="*/ 315 h 332"/>
                <a:gd name="T24" fmla="*/ 27 w 151"/>
                <a:gd name="T25" fmla="*/ 320 h 332"/>
                <a:gd name="T26" fmla="*/ 0 w 151"/>
                <a:gd name="T27" fmla="*/ 190 h 332"/>
                <a:gd name="T28" fmla="*/ 17 w 151"/>
                <a:gd name="T29" fmla="*/ 38 h 332"/>
                <a:gd name="T30" fmla="*/ 69 w 151"/>
                <a:gd name="T31" fmla="*/ 0 h 332"/>
                <a:gd name="T32" fmla="*/ 92 w 151"/>
                <a:gd name="T33" fmla="*/ 17 h 332"/>
                <a:gd name="T34" fmla="*/ 101 w 151"/>
                <a:gd name="T35" fmla="*/ 4 h 3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1"/>
                <a:gd name="T55" fmla="*/ 0 h 332"/>
                <a:gd name="T56" fmla="*/ 151 w 151"/>
                <a:gd name="T57" fmla="*/ 332 h 3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1" h="332">
                  <a:moveTo>
                    <a:pt x="101" y="4"/>
                  </a:moveTo>
                  <a:lnTo>
                    <a:pt x="147" y="45"/>
                  </a:lnTo>
                  <a:lnTo>
                    <a:pt x="150" y="151"/>
                  </a:lnTo>
                  <a:lnTo>
                    <a:pt x="151" y="205"/>
                  </a:lnTo>
                  <a:lnTo>
                    <a:pt x="149" y="332"/>
                  </a:lnTo>
                  <a:lnTo>
                    <a:pt x="138" y="332"/>
                  </a:lnTo>
                  <a:lnTo>
                    <a:pt x="133" y="202"/>
                  </a:lnTo>
                  <a:lnTo>
                    <a:pt x="36" y="202"/>
                  </a:lnTo>
                  <a:lnTo>
                    <a:pt x="34" y="169"/>
                  </a:lnTo>
                  <a:lnTo>
                    <a:pt x="31" y="192"/>
                  </a:lnTo>
                  <a:lnTo>
                    <a:pt x="37" y="241"/>
                  </a:lnTo>
                  <a:lnTo>
                    <a:pt x="44" y="315"/>
                  </a:lnTo>
                  <a:lnTo>
                    <a:pt x="27" y="320"/>
                  </a:lnTo>
                  <a:lnTo>
                    <a:pt x="0" y="190"/>
                  </a:lnTo>
                  <a:lnTo>
                    <a:pt x="17" y="38"/>
                  </a:lnTo>
                  <a:lnTo>
                    <a:pt x="69" y="0"/>
                  </a:lnTo>
                  <a:lnTo>
                    <a:pt x="92" y="17"/>
                  </a:lnTo>
                  <a:lnTo>
                    <a:pt x="101" y="4"/>
                  </a:lnTo>
                  <a:close/>
                </a:path>
              </a:pathLst>
            </a:custGeom>
            <a:solidFill>
              <a:srgbClr val="BFBFBF"/>
            </a:solidFill>
            <a:ln w="9525">
              <a:noFill/>
              <a:round/>
              <a:headEnd/>
              <a:tailEnd/>
            </a:ln>
          </p:spPr>
          <p:txBody>
            <a:bodyPr/>
            <a:lstStyle/>
            <a:p>
              <a:endParaRPr lang="en-US"/>
            </a:p>
          </p:txBody>
        </p:sp>
        <p:sp>
          <p:nvSpPr>
            <p:cNvPr id="62586" name="Freeform 157"/>
            <p:cNvSpPr>
              <a:spLocks/>
            </p:cNvSpPr>
            <p:nvPr/>
          </p:nvSpPr>
          <p:spPr bwMode="auto">
            <a:xfrm>
              <a:off x="3691" y="1458"/>
              <a:ext cx="22" cy="56"/>
            </a:xfrm>
            <a:custGeom>
              <a:avLst/>
              <a:gdLst>
                <a:gd name="T0" fmla="*/ 15 w 22"/>
                <a:gd name="T1" fmla="*/ 0 h 56"/>
                <a:gd name="T2" fmla="*/ 22 w 22"/>
                <a:gd name="T3" fmla="*/ 30 h 56"/>
                <a:gd name="T4" fmla="*/ 10 w 22"/>
                <a:gd name="T5" fmla="*/ 56 h 56"/>
                <a:gd name="T6" fmla="*/ 6 w 22"/>
                <a:gd name="T7" fmla="*/ 53 h 56"/>
                <a:gd name="T8" fmla="*/ 0 w 22"/>
                <a:gd name="T9" fmla="*/ 50 h 56"/>
                <a:gd name="T10" fmla="*/ 2 w 22"/>
                <a:gd name="T11" fmla="*/ 42 h 56"/>
                <a:gd name="T12" fmla="*/ 3 w 22"/>
                <a:gd name="T13" fmla="*/ 32 h 56"/>
                <a:gd name="T14" fmla="*/ 0 w 22"/>
                <a:gd name="T15" fmla="*/ 21 h 56"/>
                <a:gd name="T16" fmla="*/ 2 w 22"/>
                <a:gd name="T17" fmla="*/ 2 h 56"/>
                <a:gd name="T18" fmla="*/ 15 w 22"/>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56"/>
                <a:gd name="T32" fmla="*/ 22 w 22"/>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56">
                  <a:moveTo>
                    <a:pt x="15" y="0"/>
                  </a:moveTo>
                  <a:lnTo>
                    <a:pt x="22" y="30"/>
                  </a:lnTo>
                  <a:lnTo>
                    <a:pt x="10" y="56"/>
                  </a:lnTo>
                  <a:lnTo>
                    <a:pt x="6" y="53"/>
                  </a:lnTo>
                  <a:lnTo>
                    <a:pt x="0" y="50"/>
                  </a:lnTo>
                  <a:lnTo>
                    <a:pt x="2" y="42"/>
                  </a:lnTo>
                  <a:lnTo>
                    <a:pt x="3" y="32"/>
                  </a:lnTo>
                  <a:lnTo>
                    <a:pt x="0" y="21"/>
                  </a:lnTo>
                  <a:lnTo>
                    <a:pt x="2" y="2"/>
                  </a:lnTo>
                  <a:lnTo>
                    <a:pt x="15" y="0"/>
                  </a:lnTo>
                  <a:close/>
                </a:path>
              </a:pathLst>
            </a:custGeom>
            <a:solidFill>
              <a:srgbClr val="FF7F3F"/>
            </a:solidFill>
            <a:ln w="9525">
              <a:noFill/>
              <a:round/>
              <a:headEnd/>
              <a:tailEnd/>
            </a:ln>
          </p:spPr>
          <p:txBody>
            <a:bodyPr/>
            <a:lstStyle/>
            <a:p>
              <a:endParaRPr lang="en-US"/>
            </a:p>
          </p:txBody>
        </p:sp>
        <p:sp>
          <p:nvSpPr>
            <p:cNvPr id="62587" name="Line 158"/>
            <p:cNvSpPr>
              <a:spLocks noChangeShapeType="1"/>
            </p:cNvSpPr>
            <p:nvPr/>
          </p:nvSpPr>
          <p:spPr bwMode="auto">
            <a:xfrm flipH="1">
              <a:off x="3701" y="1358"/>
              <a:ext cx="98" cy="0"/>
            </a:xfrm>
            <a:prstGeom prst="line">
              <a:avLst/>
            </a:prstGeom>
            <a:noFill/>
            <a:ln w="0">
              <a:solidFill>
                <a:srgbClr val="000000"/>
              </a:solidFill>
              <a:round/>
              <a:headEnd/>
              <a:tailEnd/>
            </a:ln>
          </p:spPr>
          <p:txBody>
            <a:bodyPr/>
            <a:lstStyle/>
            <a:p>
              <a:endParaRPr lang="en-US"/>
            </a:p>
          </p:txBody>
        </p:sp>
        <p:sp>
          <p:nvSpPr>
            <p:cNvPr id="62588" name="Line 159"/>
            <p:cNvSpPr>
              <a:spLocks noChangeShapeType="1"/>
            </p:cNvSpPr>
            <p:nvPr/>
          </p:nvSpPr>
          <p:spPr bwMode="auto">
            <a:xfrm flipH="1">
              <a:off x="3701" y="1348"/>
              <a:ext cx="98" cy="0"/>
            </a:xfrm>
            <a:prstGeom prst="line">
              <a:avLst/>
            </a:prstGeom>
            <a:noFill/>
            <a:ln w="0">
              <a:solidFill>
                <a:srgbClr val="000000"/>
              </a:solidFill>
              <a:round/>
              <a:headEnd/>
              <a:tailEnd/>
            </a:ln>
          </p:spPr>
          <p:txBody>
            <a:bodyPr/>
            <a:lstStyle/>
            <a:p>
              <a:endParaRPr lang="en-US"/>
            </a:p>
          </p:txBody>
        </p:sp>
        <p:sp>
          <p:nvSpPr>
            <p:cNvPr id="62589" name="Freeform 160"/>
            <p:cNvSpPr>
              <a:spLocks/>
            </p:cNvSpPr>
            <p:nvPr/>
          </p:nvSpPr>
          <p:spPr bwMode="auto">
            <a:xfrm>
              <a:off x="3727" y="1152"/>
              <a:ext cx="44" cy="30"/>
            </a:xfrm>
            <a:custGeom>
              <a:avLst/>
              <a:gdLst>
                <a:gd name="T0" fmla="*/ 44 w 44"/>
                <a:gd name="T1" fmla="*/ 3 h 30"/>
                <a:gd name="T2" fmla="*/ 43 w 44"/>
                <a:gd name="T3" fmla="*/ 30 h 30"/>
                <a:gd name="T4" fmla="*/ 30 w 44"/>
                <a:gd name="T5" fmla="*/ 11 h 30"/>
                <a:gd name="T6" fmla="*/ 22 w 44"/>
                <a:gd name="T7" fmla="*/ 29 h 30"/>
                <a:gd name="T8" fmla="*/ 0 w 44"/>
                <a:gd name="T9" fmla="*/ 0 h 30"/>
                <a:gd name="T10" fmla="*/ 0 60000 65536"/>
                <a:gd name="T11" fmla="*/ 0 60000 65536"/>
                <a:gd name="T12" fmla="*/ 0 60000 65536"/>
                <a:gd name="T13" fmla="*/ 0 60000 65536"/>
                <a:gd name="T14" fmla="*/ 0 60000 65536"/>
                <a:gd name="T15" fmla="*/ 0 w 44"/>
                <a:gd name="T16" fmla="*/ 0 h 30"/>
                <a:gd name="T17" fmla="*/ 44 w 44"/>
                <a:gd name="T18" fmla="*/ 30 h 30"/>
              </a:gdLst>
              <a:ahLst/>
              <a:cxnLst>
                <a:cxn ang="T10">
                  <a:pos x="T0" y="T1"/>
                </a:cxn>
                <a:cxn ang="T11">
                  <a:pos x="T2" y="T3"/>
                </a:cxn>
                <a:cxn ang="T12">
                  <a:pos x="T4" y="T5"/>
                </a:cxn>
                <a:cxn ang="T13">
                  <a:pos x="T6" y="T7"/>
                </a:cxn>
                <a:cxn ang="T14">
                  <a:pos x="T8" y="T9"/>
                </a:cxn>
              </a:cxnLst>
              <a:rect l="T15" t="T16" r="T17" b="T18"/>
              <a:pathLst>
                <a:path w="44" h="30">
                  <a:moveTo>
                    <a:pt x="44" y="3"/>
                  </a:moveTo>
                  <a:lnTo>
                    <a:pt x="43" y="30"/>
                  </a:lnTo>
                  <a:lnTo>
                    <a:pt x="30" y="11"/>
                  </a:lnTo>
                  <a:lnTo>
                    <a:pt x="22" y="29"/>
                  </a:lnTo>
                  <a:lnTo>
                    <a:pt x="0" y="0"/>
                  </a:lnTo>
                </a:path>
              </a:pathLst>
            </a:custGeom>
            <a:noFill/>
            <a:ln w="0">
              <a:solidFill>
                <a:srgbClr val="000000"/>
              </a:solidFill>
              <a:round/>
              <a:headEnd/>
              <a:tailEnd/>
            </a:ln>
          </p:spPr>
          <p:txBody>
            <a:bodyPr/>
            <a:lstStyle/>
            <a:p>
              <a:endParaRPr lang="en-US"/>
            </a:p>
          </p:txBody>
        </p:sp>
        <p:sp>
          <p:nvSpPr>
            <p:cNvPr id="62590" name="Line 161"/>
            <p:cNvSpPr>
              <a:spLocks noChangeShapeType="1"/>
            </p:cNvSpPr>
            <p:nvPr/>
          </p:nvSpPr>
          <p:spPr bwMode="auto">
            <a:xfrm>
              <a:off x="3758" y="1166"/>
              <a:ext cx="1" cy="192"/>
            </a:xfrm>
            <a:prstGeom prst="line">
              <a:avLst/>
            </a:prstGeom>
            <a:noFill/>
            <a:ln w="0">
              <a:solidFill>
                <a:srgbClr val="000000"/>
              </a:solidFill>
              <a:round/>
              <a:headEnd/>
              <a:tailEnd/>
            </a:ln>
          </p:spPr>
          <p:txBody>
            <a:bodyPr/>
            <a:lstStyle/>
            <a:p>
              <a:endParaRPr lang="en-US"/>
            </a:p>
          </p:txBody>
        </p:sp>
        <p:sp>
          <p:nvSpPr>
            <p:cNvPr id="62591" name="Freeform 162"/>
            <p:cNvSpPr>
              <a:spLocks/>
            </p:cNvSpPr>
            <p:nvPr/>
          </p:nvSpPr>
          <p:spPr bwMode="auto">
            <a:xfrm>
              <a:off x="3725" y="1052"/>
              <a:ext cx="59" cy="111"/>
            </a:xfrm>
            <a:custGeom>
              <a:avLst/>
              <a:gdLst>
                <a:gd name="T0" fmla="*/ 56 w 59"/>
                <a:gd name="T1" fmla="*/ 20 h 111"/>
                <a:gd name="T2" fmla="*/ 58 w 59"/>
                <a:gd name="T3" fmla="*/ 31 h 111"/>
                <a:gd name="T4" fmla="*/ 58 w 59"/>
                <a:gd name="T5" fmla="*/ 35 h 111"/>
                <a:gd name="T6" fmla="*/ 56 w 59"/>
                <a:gd name="T7" fmla="*/ 39 h 111"/>
                <a:gd name="T8" fmla="*/ 59 w 59"/>
                <a:gd name="T9" fmla="*/ 47 h 111"/>
                <a:gd name="T10" fmla="*/ 57 w 59"/>
                <a:gd name="T11" fmla="*/ 60 h 111"/>
                <a:gd name="T12" fmla="*/ 56 w 59"/>
                <a:gd name="T13" fmla="*/ 67 h 111"/>
                <a:gd name="T14" fmla="*/ 55 w 59"/>
                <a:gd name="T15" fmla="*/ 73 h 111"/>
                <a:gd name="T16" fmla="*/ 53 w 59"/>
                <a:gd name="T17" fmla="*/ 79 h 111"/>
                <a:gd name="T18" fmla="*/ 51 w 59"/>
                <a:gd name="T19" fmla="*/ 86 h 111"/>
                <a:gd name="T20" fmla="*/ 46 w 59"/>
                <a:gd name="T21" fmla="*/ 87 h 111"/>
                <a:gd name="T22" fmla="*/ 41 w 59"/>
                <a:gd name="T23" fmla="*/ 89 h 111"/>
                <a:gd name="T24" fmla="*/ 41 w 59"/>
                <a:gd name="T25" fmla="*/ 94 h 111"/>
                <a:gd name="T26" fmla="*/ 42 w 59"/>
                <a:gd name="T27" fmla="*/ 98 h 111"/>
                <a:gd name="T28" fmla="*/ 33 w 59"/>
                <a:gd name="T29" fmla="*/ 111 h 111"/>
                <a:gd name="T30" fmla="*/ 9 w 59"/>
                <a:gd name="T31" fmla="*/ 94 h 111"/>
                <a:gd name="T32" fmla="*/ 8 w 59"/>
                <a:gd name="T33" fmla="*/ 63 h 111"/>
                <a:gd name="T34" fmla="*/ 5 w 59"/>
                <a:gd name="T35" fmla="*/ 55 h 111"/>
                <a:gd name="T36" fmla="*/ 3 w 59"/>
                <a:gd name="T37" fmla="*/ 48 h 111"/>
                <a:gd name="T38" fmla="*/ 1 w 59"/>
                <a:gd name="T39" fmla="*/ 40 h 111"/>
                <a:gd name="T40" fmla="*/ 0 w 59"/>
                <a:gd name="T41" fmla="*/ 33 h 111"/>
                <a:gd name="T42" fmla="*/ 1 w 59"/>
                <a:gd name="T43" fmla="*/ 26 h 111"/>
                <a:gd name="T44" fmla="*/ 1 w 59"/>
                <a:gd name="T45" fmla="*/ 19 h 111"/>
                <a:gd name="T46" fmla="*/ 3 w 59"/>
                <a:gd name="T47" fmla="*/ 13 h 111"/>
                <a:gd name="T48" fmla="*/ 5 w 59"/>
                <a:gd name="T49" fmla="*/ 8 h 111"/>
                <a:gd name="T50" fmla="*/ 9 w 59"/>
                <a:gd name="T51" fmla="*/ 5 h 111"/>
                <a:gd name="T52" fmla="*/ 13 w 59"/>
                <a:gd name="T53" fmla="*/ 3 h 111"/>
                <a:gd name="T54" fmla="*/ 18 w 59"/>
                <a:gd name="T55" fmla="*/ 1 h 111"/>
                <a:gd name="T56" fmla="*/ 23 w 59"/>
                <a:gd name="T57" fmla="*/ 0 h 111"/>
                <a:gd name="T58" fmla="*/ 30 w 59"/>
                <a:gd name="T59" fmla="*/ 0 h 111"/>
                <a:gd name="T60" fmla="*/ 36 w 59"/>
                <a:gd name="T61" fmla="*/ 0 h 111"/>
                <a:gd name="T62" fmla="*/ 44 w 59"/>
                <a:gd name="T63" fmla="*/ 2 h 111"/>
                <a:gd name="T64" fmla="*/ 48 w 59"/>
                <a:gd name="T65" fmla="*/ 5 h 111"/>
                <a:gd name="T66" fmla="*/ 52 w 59"/>
                <a:gd name="T67" fmla="*/ 8 h 111"/>
                <a:gd name="T68" fmla="*/ 55 w 59"/>
                <a:gd name="T69" fmla="*/ 14 h 111"/>
                <a:gd name="T70" fmla="*/ 56 w 59"/>
                <a:gd name="T71" fmla="*/ 20 h 1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9"/>
                <a:gd name="T109" fmla="*/ 0 h 111"/>
                <a:gd name="T110" fmla="*/ 59 w 59"/>
                <a:gd name="T111" fmla="*/ 111 h 1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9" h="111">
                  <a:moveTo>
                    <a:pt x="56" y="20"/>
                  </a:moveTo>
                  <a:lnTo>
                    <a:pt x="58" y="31"/>
                  </a:lnTo>
                  <a:lnTo>
                    <a:pt x="58" y="35"/>
                  </a:lnTo>
                  <a:lnTo>
                    <a:pt x="56" y="39"/>
                  </a:lnTo>
                  <a:lnTo>
                    <a:pt x="59" y="47"/>
                  </a:lnTo>
                  <a:lnTo>
                    <a:pt x="57" y="60"/>
                  </a:lnTo>
                  <a:lnTo>
                    <a:pt x="56" y="67"/>
                  </a:lnTo>
                  <a:lnTo>
                    <a:pt x="55" y="73"/>
                  </a:lnTo>
                  <a:lnTo>
                    <a:pt x="53" y="79"/>
                  </a:lnTo>
                  <a:lnTo>
                    <a:pt x="51" y="86"/>
                  </a:lnTo>
                  <a:lnTo>
                    <a:pt x="46" y="87"/>
                  </a:lnTo>
                  <a:lnTo>
                    <a:pt x="41" y="89"/>
                  </a:lnTo>
                  <a:lnTo>
                    <a:pt x="41" y="94"/>
                  </a:lnTo>
                  <a:lnTo>
                    <a:pt x="42" y="98"/>
                  </a:lnTo>
                  <a:lnTo>
                    <a:pt x="33" y="111"/>
                  </a:lnTo>
                  <a:lnTo>
                    <a:pt x="9" y="94"/>
                  </a:lnTo>
                  <a:lnTo>
                    <a:pt x="8" y="63"/>
                  </a:lnTo>
                  <a:lnTo>
                    <a:pt x="5" y="55"/>
                  </a:lnTo>
                  <a:lnTo>
                    <a:pt x="3" y="48"/>
                  </a:lnTo>
                  <a:lnTo>
                    <a:pt x="1" y="40"/>
                  </a:lnTo>
                  <a:lnTo>
                    <a:pt x="0" y="33"/>
                  </a:lnTo>
                  <a:lnTo>
                    <a:pt x="1" y="26"/>
                  </a:lnTo>
                  <a:lnTo>
                    <a:pt x="1" y="19"/>
                  </a:lnTo>
                  <a:lnTo>
                    <a:pt x="3" y="13"/>
                  </a:lnTo>
                  <a:lnTo>
                    <a:pt x="5" y="8"/>
                  </a:lnTo>
                  <a:lnTo>
                    <a:pt x="9" y="5"/>
                  </a:lnTo>
                  <a:lnTo>
                    <a:pt x="13" y="3"/>
                  </a:lnTo>
                  <a:lnTo>
                    <a:pt x="18" y="1"/>
                  </a:lnTo>
                  <a:lnTo>
                    <a:pt x="23" y="0"/>
                  </a:lnTo>
                  <a:lnTo>
                    <a:pt x="30" y="0"/>
                  </a:lnTo>
                  <a:lnTo>
                    <a:pt x="36" y="0"/>
                  </a:lnTo>
                  <a:lnTo>
                    <a:pt x="44" y="2"/>
                  </a:lnTo>
                  <a:lnTo>
                    <a:pt x="48" y="5"/>
                  </a:lnTo>
                  <a:lnTo>
                    <a:pt x="52" y="8"/>
                  </a:lnTo>
                  <a:lnTo>
                    <a:pt x="55" y="14"/>
                  </a:lnTo>
                  <a:lnTo>
                    <a:pt x="56" y="20"/>
                  </a:lnTo>
                  <a:close/>
                </a:path>
              </a:pathLst>
            </a:custGeom>
            <a:solidFill>
              <a:srgbClr val="FF7F3F"/>
            </a:solidFill>
            <a:ln w="9525">
              <a:noFill/>
              <a:round/>
              <a:headEnd/>
              <a:tailEnd/>
            </a:ln>
          </p:spPr>
          <p:txBody>
            <a:bodyPr/>
            <a:lstStyle/>
            <a:p>
              <a:endParaRPr lang="en-US"/>
            </a:p>
          </p:txBody>
        </p:sp>
        <p:sp>
          <p:nvSpPr>
            <p:cNvPr id="62592" name="Freeform 163"/>
            <p:cNvSpPr>
              <a:spLocks/>
            </p:cNvSpPr>
            <p:nvPr/>
          </p:nvSpPr>
          <p:spPr bwMode="auto">
            <a:xfrm>
              <a:off x="3733" y="1112"/>
              <a:ext cx="30" cy="34"/>
            </a:xfrm>
            <a:custGeom>
              <a:avLst/>
              <a:gdLst>
                <a:gd name="T0" fmla="*/ 5 w 30"/>
                <a:gd name="T1" fmla="*/ 9 h 34"/>
                <a:gd name="T2" fmla="*/ 8 w 30"/>
                <a:gd name="T3" fmla="*/ 17 h 34"/>
                <a:gd name="T4" fmla="*/ 30 w 30"/>
                <a:gd name="T5" fmla="*/ 30 h 34"/>
                <a:gd name="T6" fmla="*/ 18 w 30"/>
                <a:gd name="T7" fmla="*/ 26 h 34"/>
                <a:gd name="T8" fmla="*/ 13 w 30"/>
                <a:gd name="T9" fmla="*/ 25 h 34"/>
                <a:gd name="T10" fmla="*/ 8 w 30"/>
                <a:gd name="T11" fmla="*/ 26 h 34"/>
                <a:gd name="T12" fmla="*/ 3 w 30"/>
                <a:gd name="T13" fmla="*/ 28 h 34"/>
                <a:gd name="T14" fmla="*/ 1 w 30"/>
                <a:gd name="T15" fmla="*/ 34 h 34"/>
                <a:gd name="T16" fmla="*/ 0 w 30"/>
                <a:gd name="T17" fmla="*/ 10 h 34"/>
                <a:gd name="T18" fmla="*/ 1 w 30"/>
                <a:gd name="T19" fmla="*/ 5 h 34"/>
                <a:gd name="T20" fmla="*/ 4 w 30"/>
                <a:gd name="T21" fmla="*/ 0 h 34"/>
                <a:gd name="T22" fmla="*/ 5 w 30"/>
                <a:gd name="T23" fmla="*/ 9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4"/>
                <a:gd name="T38" fmla="*/ 30 w 30"/>
                <a:gd name="T39" fmla="*/ 34 h 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4">
                  <a:moveTo>
                    <a:pt x="5" y="9"/>
                  </a:moveTo>
                  <a:lnTo>
                    <a:pt x="8" y="17"/>
                  </a:lnTo>
                  <a:lnTo>
                    <a:pt x="30" y="30"/>
                  </a:lnTo>
                  <a:lnTo>
                    <a:pt x="18" y="26"/>
                  </a:lnTo>
                  <a:lnTo>
                    <a:pt x="13" y="25"/>
                  </a:lnTo>
                  <a:lnTo>
                    <a:pt x="8" y="26"/>
                  </a:lnTo>
                  <a:lnTo>
                    <a:pt x="3" y="28"/>
                  </a:lnTo>
                  <a:lnTo>
                    <a:pt x="1" y="34"/>
                  </a:lnTo>
                  <a:lnTo>
                    <a:pt x="0" y="10"/>
                  </a:lnTo>
                  <a:lnTo>
                    <a:pt x="1" y="5"/>
                  </a:lnTo>
                  <a:lnTo>
                    <a:pt x="4" y="0"/>
                  </a:lnTo>
                  <a:lnTo>
                    <a:pt x="5" y="9"/>
                  </a:lnTo>
                  <a:close/>
                </a:path>
              </a:pathLst>
            </a:custGeom>
            <a:solidFill>
              <a:srgbClr val="7F3F00"/>
            </a:solidFill>
            <a:ln w="9525">
              <a:noFill/>
              <a:round/>
              <a:headEnd/>
              <a:tailEnd/>
            </a:ln>
          </p:spPr>
          <p:txBody>
            <a:bodyPr/>
            <a:lstStyle/>
            <a:p>
              <a:endParaRPr lang="en-US"/>
            </a:p>
          </p:txBody>
        </p:sp>
        <p:sp>
          <p:nvSpPr>
            <p:cNvPr id="62593" name="Freeform 164"/>
            <p:cNvSpPr>
              <a:spLocks/>
            </p:cNvSpPr>
            <p:nvPr/>
          </p:nvSpPr>
          <p:spPr bwMode="auto">
            <a:xfrm>
              <a:off x="3722" y="1046"/>
              <a:ext cx="64" cy="80"/>
            </a:xfrm>
            <a:custGeom>
              <a:avLst/>
              <a:gdLst>
                <a:gd name="T0" fmla="*/ 52 w 64"/>
                <a:gd name="T1" fmla="*/ 7 h 80"/>
                <a:gd name="T2" fmla="*/ 47 w 64"/>
                <a:gd name="T3" fmla="*/ 4 h 80"/>
                <a:gd name="T4" fmla="*/ 42 w 64"/>
                <a:gd name="T5" fmla="*/ 2 h 80"/>
                <a:gd name="T6" fmla="*/ 34 w 64"/>
                <a:gd name="T7" fmla="*/ 0 h 80"/>
                <a:gd name="T8" fmla="*/ 29 w 64"/>
                <a:gd name="T9" fmla="*/ 0 h 80"/>
                <a:gd name="T10" fmla="*/ 23 w 64"/>
                <a:gd name="T11" fmla="*/ 0 h 80"/>
                <a:gd name="T12" fmla="*/ 17 w 64"/>
                <a:gd name="T13" fmla="*/ 2 h 80"/>
                <a:gd name="T14" fmla="*/ 13 w 64"/>
                <a:gd name="T15" fmla="*/ 2 h 80"/>
                <a:gd name="T16" fmla="*/ 9 w 64"/>
                <a:gd name="T17" fmla="*/ 3 h 80"/>
                <a:gd name="T18" fmla="*/ 5 w 64"/>
                <a:gd name="T19" fmla="*/ 7 h 80"/>
                <a:gd name="T20" fmla="*/ 3 w 64"/>
                <a:gd name="T21" fmla="*/ 11 h 80"/>
                <a:gd name="T22" fmla="*/ 2 w 64"/>
                <a:gd name="T23" fmla="*/ 17 h 80"/>
                <a:gd name="T24" fmla="*/ 1 w 64"/>
                <a:gd name="T25" fmla="*/ 25 h 80"/>
                <a:gd name="T26" fmla="*/ 0 w 64"/>
                <a:gd name="T27" fmla="*/ 35 h 80"/>
                <a:gd name="T28" fmla="*/ 1 w 64"/>
                <a:gd name="T29" fmla="*/ 45 h 80"/>
                <a:gd name="T30" fmla="*/ 3 w 64"/>
                <a:gd name="T31" fmla="*/ 52 h 80"/>
                <a:gd name="T32" fmla="*/ 4 w 64"/>
                <a:gd name="T33" fmla="*/ 60 h 80"/>
                <a:gd name="T34" fmla="*/ 6 w 64"/>
                <a:gd name="T35" fmla="*/ 65 h 80"/>
                <a:gd name="T36" fmla="*/ 8 w 64"/>
                <a:gd name="T37" fmla="*/ 70 h 80"/>
                <a:gd name="T38" fmla="*/ 9 w 64"/>
                <a:gd name="T39" fmla="*/ 75 h 80"/>
                <a:gd name="T40" fmla="*/ 12 w 64"/>
                <a:gd name="T41" fmla="*/ 80 h 80"/>
                <a:gd name="T42" fmla="*/ 14 w 64"/>
                <a:gd name="T43" fmla="*/ 80 h 80"/>
                <a:gd name="T44" fmla="*/ 13 w 64"/>
                <a:gd name="T45" fmla="*/ 73 h 80"/>
                <a:gd name="T46" fmla="*/ 14 w 64"/>
                <a:gd name="T47" fmla="*/ 68 h 80"/>
                <a:gd name="T48" fmla="*/ 15 w 64"/>
                <a:gd name="T49" fmla="*/ 65 h 80"/>
                <a:gd name="T50" fmla="*/ 14 w 64"/>
                <a:gd name="T51" fmla="*/ 61 h 80"/>
                <a:gd name="T52" fmla="*/ 13 w 64"/>
                <a:gd name="T53" fmla="*/ 52 h 80"/>
                <a:gd name="T54" fmla="*/ 15 w 64"/>
                <a:gd name="T55" fmla="*/ 50 h 80"/>
                <a:gd name="T56" fmla="*/ 18 w 64"/>
                <a:gd name="T57" fmla="*/ 54 h 80"/>
                <a:gd name="T58" fmla="*/ 20 w 64"/>
                <a:gd name="T59" fmla="*/ 59 h 80"/>
                <a:gd name="T60" fmla="*/ 19 w 64"/>
                <a:gd name="T61" fmla="*/ 50 h 80"/>
                <a:gd name="T62" fmla="*/ 21 w 64"/>
                <a:gd name="T63" fmla="*/ 41 h 80"/>
                <a:gd name="T64" fmla="*/ 21 w 64"/>
                <a:gd name="T65" fmla="*/ 31 h 80"/>
                <a:gd name="T66" fmla="*/ 21 w 64"/>
                <a:gd name="T67" fmla="*/ 25 h 80"/>
                <a:gd name="T68" fmla="*/ 19 w 64"/>
                <a:gd name="T69" fmla="*/ 23 h 80"/>
                <a:gd name="T70" fmla="*/ 24 w 64"/>
                <a:gd name="T71" fmla="*/ 24 h 80"/>
                <a:gd name="T72" fmla="*/ 27 w 64"/>
                <a:gd name="T73" fmla="*/ 26 h 80"/>
                <a:gd name="T74" fmla="*/ 30 w 64"/>
                <a:gd name="T75" fmla="*/ 26 h 80"/>
                <a:gd name="T76" fmla="*/ 36 w 64"/>
                <a:gd name="T77" fmla="*/ 27 h 80"/>
                <a:gd name="T78" fmla="*/ 40 w 64"/>
                <a:gd name="T79" fmla="*/ 29 h 80"/>
                <a:gd name="T80" fmla="*/ 35 w 64"/>
                <a:gd name="T81" fmla="*/ 26 h 80"/>
                <a:gd name="T82" fmla="*/ 38 w 64"/>
                <a:gd name="T83" fmla="*/ 26 h 80"/>
                <a:gd name="T84" fmla="*/ 45 w 64"/>
                <a:gd name="T85" fmla="*/ 26 h 80"/>
                <a:gd name="T86" fmla="*/ 51 w 64"/>
                <a:gd name="T87" fmla="*/ 25 h 80"/>
                <a:gd name="T88" fmla="*/ 58 w 64"/>
                <a:gd name="T89" fmla="*/ 25 h 80"/>
                <a:gd name="T90" fmla="*/ 59 w 64"/>
                <a:gd name="T91" fmla="*/ 30 h 80"/>
                <a:gd name="T92" fmla="*/ 60 w 64"/>
                <a:gd name="T93" fmla="*/ 36 h 80"/>
                <a:gd name="T94" fmla="*/ 62 w 64"/>
                <a:gd name="T95" fmla="*/ 29 h 80"/>
                <a:gd name="T96" fmla="*/ 64 w 64"/>
                <a:gd name="T97" fmla="*/ 20 h 80"/>
                <a:gd name="T98" fmla="*/ 60 w 64"/>
                <a:gd name="T99" fmla="*/ 14 h 80"/>
                <a:gd name="T100" fmla="*/ 57 w 64"/>
                <a:gd name="T101" fmla="*/ 10 h 80"/>
                <a:gd name="T102" fmla="*/ 52 w 64"/>
                <a:gd name="T103" fmla="*/ 7 h 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4"/>
                <a:gd name="T157" fmla="*/ 0 h 80"/>
                <a:gd name="T158" fmla="*/ 64 w 64"/>
                <a:gd name="T159" fmla="*/ 80 h 8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4" h="80">
                  <a:moveTo>
                    <a:pt x="52" y="7"/>
                  </a:moveTo>
                  <a:lnTo>
                    <a:pt x="47" y="4"/>
                  </a:lnTo>
                  <a:lnTo>
                    <a:pt x="42" y="2"/>
                  </a:lnTo>
                  <a:lnTo>
                    <a:pt x="34" y="0"/>
                  </a:lnTo>
                  <a:lnTo>
                    <a:pt x="29" y="0"/>
                  </a:lnTo>
                  <a:lnTo>
                    <a:pt x="23" y="0"/>
                  </a:lnTo>
                  <a:lnTo>
                    <a:pt x="17" y="2"/>
                  </a:lnTo>
                  <a:lnTo>
                    <a:pt x="13" y="2"/>
                  </a:lnTo>
                  <a:lnTo>
                    <a:pt x="9" y="3"/>
                  </a:lnTo>
                  <a:lnTo>
                    <a:pt x="5" y="7"/>
                  </a:lnTo>
                  <a:lnTo>
                    <a:pt x="3" y="11"/>
                  </a:lnTo>
                  <a:lnTo>
                    <a:pt x="2" y="17"/>
                  </a:lnTo>
                  <a:lnTo>
                    <a:pt x="1" y="25"/>
                  </a:lnTo>
                  <a:lnTo>
                    <a:pt x="0" y="35"/>
                  </a:lnTo>
                  <a:lnTo>
                    <a:pt x="1" y="45"/>
                  </a:lnTo>
                  <a:lnTo>
                    <a:pt x="3" y="52"/>
                  </a:lnTo>
                  <a:lnTo>
                    <a:pt x="4" y="60"/>
                  </a:lnTo>
                  <a:lnTo>
                    <a:pt x="6" y="65"/>
                  </a:lnTo>
                  <a:lnTo>
                    <a:pt x="8" y="70"/>
                  </a:lnTo>
                  <a:lnTo>
                    <a:pt x="9" y="75"/>
                  </a:lnTo>
                  <a:lnTo>
                    <a:pt x="12" y="80"/>
                  </a:lnTo>
                  <a:lnTo>
                    <a:pt x="14" y="80"/>
                  </a:lnTo>
                  <a:lnTo>
                    <a:pt x="13" y="73"/>
                  </a:lnTo>
                  <a:lnTo>
                    <a:pt x="14" y="68"/>
                  </a:lnTo>
                  <a:lnTo>
                    <a:pt x="15" y="65"/>
                  </a:lnTo>
                  <a:lnTo>
                    <a:pt x="14" y="61"/>
                  </a:lnTo>
                  <a:lnTo>
                    <a:pt x="13" y="52"/>
                  </a:lnTo>
                  <a:lnTo>
                    <a:pt x="15" y="50"/>
                  </a:lnTo>
                  <a:lnTo>
                    <a:pt x="18" y="54"/>
                  </a:lnTo>
                  <a:lnTo>
                    <a:pt x="20" y="59"/>
                  </a:lnTo>
                  <a:lnTo>
                    <a:pt x="19" y="50"/>
                  </a:lnTo>
                  <a:lnTo>
                    <a:pt x="21" y="41"/>
                  </a:lnTo>
                  <a:lnTo>
                    <a:pt x="21" y="31"/>
                  </a:lnTo>
                  <a:lnTo>
                    <a:pt x="21" y="25"/>
                  </a:lnTo>
                  <a:lnTo>
                    <a:pt x="19" y="23"/>
                  </a:lnTo>
                  <a:lnTo>
                    <a:pt x="24" y="24"/>
                  </a:lnTo>
                  <a:lnTo>
                    <a:pt x="27" y="26"/>
                  </a:lnTo>
                  <a:lnTo>
                    <a:pt x="30" y="26"/>
                  </a:lnTo>
                  <a:lnTo>
                    <a:pt x="36" y="27"/>
                  </a:lnTo>
                  <a:lnTo>
                    <a:pt x="40" y="29"/>
                  </a:lnTo>
                  <a:lnTo>
                    <a:pt x="35" y="26"/>
                  </a:lnTo>
                  <a:lnTo>
                    <a:pt x="38" y="26"/>
                  </a:lnTo>
                  <a:lnTo>
                    <a:pt x="45" y="26"/>
                  </a:lnTo>
                  <a:lnTo>
                    <a:pt x="51" y="25"/>
                  </a:lnTo>
                  <a:lnTo>
                    <a:pt x="58" y="25"/>
                  </a:lnTo>
                  <a:lnTo>
                    <a:pt x="59" y="30"/>
                  </a:lnTo>
                  <a:lnTo>
                    <a:pt x="60" y="36"/>
                  </a:lnTo>
                  <a:lnTo>
                    <a:pt x="62" y="29"/>
                  </a:lnTo>
                  <a:lnTo>
                    <a:pt x="64" y="20"/>
                  </a:lnTo>
                  <a:lnTo>
                    <a:pt x="60" y="14"/>
                  </a:lnTo>
                  <a:lnTo>
                    <a:pt x="57" y="10"/>
                  </a:lnTo>
                  <a:lnTo>
                    <a:pt x="52" y="7"/>
                  </a:lnTo>
                  <a:close/>
                </a:path>
              </a:pathLst>
            </a:custGeom>
            <a:solidFill>
              <a:srgbClr val="BF7F1F"/>
            </a:solidFill>
            <a:ln w="9525">
              <a:noFill/>
              <a:round/>
              <a:headEnd/>
              <a:tailEnd/>
            </a:ln>
          </p:spPr>
          <p:txBody>
            <a:bodyPr/>
            <a:lstStyle/>
            <a:p>
              <a:endParaRPr lang="en-US"/>
            </a:p>
          </p:txBody>
        </p:sp>
        <p:sp>
          <p:nvSpPr>
            <p:cNvPr id="62594" name="Freeform 165"/>
            <p:cNvSpPr>
              <a:spLocks/>
            </p:cNvSpPr>
            <p:nvPr/>
          </p:nvSpPr>
          <p:spPr bwMode="auto">
            <a:xfrm>
              <a:off x="3812" y="1089"/>
              <a:ext cx="77" cy="103"/>
            </a:xfrm>
            <a:custGeom>
              <a:avLst/>
              <a:gdLst>
                <a:gd name="T0" fmla="*/ 44 w 77"/>
                <a:gd name="T1" fmla="*/ 2 h 103"/>
                <a:gd name="T2" fmla="*/ 55 w 77"/>
                <a:gd name="T3" fmla="*/ 6 h 103"/>
                <a:gd name="T4" fmla="*/ 61 w 77"/>
                <a:gd name="T5" fmla="*/ 11 h 103"/>
                <a:gd name="T6" fmla="*/ 65 w 77"/>
                <a:gd name="T7" fmla="*/ 19 h 103"/>
                <a:gd name="T8" fmla="*/ 69 w 77"/>
                <a:gd name="T9" fmla="*/ 33 h 103"/>
                <a:gd name="T10" fmla="*/ 74 w 77"/>
                <a:gd name="T11" fmla="*/ 54 h 103"/>
                <a:gd name="T12" fmla="*/ 77 w 77"/>
                <a:gd name="T13" fmla="*/ 73 h 103"/>
                <a:gd name="T14" fmla="*/ 76 w 77"/>
                <a:gd name="T15" fmla="*/ 81 h 103"/>
                <a:gd name="T16" fmla="*/ 75 w 77"/>
                <a:gd name="T17" fmla="*/ 88 h 103"/>
                <a:gd name="T18" fmla="*/ 74 w 77"/>
                <a:gd name="T19" fmla="*/ 101 h 103"/>
                <a:gd name="T20" fmla="*/ 71 w 77"/>
                <a:gd name="T21" fmla="*/ 101 h 103"/>
                <a:gd name="T22" fmla="*/ 66 w 77"/>
                <a:gd name="T23" fmla="*/ 99 h 103"/>
                <a:gd name="T24" fmla="*/ 61 w 77"/>
                <a:gd name="T25" fmla="*/ 100 h 103"/>
                <a:gd name="T26" fmla="*/ 54 w 77"/>
                <a:gd name="T27" fmla="*/ 102 h 103"/>
                <a:gd name="T28" fmla="*/ 50 w 77"/>
                <a:gd name="T29" fmla="*/ 102 h 103"/>
                <a:gd name="T30" fmla="*/ 50 w 77"/>
                <a:gd name="T31" fmla="*/ 96 h 103"/>
                <a:gd name="T32" fmla="*/ 56 w 77"/>
                <a:gd name="T33" fmla="*/ 81 h 103"/>
                <a:gd name="T34" fmla="*/ 57 w 77"/>
                <a:gd name="T35" fmla="*/ 59 h 103"/>
                <a:gd name="T36" fmla="*/ 56 w 77"/>
                <a:gd name="T37" fmla="*/ 38 h 103"/>
                <a:gd name="T38" fmla="*/ 45 w 77"/>
                <a:gd name="T39" fmla="*/ 25 h 103"/>
                <a:gd name="T40" fmla="*/ 27 w 77"/>
                <a:gd name="T41" fmla="*/ 23 h 103"/>
                <a:gd name="T42" fmla="*/ 18 w 77"/>
                <a:gd name="T43" fmla="*/ 36 h 103"/>
                <a:gd name="T44" fmla="*/ 19 w 77"/>
                <a:gd name="T45" fmla="*/ 79 h 103"/>
                <a:gd name="T46" fmla="*/ 27 w 77"/>
                <a:gd name="T47" fmla="*/ 96 h 103"/>
                <a:gd name="T48" fmla="*/ 27 w 77"/>
                <a:gd name="T49" fmla="*/ 102 h 103"/>
                <a:gd name="T50" fmla="*/ 23 w 77"/>
                <a:gd name="T51" fmla="*/ 102 h 103"/>
                <a:gd name="T52" fmla="*/ 17 w 77"/>
                <a:gd name="T53" fmla="*/ 101 h 103"/>
                <a:gd name="T54" fmla="*/ 12 w 77"/>
                <a:gd name="T55" fmla="*/ 100 h 103"/>
                <a:gd name="T56" fmla="*/ 6 w 77"/>
                <a:gd name="T57" fmla="*/ 103 h 103"/>
                <a:gd name="T58" fmla="*/ 5 w 77"/>
                <a:gd name="T59" fmla="*/ 96 h 103"/>
                <a:gd name="T60" fmla="*/ 2 w 77"/>
                <a:gd name="T61" fmla="*/ 85 h 103"/>
                <a:gd name="T62" fmla="*/ 1 w 77"/>
                <a:gd name="T63" fmla="*/ 76 h 103"/>
                <a:gd name="T64" fmla="*/ 0 w 77"/>
                <a:gd name="T65" fmla="*/ 68 h 103"/>
                <a:gd name="T66" fmla="*/ 1 w 77"/>
                <a:gd name="T67" fmla="*/ 59 h 103"/>
                <a:gd name="T68" fmla="*/ 2 w 77"/>
                <a:gd name="T69" fmla="*/ 52 h 103"/>
                <a:gd name="T70" fmla="*/ 4 w 77"/>
                <a:gd name="T71" fmla="*/ 45 h 103"/>
                <a:gd name="T72" fmla="*/ 5 w 77"/>
                <a:gd name="T73" fmla="*/ 38 h 103"/>
                <a:gd name="T74" fmla="*/ 5 w 77"/>
                <a:gd name="T75" fmla="*/ 32 h 103"/>
                <a:gd name="T76" fmla="*/ 7 w 77"/>
                <a:gd name="T77" fmla="*/ 25 h 103"/>
                <a:gd name="T78" fmla="*/ 8 w 77"/>
                <a:gd name="T79" fmla="*/ 16 h 103"/>
                <a:gd name="T80" fmla="*/ 16 w 77"/>
                <a:gd name="T81" fmla="*/ 7 h 103"/>
                <a:gd name="T82" fmla="*/ 22 w 77"/>
                <a:gd name="T83" fmla="*/ 2 h 103"/>
                <a:gd name="T84" fmla="*/ 30 w 77"/>
                <a:gd name="T85" fmla="*/ 0 h 103"/>
                <a:gd name="T86" fmla="*/ 37 w 77"/>
                <a:gd name="T87" fmla="*/ 0 h 103"/>
                <a:gd name="T88" fmla="*/ 44 w 77"/>
                <a:gd name="T89" fmla="*/ 2 h 10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7"/>
                <a:gd name="T136" fmla="*/ 0 h 103"/>
                <a:gd name="T137" fmla="*/ 77 w 77"/>
                <a:gd name="T138" fmla="*/ 103 h 10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7" h="103">
                  <a:moveTo>
                    <a:pt x="44" y="2"/>
                  </a:moveTo>
                  <a:lnTo>
                    <a:pt x="55" y="6"/>
                  </a:lnTo>
                  <a:lnTo>
                    <a:pt x="61" y="11"/>
                  </a:lnTo>
                  <a:lnTo>
                    <a:pt x="65" y="19"/>
                  </a:lnTo>
                  <a:lnTo>
                    <a:pt x="69" y="33"/>
                  </a:lnTo>
                  <a:lnTo>
                    <a:pt x="74" y="54"/>
                  </a:lnTo>
                  <a:lnTo>
                    <a:pt x="77" y="73"/>
                  </a:lnTo>
                  <a:lnTo>
                    <a:pt x="76" y="81"/>
                  </a:lnTo>
                  <a:lnTo>
                    <a:pt x="75" y="88"/>
                  </a:lnTo>
                  <a:lnTo>
                    <a:pt x="74" y="101"/>
                  </a:lnTo>
                  <a:lnTo>
                    <a:pt x="71" y="101"/>
                  </a:lnTo>
                  <a:lnTo>
                    <a:pt x="66" y="99"/>
                  </a:lnTo>
                  <a:lnTo>
                    <a:pt x="61" y="100"/>
                  </a:lnTo>
                  <a:lnTo>
                    <a:pt x="54" y="102"/>
                  </a:lnTo>
                  <a:lnTo>
                    <a:pt x="50" y="102"/>
                  </a:lnTo>
                  <a:lnTo>
                    <a:pt x="50" y="96"/>
                  </a:lnTo>
                  <a:lnTo>
                    <a:pt x="56" y="81"/>
                  </a:lnTo>
                  <a:lnTo>
                    <a:pt x="57" y="59"/>
                  </a:lnTo>
                  <a:lnTo>
                    <a:pt x="56" y="38"/>
                  </a:lnTo>
                  <a:lnTo>
                    <a:pt x="45" y="25"/>
                  </a:lnTo>
                  <a:lnTo>
                    <a:pt x="27" y="23"/>
                  </a:lnTo>
                  <a:lnTo>
                    <a:pt x="18" y="36"/>
                  </a:lnTo>
                  <a:lnTo>
                    <a:pt x="19" y="79"/>
                  </a:lnTo>
                  <a:lnTo>
                    <a:pt x="27" y="96"/>
                  </a:lnTo>
                  <a:lnTo>
                    <a:pt x="27" y="102"/>
                  </a:lnTo>
                  <a:lnTo>
                    <a:pt x="23" y="102"/>
                  </a:lnTo>
                  <a:lnTo>
                    <a:pt x="17" y="101"/>
                  </a:lnTo>
                  <a:lnTo>
                    <a:pt x="12" y="100"/>
                  </a:lnTo>
                  <a:lnTo>
                    <a:pt x="6" y="103"/>
                  </a:lnTo>
                  <a:lnTo>
                    <a:pt x="5" y="96"/>
                  </a:lnTo>
                  <a:lnTo>
                    <a:pt x="2" y="85"/>
                  </a:lnTo>
                  <a:lnTo>
                    <a:pt x="1" y="76"/>
                  </a:lnTo>
                  <a:lnTo>
                    <a:pt x="0" y="68"/>
                  </a:lnTo>
                  <a:lnTo>
                    <a:pt x="1" y="59"/>
                  </a:lnTo>
                  <a:lnTo>
                    <a:pt x="2" y="52"/>
                  </a:lnTo>
                  <a:lnTo>
                    <a:pt x="4" y="45"/>
                  </a:lnTo>
                  <a:lnTo>
                    <a:pt x="5" y="38"/>
                  </a:lnTo>
                  <a:lnTo>
                    <a:pt x="5" y="32"/>
                  </a:lnTo>
                  <a:lnTo>
                    <a:pt x="7" y="25"/>
                  </a:lnTo>
                  <a:lnTo>
                    <a:pt x="8" y="16"/>
                  </a:lnTo>
                  <a:lnTo>
                    <a:pt x="16" y="7"/>
                  </a:lnTo>
                  <a:lnTo>
                    <a:pt x="22" y="2"/>
                  </a:lnTo>
                  <a:lnTo>
                    <a:pt x="30" y="0"/>
                  </a:lnTo>
                  <a:lnTo>
                    <a:pt x="37" y="0"/>
                  </a:lnTo>
                  <a:lnTo>
                    <a:pt x="44" y="2"/>
                  </a:lnTo>
                  <a:close/>
                </a:path>
              </a:pathLst>
            </a:custGeom>
            <a:solidFill>
              <a:srgbClr val="000000"/>
            </a:solidFill>
            <a:ln w="9525">
              <a:noFill/>
              <a:round/>
              <a:headEnd/>
              <a:tailEnd/>
            </a:ln>
          </p:spPr>
          <p:txBody>
            <a:bodyPr/>
            <a:lstStyle/>
            <a:p>
              <a:endParaRPr lang="en-US"/>
            </a:p>
          </p:txBody>
        </p:sp>
        <p:sp>
          <p:nvSpPr>
            <p:cNvPr id="62595" name="Freeform 166"/>
            <p:cNvSpPr>
              <a:spLocks/>
            </p:cNvSpPr>
            <p:nvPr/>
          </p:nvSpPr>
          <p:spPr bwMode="auto">
            <a:xfrm>
              <a:off x="3818" y="1108"/>
              <a:ext cx="62" cy="163"/>
            </a:xfrm>
            <a:custGeom>
              <a:avLst/>
              <a:gdLst>
                <a:gd name="T0" fmla="*/ 38 w 62"/>
                <a:gd name="T1" fmla="*/ 1 h 163"/>
                <a:gd name="T2" fmla="*/ 43 w 62"/>
                <a:gd name="T3" fmla="*/ 4 h 163"/>
                <a:gd name="T4" fmla="*/ 47 w 62"/>
                <a:gd name="T5" fmla="*/ 7 h 163"/>
                <a:gd name="T6" fmla="*/ 50 w 62"/>
                <a:gd name="T7" fmla="*/ 13 h 163"/>
                <a:gd name="T8" fmla="*/ 51 w 62"/>
                <a:gd name="T9" fmla="*/ 19 h 163"/>
                <a:gd name="T10" fmla="*/ 52 w 62"/>
                <a:gd name="T11" fmla="*/ 39 h 163"/>
                <a:gd name="T12" fmla="*/ 52 w 62"/>
                <a:gd name="T13" fmla="*/ 47 h 163"/>
                <a:gd name="T14" fmla="*/ 51 w 62"/>
                <a:gd name="T15" fmla="*/ 61 h 163"/>
                <a:gd name="T16" fmla="*/ 48 w 62"/>
                <a:gd name="T17" fmla="*/ 68 h 163"/>
                <a:gd name="T18" fmla="*/ 44 w 62"/>
                <a:gd name="T19" fmla="*/ 77 h 163"/>
                <a:gd name="T20" fmla="*/ 44 w 62"/>
                <a:gd name="T21" fmla="*/ 102 h 163"/>
                <a:gd name="T22" fmla="*/ 62 w 62"/>
                <a:gd name="T23" fmla="*/ 115 h 163"/>
                <a:gd name="T24" fmla="*/ 30 w 62"/>
                <a:gd name="T25" fmla="*/ 163 h 163"/>
                <a:gd name="T26" fmla="*/ 0 w 62"/>
                <a:gd name="T27" fmla="*/ 112 h 163"/>
                <a:gd name="T28" fmla="*/ 21 w 62"/>
                <a:gd name="T29" fmla="*/ 97 h 163"/>
                <a:gd name="T30" fmla="*/ 21 w 62"/>
                <a:gd name="T31" fmla="*/ 78 h 163"/>
                <a:gd name="T32" fmla="*/ 16 w 62"/>
                <a:gd name="T33" fmla="*/ 68 h 163"/>
                <a:gd name="T34" fmla="*/ 13 w 62"/>
                <a:gd name="T35" fmla="*/ 61 h 163"/>
                <a:gd name="T36" fmla="*/ 12 w 62"/>
                <a:gd name="T37" fmla="*/ 53 h 163"/>
                <a:gd name="T38" fmla="*/ 11 w 62"/>
                <a:gd name="T39" fmla="*/ 43 h 163"/>
                <a:gd name="T40" fmla="*/ 11 w 62"/>
                <a:gd name="T41" fmla="*/ 37 h 163"/>
                <a:gd name="T42" fmla="*/ 11 w 62"/>
                <a:gd name="T43" fmla="*/ 26 h 163"/>
                <a:gd name="T44" fmla="*/ 11 w 62"/>
                <a:gd name="T45" fmla="*/ 20 h 163"/>
                <a:gd name="T46" fmla="*/ 12 w 62"/>
                <a:gd name="T47" fmla="*/ 12 h 163"/>
                <a:gd name="T48" fmla="*/ 16 w 62"/>
                <a:gd name="T49" fmla="*/ 6 h 163"/>
                <a:gd name="T50" fmla="*/ 21 w 62"/>
                <a:gd name="T51" fmla="*/ 2 h 163"/>
                <a:gd name="T52" fmla="*/ 26 w 62"/>
                <a:gd name="T53" fmla="*/ 0 h 163"/>
                <a:gd name="T54" fmla="*/ 32 w 62"/>
                <a:gd name="T55" fmla="*/ 0 h 163"/>
                <a:gd name="T56" fmla="*/ 38 w 62"/>
                <a:gd name="T57" fmla="*/ 1 h 1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2"/>
                <a:gd name="T88" fmla="*/ 0 h 163"/>
                <a:gd name="T89" fmla="*/ 62 w 62"/>
                <a:gd name="T90" fmla="*/ 163 h 1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2" h="163">
                  <a:moveTo>
                    <a:pt x="38" y="1"/>
                  </a:moveTo>
                  <a:lnTo>
                    <a:pt x="43" y="4"/>
                  </a:lnTo>
                  <a:lnTo>
                    <a:pt x="47" y="7"/>
                  </a:lnTo>
                  <a:lnTo>
                    <a:pt x="50" y="13"/>
                  </a:lnTo>
                  <a:lnTo>
                    <a:pt x="51" y="19"/>
                  </a:lnTo>
                  <a:lnTo>
                    <a:pt x="52" y="39"/>
                  </a:lnTo>
                  <a:lnTo>
                    <a:pt x="52" y="47"/>
                  </a:lnTo>
                  <a:lnTo>
                    <a:pt x="51" y="61"/>
                  </a:lnTo>
                  <a:lnTo>
                    <a:pt x="48" y="68"/>
                  </a:lnTo>
                  <a:lnTo>
                    <a:pt x="44" y="77"/>
                  </a:lnTo>
                  <a:lnTo>
                    <a:pt x="44" y="102"/>
                  </a:lnTo>
                  <a:lnTo>
                    <a:pt x="62" y="115"/>
                  </a:lnTo>
                  <a:lnTo>
                    <a:pt x="30" y="163"/>
                  </a:lnTo>
                  <a:lnTo>
                    <a:pt x="0" y="112"/>
                  </a:lnTo>
                  <a:lnTo>
                    <a:pt x="21" y="97"/>
                  </a:lnTo>
                  <a:lnTo>
                    <a:pt x="21" y="78"/>
                  </a:lnTo>
                  <a:lnTo>
                    <a:pt x="16" y="68"/>
                  </a:lnTo>
                  <a:lnTo>
                    <a:pt x="13" y="61"/>
                  </a:lnTo>
                  <a:lnTo>
                    <a:pt x="12" y="53"/>
                  </a:lnTo>
                  <a:lnTo>
                    <a:pt x="11" y="43"/>
                  </a:lnTo>
                  <a:lnTo>
                    <a:pt x="11" y="37"/>
                  </a:lnTo>
                  <a:lnTo>
                    <a:pt x="11" y="26"/>
                  </a:lnTo>
                  <a:lnTo>
                    <a:pt x="11" y="20"/>
                  </a:lnTo>
                  <a:lnTo>
                    <a:pt x="12" y="12"/>
                  </a:lnTo>
                  <a:lnTo>
                    <a:pt x="16" y="6"/>
                  </a:lnTo>
                  <a:lnTo>
                    <a:pt x="21" y="2"/>
                  </a:lnTo>
                  <a:lnTo>
                    <a:pt x="26" y="0"/>
                  </a:lnTo>
                  <a:lnTo>
                    <a:pt x="32" y="0"/>
                  </a:lnTo>
                  <a:lnTo>
                    <a:pt x="38" y="1"/>
                  </a:lnTo>
                  <a:close/>
                </a:path>
              </a:pathLst>
            </a:custGeom>
            <a:solidFill>
              <a:srgbClr val="FF7F7F"/>
            </a:solidFill>
            <a:ln w="9525">
              <a:noFill/>
              <a:round/>
              <a:headEnd/>
              <a:tailEnd/>
            </a:ln>
          </p:spPr>
          <p:txBody>
            <a:bodyPr/>
            <a:lstStyle/>
            <a:p>
              <a:endParaRPr lang="en-US"/>
            </a:p>
          </p:txBody>
        </p:sp>
        <p:sp>
          <p:nvSpPr>
            <p:cNvPr id="62596" name="Freeform 167"/>
            <p:cNvSpPr>
              <a:spLocks/>
            </p:cNvSpPr>
            <p:nvPr/>
          </p:nvSpPr>
          <p:spPr bwMode="auto">
            <a:xfrm>
              <a:off x="3811" y="1532"/>
              <a:ext cx="85" cy="281"/>
            </a:xfrm>
            <a:custGeom>
              <a:avLst/>
              <a:gdLst>
                <a:gd name="T0" fmla="*/ 70 w 85"/>
                <a:gd name="T1" fmla="*/ 6 h 281"/>
                <a:gd name="T2" fmla="*/ 69 w 85"/>
                <a:gd name="T3" fmla="*/ 87 h 281"/>
                <a:gd name="T4" fmla="*/ 69 w 85"/>
                <a:gd name="T5" fmla="*/ 155 h 281"/>
                <a:gd name="T6" fmla="*/ 66 w 85"/>
                <a:gd name="T7" fmla="*/ 221 h 281"/>
                <a:gd name="T8" fmla="*/ 75 w 85"/>
                <a:gd name="T9" fmla="*/ 250 h 281"/>
                <a:gd name="T10" fmla="*/ 83 w 85"/>
                <a:gd name="T11" fmla="*/ 269 h 281"/>
                <a:gd name="T12" fmla="*/ 85 w 85"/>
                <a:gd name="T13" fmla="*/ 274 h 281"/>
                <a:gd name="T14" fmla="*/ 82 w 85"/>
                <a:gd name="T15" fmla="*/ 281 h 281"/>
                <a:gd name="T16" fmla="*/ 67 w 85"/>
                <a:gd name="T17" fmla="*/ 280 h 281"/>
                <a:gd name="T18" fmla="*/ 53 w 85"/>
                <a:gd name="T19" fmla="*/ 243 h 281"/>
                <a:gd name="T20" fmla="*/ 52 w 85"/>
                <a:gd name="T21" fmla="*/ 219 h 281"/>
                <a:gd name="T22" fmla="*/ 42 w 85"/>
                <a:gd name="T23" fmla="*/ 141 h 281"/>
                <a:gd name="T24" fmla="*/ 41 w 85"/>
                <a:gd name="T25" fmla="*/ 123 h 281"/>
                <a:gd name="T26" fmla="*/ 41 w 85"/>
                <a:gd name="T27" fmla="*/ 160 h 281"/>
                <a:gd name="T28" fmla="*/ 37 w 85"/>
                <a:gd name="T29" fmla="*/ 212 h 281"/>
                <a:gd name="T30" fmla="*/ 38 w 85"/>
                <a:gd name="T31" fmla="*/ 236 h 281"/>
                <a:gd name="T32" fmla="*/ 31 w 85"/>
                <a:gd name="T33" fmla="*/ 259 h 281"/>
                <a:gd name="T34" fmla="*/ 22 w 85"/>
                <a:gd name="T35" fmla="*/ 277 h 281"/>
                <a:gd name="T36" fmla="*/ 9 w 85"/>
                <a:gd name="T37" fmla="*/ 278 h 281"/>
                <a:gd name="T38" fmla="*/ 4 w 85"/>
                <a:gd name="T39" fmla="*/ 272 h 281"/>
                <a:gd name="T40" fmla="*/ 19 w 85"/>
                <a:gd name="T41" fmla="*/ 235 h 281"/>
                <a:gd name="T42" fmla="*/ 20 w 85"/>
                <a:gd name="T43" fmla="*/ 217 h 281"/>
                <a:gd name="T44" fmla="*/ 18 w 85"/>
                <a:gd name="T45" fmla="*/ 180 h 281"/>
                <a:gd name="T46" fmla="*/ 12 w 85"/>
                <a:gd name="T47" fmla="*/ 118 h 281"/>
                <a:gd name="T48" fmla="*/ 0 w 85"/>
                <a:gd name="T49" fmla="*/ 0 h 281"/>
                <a:gd name="T50" fmla="*/ 70 w 85"/>
                <a:gd name="T51" fmla="*/ 6 h 2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5"/>
                <a:gd name="T79" fmla="*/ 0 h 281"/>
                <a:gd name="T80" fmla="*/ 85 w 85"/>
                <a:gd name="T81" fmla="*/ 281 h 28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5" h="281">
                  <a:moveTo>
                    <a:pt x="70" y="6"/>
                  </a:moveTo>
                  <a:lnTo>
                    <a:pt x="69" y="87"/>
                  </a:lnTo>
                  <a:lnTo>
                    <a:pt x="69" y="155"/>
                  </a:lnTo>
                  <a:lnTo>
                    <a:pt x="66" y="221"/>
                  </a:lnTo>
                  <a:lnTo>
                    <a:pt x="75" y="250"/>
                  </a:lnTo>
                  <a:lnTo>
                    <a:pt x="83" y="269"/>
                  </a:lnTo>
                  <a:lnTo>
                    <a:pt x="85" y="274"/>
                  </a:lnTo>
                  <a:lnTo>
                    <a:pt x="82" y="281"/>
                  </a:lnTo>
                  <a:lnTo>
                    <a:pt x="67" y="280"/>
                  </a:lnTo>
                  <a:lnTo>
                    <a:pt x="53" y="243"/>
                  </a:lnTo>
                  <a:lnTo>
                    <a:pt x="52" y="219"/>
                  </a:lnTo>
                  <a:lnTo>
                    <a:pt x="42" y="141"/>
                  </a:lnTo>
                  <a:lnTo>
                    <a:pt x="41" y="123"/>
                  </a:lnTo>
                  <a:lnTo>
                    <a:pt x="41" y="160"/>
                  </a:lnTo>
                  <a:lnTo>
                    <a:pt x="37" y="212"/>
                  </a:lnTo>
                  <a:lnTo>
                    <a:pt x="38" y="236"/>
                  </a:lnTo>
                  <a:lnTo>
                    <a:pt x="31" y="259"/>
                  </a:lnTo>
                  <a:lnTo>
                    <a:pt x="22" y="277"/>
                  </a:lnTo>
                  <a:lnTo>
                    <a:pt x="9" y="278"/>
                  </a:lnTo>
                  <a:lnTo>
                    <a:pt x="4" y="272"/>
                  </a:lnTo>
                  <a:lnTo>
                    <a:pt x="19" y="235"/>
                  </a:lnTo>
                  <a:lnTo>
                    <a:pt x="20" y="217"/>
                  </a:lnTo>
                  <a:lnTo>
                    <a:pt x="18" y="180"/>
                  </a:lnTo>
                  <a:lnTo>
                    <a:pt x="12" y="118"/>
                  </a:lnTo>
                  <a:lnTo>
                    <a:pt x="0" y="0"/>
                  </a:lnTo>
                  <a:lnTo>
                    <a:pt x="70" y="6"/>
                  </a:lnTo>
                  <a:close/>
                </a:path>
              </a:pathLst>
            </a:custGeom>
            <a:solidFill>
              <a:srgbClr val="FF7F7F"/>
            </a:solidFill>
            <a:ln w="9525">
              <a:noFill/>
              <a:round/>
              <a:headEnd/>
              <a:tailEnd/>
            </a:ln>
          </p:spPr>
          <p:txBody>
            <a:bodyPr/>
            <a:lstStyle/>
            <a:p>
              <a:endParaRPr lang="en-US"/>
            </a:p>
          </p:txBody>
        </p:sp>
        <p:sp>
          <p:nvSpPr>
            <p:cNvPr id="62597" name="Freeform 168"/>
            <p:cNvSpPr>
              <a:spLocks/>
            </p:cNvSpPr>
            <p:nvPr/>
          </p:nvSpPr>
          <p:spPr bwMode="auto">
            <a:xfrm>
              <a:off x="3778" y="1454"/>
              <a:ext cx="20" cy="36"/>
            </a:xfrm>
            <a:custGeom>
              <a:avLst/>
              <a:gdLst>
                <a:gd name="T0" fmla="*/ 0 w 20"/>
                <a:gd name="T1" fmla="*/ 0 h 36"/>
                <a:gd name="T2" fmla="*/ 0 w 20"/>
                <a:gd name="T3" fmla="*/ 19 h 36"/>
                <a:gd name="T4" fmla="*/ 20 w 20"/>
                <a:gd name="T5" fmla="*/ 36 h 36"/>
                <a:gd name="T6" fmla="*/ 11 w 20"/>
                <a:gd name="T7" fmla="*/ 3 h 36"/>
                <a:gd name="T8" fmla="*/ 0 w 20"/>
                <a:gd name="T9" fmla="*/ 0 h 36"/>
                <a:gd name="T10" fmla="*/ 0 60000 65536"/>
                <a:gd name="T11" fmla="*/ 0 60000 65536"/>
                <a:gd name="T12" fmla="*/ 0 60000 65536"/>
                <a:gd name="T13" fmla="*/ 0 60000 65536"/>
                <a:gd name="T14" fmla="*/ 0 60000 65536"/>
                <a:gd name="T15" fmla="*/ 0 w 20"/>
                <a:gd name="T16" fmla="*/ 0 h 36"/>
                <a:gd name="T17" fmla="*/ 20 w 20"/>
                <a:gd name="T18" fmla="*/ 36 h 36"/>
              </a:gdLst>
              <a:ahLst/>
              <a:cxnLst>
                <a:cxn ang="T10">
                  <a:pos x="T0" y="T1"/>
                </a:cxn>
                <a:cxn ang="T11">
                  <a:pos x="T2" y="T3"/>
                </a:cxn>
                <a:cxn ang="T12">
                  <a:pos x="T4" y="T5"/>
                </a:cxn>
                <a:cxn ang="T13">
                  <a:pos x="T6" y="T7"/>
                </a:cxn>
                <a:cxn ang="T14">
                  <a:pos x="T8" y="T9"/>
                </a:cxn>
              </a:cxnLst>
              <a:rect l="T15" t="T16" r="T17" b="T18"/>
              <a:pathLst>
                <a:path w="20" h="36">
                  <a:moveTo>
                    <a:pt x="0" y="0"/>
                  </a:moveTo>
                  <a:lnTo>
                    <a:pt x="0" y="19"/>
                  </a:lnTo>
                  <a:lnTo>
                    <a:pt x="20" y="36"/>
                  </a:lnTo>
                  <a:lnTo>
                    <a:pt x="11" y="3"/>
                  </a:lnTo>
                  <a:lnTo>
                    <a:pt x="0" y="0"/>
                  </a:lnTo>
                  <a:close/>
                </a:path>
              </a:pathLst>
            </a:custGeom>
            <a:solidFill>
              <a:srgbClr val="FF7F7F"/>
            </a:solidFill>
            <a:ln w="9525">
              <a:noFill/>
              <a:round/>
              <a:headEnd/>
              <a:tailEnd/>
            </a:ln>
          </p:spPr>
          <p:txBody>
            <a:bodyPr/>
            <a:lstStyle/>
            <a:p>
              <a:endParaRPr lang="en-US"/>
            </a:p>
          </p:txBody>
        </p:sp>
        <p:sp>
          <p:nvSpPr>
            <p:cNvPr id="62598" name="Freeform 169"/>
            <p:cNvSpPr>
              <a:spLocks/>
            </p:cNvSpPr>
            <p:nvPr/>
          </p:nvSpPr>
          <p:spPr bwMode="auto">
            <a:xfrm>
              <a:off x="3846" y="1534"/>
              <a:ext cx="7" cy="125"/>
            </a:xfrm>
            <a:custGeom>
              <a:avLst/>
              <a:gdLst>
                <a:gd name="T0" fmla="*/ 0 w 7"/>
                <a:gd name="T1" fmla="*/ 0 h 125"/>
                <a:gd name="T2" fmla="*/ 0 w 7"/>
                <a:gd name="T3" fmla="*/ 42 h 125"/>
                <a:gd name="T4" fmla="*/ 1 w 7"/>
                <a:gd name="T5" fmla="*/ 66 h 125"/>
                <a:gd name="T6" fmla="*/ 3 w 7"/>
                <a:gd name="T7" fmla="*/ 93 h 125"/>
                <a:gd name="T8" fmla="*/ 7 w 7"/>
                <a:gd name="T9" fmla="*/ 119 h 125"/>
                <a:gd name="T10" fmla="*/ 6 w 7"/>
                <a:gd name="T11" fmla="*/ 125 h 125"/>
                <a:gd name="T12" fmla="*/ 0 w 7"/>
                <a:gd name="T13" fmla="*/ 0 h 125"/>
                <a:gd name="T14" fmla="*/ 0 60000 65536"/>
                <a:gd name="T15" fmla="*/ 0 60000 65536"/>
                <a:gd name="T16" fmla="*/ 0 60000 65536"/>
                <a:gd name="T17" fmla="*/ 0 60000 65536"/>
                <a:gd name="T18" fmla="*/ 0 60000 65536"/>
                <a:gd name="T19" fmla="*/ 0 60000 65536"/>
                <a:gd name="T20" fmla="*/ 0 60000 65536"/>
                <a:gd name="T21" fmla="*/ 0 w 7"/>
                <a:gd name="T22" fmla="*/ 0 h 125"/>
                <a:gd name="T23" fmla="*/ 7 w 7"/>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25">
                  <a:moveTo>
                    <a:pt x="0" y="0"/>
                  </a:moveTo>
                  <a:lnTo>
                    <a:pt x="0" y="42"/>
                  </a:lnTo>
                  <a:lnTo>
                    <a:pt x="1" y="66"/>
                  </a:lnTo>
                  <a:lnTo>
                    <a:pt x="3" y="93"/>
                  </a:lnTo>
                  <a:lnTo>
                    <a:pt x="7" y="119"/>
                  </a:lnTo>
                  <a:lnTo>
                    <a:pt x="6" y="125"/>
                  </a:lnTo>
                  <a:lnTo>
                    <a:pt x="0" y="0"/>
                  </a:lnTo>
                  <a:close/>
                </a:path>
              </a:pathLst>
            </a:custGeom>
            <a:solidFill>
              <a:srgbClr val="FF7F7F"/>
            </a:solidFill>
            <a:ln w="0">
              <a:solidFill>
                <a:srgbClr val="FF5F1F"/>
              </a:solidFill>
              <a:round/>
              <a:headEnd/>
              <a:tailEnd/>
            </a:ln>
          </p:spPr>
          <p:txBody>
            <a:bodyPr/>
            <a:lstStyle/>
            <a:p>
              <a:endParaRPr lang="en-US"/>
            </a:p>
          </p:txBody>
        </p:sp>
        <p:sp>
          <p:nvSpPr>
            <p:cNvPr id="62599" name="Freeform 170"/>
            <p:cNvSpPr>
              <a:spLocks/>
            </p:cNvSpPr>
            <p:nvPr/>
          </p:nvSpPr>
          <p:spPr bwMode="auto">
            <a:xfrm>
              <a:off x="3810" y="1767"/>
              <a:ext cx="41" cy="75"/>
            </a:xfrm>
            <a:custGeom>
              <a:avLst/>
              <a:gdLst>
                <a:gd name="T0" fmla="*/ 39 w 41"/>
                <a:gd name="T1" fmla="*/ 0 h 75"/>
                <a:gd name="T2" fmla="*/ 41 w 41"/>
                <a:gd name="T3" fmla="*/ 11 h 75"/>
                <a:gd name="T4" fmla="*/ 41 w 41"/>
                <a:gd name="T5" fmla="*/ 33 h 75"/>
                <a:gd name="T6" fmla="*/ 37 w 41"/>
                <a:gd name="T7" fmla="*/ 25 h 75"/>
                <a:gd name="T8" fmla="*/ 33 w 41"/>
                <a:gd name="T9" fmla="*/ 36 h 75"/>
                <a:gd name="T10" fmla="*/ 31 w 41"/>
                <a:gd name="T11" fmla="*/ 51 h 75"/>
                <a:gd name="T12" fmla="*/ 25 w 41"/>
                <a:gd name="T13" fmla="*/ 65 h 75"/>
                <a:gd name="T14" fmla="*/ 15 w 41"/>
                <a:gd name="T15" fmla="*/ 73 h 75"/>
                <a:gd name="T16" fmla="*/ 7 w 41"/>
                <a:gd name="T17" fmla="*/ 75 h 75"/>
                <a:gd name="T18" fmla="*/ 0 w 41"/>
                <a:gd name="T19" fmla="*/ 73 h 75"/>
                <a:gd name="T20" fmla="*/ 0 w 41"/>
                <a:gd name="T21" fmla="*/ 58 h 75"/>
                <a:gd name="T22" fmla="*/ 6 w 41"/>
                <a:gd name="T23" fmla="*/ 36 h 75"/>
                <a:gd name="T24" fmla="*/ 9 w 41"/>
                <a:gd name="T25" fmla="*/ 42 h 75"/>
                <a:gd name="T26" fmla="*/ 15 w 41"/>
                <a:gd name="T27" fmla="*/ 42 h 75"/>
                <a:gd name="T28" fmla="*/ 23 w 41"/>
                <a:gd name="T29" fmla="*/ 41 h 75"/>
                <a:gd name="T30" fmla="*/ 29 w 41"/>
                <a:gd name="T31" fmla="*/ 31 h 75"/>
                <a:gd name="T32" fmla="*/ 34 w 41"/>
                <a:gd name="T33" fmla="*/ 19 h 75"/>
                <a:gd name="T34" fmla="*/ 39 w 41"/>
                <a:gd name="T35" fmla="*/ 0 h 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75"/>
                <a:gd name="T56" fmla="*/ 41 w 41"/>
                <a:gd name="T57" fmla="*/ 75 h 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75">
                  <a:moveTo>
                    <a:pt x="39" y="0"/>
                  </a:moveTo>
                  <a:lnTo>
                    <a:pt x="41" y="11"/>
                  </a:lnTo>
                  <a:lnTo>
                    <a:pt x="41" y="33"/>
                  </a:lnTo>
                  <a:lnTo>
                    <a:pt x="37" y="25"/>
                  </a:lnTo>
                  <a:lnTo>
                    <a:pt x="33" y="36"/>
                  </a:lnTo>
                  <a:lnTo>
                    <a:pt x="31" y="51"/>
                  </a:lnTo>
                  <a:lnTo>
                    <a:pt x="25" y="65"/>
                  </a:lnTo>
                  <a:lnTo>
                    <a:pt x="15" y="73"/>
                  </a:lnTo>
                  <a:lnTo>
                    <a:pt x="7" y="75"/>
                  </a:lnTo>
                  <a:lnTo>
                    <a:pt x="0" y="73"/>
                  </a:lnTo>
                  <a:lnTo>
                    <a:pt x="0" y="58"/>
                  </a:lnTo>
                  <a:lnTo>
                    <a:pt x="6" y="36"/>
                  </a:lnTo>
                  <a:lnTo>
                    <a:pt x="9" y="42"/>
                  </a:lnTo>
                  <a:lnTo>
                    <a:pt x="15" y="42"/>
                  </a:lnTo>
                  <a:lnTo>
                    <a:pt x="23" y="41"/>
                  </a:lnTo>
                  <a:lnTo>
                    <a:pt x="29" y="31"/>
                  </a:lnTo>
                  <a:lnTo>
                    <a:pt x="34" y="19"/>
                  </a:lnTo>
                  <a:lnTo>
                    <a:pt x="39" y="0"/>
                  </a:lnTo>
                  <a:close/>
                </a:path>
              </a:pathLst>
            </a:custGeom>
            <a:solidFill>
              <a:srgbClr val="7F7F7F"/>
            </a:solidFill>
            <a:ln w="9525">
              <a:noFill/>
              <a:round/>
              <a:headEnd/>
              <a:tailEnd/>
            </a:ln>
          </p:spPr>
          <p:txBody>
            <a:bodyPr/>
            <a:lstStyle/>
            <a:p>
              <a:endParaRPr lang="en-US"/>
            </a:p>
          </p:txBody>
        </p:sp>
        <p:sp>
          <p:nvSpPr>
            <p:cNvPr id="62600" name="Freeform 171"/>
            <p:cNvSpPr>
              <a:spLocks/>
            </p:cNvSpPr>
            <p:nvPr/>
          </p:nvSpPr>
          <p:spPr bwMode="auto">
            <a:xfrm>
              <a:off x="3863" y="1769"/>
              <a:ext cx="38" cy="77"/>
            </a:xfrm>
            <a:custGeom>
              <a:avLst/>
              <a:gdLst>
                <a:gd name="T0" fmla="*/ 1 w 38"/>
                <a:gd name="T1" fmla="*/ 0 h 77"/>
                <a:gd name="T2" fmla="*/ 0 w 38"/>
                <a:gd name="T3" fmla="*/ 30 h 77"/>
                <a:gd name="T4" fmla="*/ 2 w 38"/>
                <a:gd name="T5" fmla="*/ 22 h 77"/>
                <a:gd name="T6" fmla="*/ 6 w 38"/>
                <a:gd name="T7" fmla="*/ 32 h 77"/>
                <a:gd name="T8" fmla="*/ 8 w 38"/>
                <a:gd name="T9" fmla="*/ 47 h 77"/>
                <a:gd name="T10" fmla="*/ 12 w 38"/>
                <a:gd name="T11" fmla="*/ 59 h 77"/>
                <a:gd name="T12" fmla="*/ 19 w 38"/>
                <a:gd name="T13" fmla="*/ 69 h 77"/>
                <a:gd name="T14" fmla="*/ 26 w 38"/>
                <a:gd name="T15" fmla="*/ 75 h 77"/>
                <a:gd name="T16" fmla="*/ 33 w 38"/>
                <a:gd name="T17" fmla="*/ 77 h 77"/>
                <a:gd name="T18" fmla="*/ 35 w 38"/>
                <a:gd name="T19" fmla="*/ 73 h 77"/>
                <a:gd name="T20" fmla="*/ 37 w 38"/>
                <a:gd name="T21" fmla="*/ 66 h 77"/>
                <a:gd name="T22" fmla="*/ 38 w 38"/>
                <a:gd name="T23" fmla="*/ 58 h 77"/>
                <a:gd name="T24" fmla="*/ 37 w 38"/>
                <a:gd name="T25" fmla="*/ 51 h 77"/>
                <a:gd name="T26" fmla="*/ 34 w 38"/>
                <a:gd name="T27" fmla="*/ 37 h 77"/>
                <a:gd name="T28" fmla="*/ 28 w 38"/>
                <a:gd name="T29" fmla="*/ 42 h 77"/>
                <a:gd name="T30" fmla="*/ 20 w 38"/>
                <a:gd name="T31" fmla="*/ 42 h 77"/>
                <a:gd name="T32" fmla="*/ 15 w 38"/>
                <a:gd name="T33" fmla="*/ 41 h 77"/>
                <a:gd name="T34" fmla="*/ 5 w 38"/>
                <a:gd name="T35" fmla="*/ 15 h 77"/>
                <a:gd name="T36" fmla="*/ 1 w 38"/>
                <a:gd name="T37" fmla="*/ 0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8"/>
                <a:gd name="T58" fmla="*/ 0 h 77"/>
                <a:gd name="T59" fmla="*/ 38 w 38"/>
                <a:gd name="T60" fmla="*/ 77 h 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8" h="77">
                  <a:moveTo>
                    <a:pt x="1" y="0"/>
                  </a:moveTo>
                  <a:lnTo>
                    <a:pt x="0" y="30"/>
                  </a:lnTo>
                  <a:lnTo>
                    <a:pt x="2" y="22"/>
                  </a:lnTo>
                  <a:lnTo>
                    <a:pt x="6" y="32"/>
                  </a:lnTo>
                  <a:lnTo>
                    <a:pt x="8" y="47"/>
                  </a:lnTo>
                  <a:lnTo>
                    <a:pt x="12" y="59"/>
                  </a:lnTo>
                  <a:lnTo>
                    <a:pt x="19" y="69"/>
                  </a:lnTo>
                  <a:lnTo>
                    <a:pt x="26" y="75"/>
                  </a:lnTo>
                  <a:lnTo>
                    <a:pt x="33" y="77"/>
                  </a:lnTo>
                  <a:lnTo>
                    <a:pt x="35" y="73"/>
                  </a:lnTo>
                  <a:lnTo>
                    <a:pt x="37" y="66"/>
                  </a:lnTo>
                  <a:lnTo>
                    <a:pt x="38" y="58"/>
                  </a:lnTo>
                  <a:lnTo>
                    <a:pt x="37" y="51"/>
                  </a:lnTo>
                  <a:lnTo>
                    <a:pt x="34" y="37"/>
                  </a:lnTo>
                  <a:lnTo>
                    <a:pt x="28" y="42"/>
                  </a:lnTo>
                  <a:lnTo>
                    <a:pt x="20" y="42"/>
                  </a:lnTo>
                  <a:lnTo>
                    <a:pt x="15" y="41"/>
                  </a:lnTo>
                  <a:lnTo>
                    <a:pt x="5" y="15"/>
                  </a:lnTo>
                  <a:lnTo>
                    <a:pt x="1" y="0"/>
                  </a:lnTo>
                  <a:close/>
                </a:path>
              </a:pathLst>
            </a:custGeom>
            <a:solidFill>
              <a:srgbClr val="7F7F7F"/>
            </a:solidFill>
            <a:ln w="9525">
              <a:noFill/>
              <a:round/>
              <a:headEnd/>
              <a:tailEnd/>
            </a:ln>
          </p:spPr>
          <p:txBody>
            <a:bodyPr/>
            <a:lstStyle/>
            <a:p>
              <a:endParaRPr lang="en-US"/>
            </a:p>
          </p:txBody>
        </p:sp>
        <p:sp>
          <p:nvSpPr>
            <p:cNvPr id="62601" name="Freeform 172"/>
            <p:cNvSpPr>
              <a:spLocks/>
            </p:cNvSpPr>
            <p:nvPr/>
          </p:nvSpPr>
          <p:spPr bwMode="auto">
            <a:xfrm>
              <a:off x="3775" y="1214"/>
              <a:ext cx="144" cy="550"/>
            </a:xfrm>
            <a:custGeom>
              <a:avLst/>
              <a:gdLst>
                <a:gd name="T0" fmla="*/ 104 w 144"/>
                <a:gd name="T1" fmla="*/ 6 h 550"/>
                <a:gd name="T2" fmla="*/ 132 w 144"/>
                <a:gd name="T3" fmla="*/ 24 h 550"/>
                <a:gd name="T4" fmla="*/ 139 w 144"/>
                <a:gd name="T5" fmla="*/ 39 h 550"/>
                <a:gd name="T6" fmla="*/ 144 w 144"/>
                <a:gd name="T7" fmla="*/ 165 h 550"/>
                <a:gd name="T8" fmla="*/ 142 w 144"/>
                <a:gd name="T9" fmla="*/ 196 h 550"/>
                <a:gd name="T10" fmla="*/ 125 w 144"/>
                <a:gd name="T11" fmla="*/ 193 h 550"/>
                <a:gd name="T12" fmla="*/ 126 w 144"/>
                <a:gd name="T13" fmla="*/ 268 h 550"/>
                <a:gd name="T14" fmla="*/ 118 w 144"/>
                <a:gd name="T15" fmla="*/ 268 h 550"/>
                <a:gd name="T16" fmla="*/ 108 w 144"/>
                <a:gd name="T17" fmla="*/ 423 h 550"/>
                <a:gd name="T18" fmla="*/ 107 w 144"/>
                <a:gd name="T19" fmla="*/ 506 h 550"/>
                <a:gd name="T20" fmla="*/ 105 w 144"/>
                <a:gd name="T21" fmla="*/ 543 h 550"/>
                <a:gd name="T22" fmla="*/ 98 w 144"/>
                <a:gd name="T23" fmla="*/ 550 h 550"/>
                <a:gd name="T24" fmla="*/ 86 w 144"/>
                <a:gd name="T25" fmla="*/ 544 h 550"/>
                <a:gd name="T26" fmla="*/ 79 w 144"/>
                <a:gd name="T27" fmla="*/ 480 h 550"/>
                <a:gd name="T28" fmla="*/ 74 w 144"/>
                <a:gd name="T29" fmla="*/ 547 h 550"/>
                <a:gd name="T30" fmla="*/ 64 w 144"/>
                <a:gd name="T31" fmla="*/ 550 h 550"/>
                <a:gd name="T32" fmla="*/ 54 w 144"/>
                <a:gd name="T33" fmla="*/ 545 h 550"/>
                <a:gd name="T34" fmla="*/ 44 w 144"/>
                <a:gd name="T35" fmla="*/ 420 h 550"/>
                <a:gd name="T36" fmla="*/ 31 w 144"/>
                <a:gd name="T37" fmla="*/ 328 h 550"/>
                <a:gd name="T38" fmla="*/ 11 w 144"/>
                <a:gd name="T39" fmla="*/ 244 h 550"/>
                <a:gd name="T40" fmla="*/ 0 w 144"/>
                <a:gd name="T41" fmla="*/ 242 h 550"/>
                <a:gd name="T42" fmla="*/ 11 w 144"/>
                <a:gd name="T43" fmla="*/ 125 h 550"/>
                <a:gd name="T44" fmla="*/ 11 w 144"/>
                <a:gd name="T45" fmla="*/ 33 h 550"/>
                <a:gd name="T46" fmla="*/ 17 w 144"/>
                <a:gd name="T47" fmla="*/ 23 h 550"/>
                <a:gd name="T48" fmla="*/ 47 w 144"/>
                <a:gd name="T49" fmla="*/ 0 h 550"/>
                <a:gd name="T50" fmla="*/ 73 w 144"/>
                <a:gd name="T51" fmla="*/ 50 h 550"/>
                <a:gd name="T52" fmla="*/ 104 w 144"/>
                <a:gd name="T53" fmla="*/ 6 h 5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4"/>
                <a:gd name="T82" fmla="*/ 0 h 550"/>
                <a:gd name="T83" fmla="*/ 144 w 144"/>
                <a:gd name="T84" fmla="*/ 550 h 5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4" h="550">
                  <a:moveTo>
                    <a:pt x="104" y="6"/>
                  </a:moveTo>
                  <a:lnTo>
                    <a:pt x="132" y="24"/>
                  </a:lnTo>
                  <a:lnTo>
                    <a:pt x="139" y="39"/>
                  </a:lnTo>
                  <a:lnTo>
                    <a:pt x="144" y="165"/>
                  </a:lnTo>
                  <a:lnTo>
                    <a:pt x="142" y="196"/>
                  </a:lnTo>
                  <a:lnTo>
                    <a:pt x="125" y="193"/>
                  </a:lnTo>
                  <a:lnTo>
                    <a:pt x="126" y="268"/>
                  </a:lnTo>
                  <a:lnTo>
                    <a:pt x="118" y="268"/>
                  </a:lnTo>
                  <a:lnTo>
                    <a:pt x="108" y="423"/>
                  </a:lnTo>
                  <a:lnTo>
                    <a:pt x="107" y="506"/>
                  </a:lnTo>
                  <a:lnTo>
                    <a:pt x="105" y="543"/>
                  </a:lnTo>
                  <a:lnTo>
                    <a:pt x="98" y="550"/>
                  </a:lnTo>
                  <a:lnTo>
                    <a:pt x="86" y="544"/>
                  </a:lnTo>
                  <a:lnTo>
                    <a:pt x="79" y="480"/>
                  </a:lnTo>
                  <a:lnTo>
                    <a:pt x="74" y="547"/>
                  </a:lnTo>
                  <a:lnTo>
                    <a:pt x="64" y="550"/>
                  </a:lnTo>
                  <a:lnTo>
                    <a:pt x="54" y="545"/>
                  </a:lnTo>
                  <a:lnTo>
                    <a:pt x="44" y="420"/>
                  </a:lnTo>
                  <a:lnTo>
                    <a:pt x="31" y="328"/>
                  </a:lnTo>
                  <a:lnTo>
                    <a:pt x="11" y="244"/>
                  </a:lnTo>
                  <a:lnTo>
                    <a:pt x="0" y="242"/>
                  </a:lnTo>
                  <a:lnTo>
                    <a:pt x="11" y="125"/>
                  </a:lnTo>
                  <a:lnTo>
                    <a:pt x="11" y="33"/>
                  </a:lnTo>
                  <a:lnTo>
                    <a:pt x="17" y="23"/>
                  </a:lnTo>
                  <a:lnTo>
                    <a:pt x="47" y="0"/>
                  </a:lnTo>
                  <a:lnTo>
                    <a:pt x="73" y="50"/>
                  </a:lnTo>
                  <a:lnTo>
                    <a:pt x="104" y="6"/>
                  </a:lnTo>
                  <a:close/>
                </a:path>
              </a:pathLst>
            </a:custGeom>
            <a:solidFill>
              <a:srgbClr val="9F9F9F"/>
            </a:solidFill>
            <a:ln w="9525">
              <a:noFill/>
              <a:round/>
              <a:headEnd/>
              <a:tailEnd/>
            </a:ln>
          </p:spPr>
          <p:txBody>
            <a:bodyPr/>
            <a:lstStyle/>
            <a:p>
              <a:endParaRPr lang="en-US"/>
            </a:p>
          </p:txBody>
        </p:sp>
        <p:sp>
          <p:nvSpPr>
            <p:cNvPr id="62602" name="Freeform 173"/>
            <p:cNvSpPr>
              <a:spLocks/>
            </p:cNvSpPr>
            <p:nvPr/>
          </p:nvSpPr>
          <p:spPr bwMode="auto">
            <a:xfrm>
              <a:off x="3817" y="1271"/>
              <a:ext cx="77" cy="103"/>
            </a:xfrm>
            <a:custGeom>
              <a:avLst/>
              <a:gdLst>
                <a:gd name="T0" fmla="*/ 77 w 77"/>
                <a:gd name="T1" fmla="*/ 37 h 103"/>
                <a:gd name="T2" fmla="*/ 28 w 77"/>
                <a:gd name="T3" fmla="*/ 0 h 103"/>
                <a:gd name="T4" fmla="*/ 0 w 77"/>
                <a:gd name="T5" fmla="*/ 70 h 103"/>
                <a:gd name="T6" fmla="*/ 49 w 77"/>
                <a:gd name="T7" fmla="*/ 103 h 103"/>
                <a:gd name="T8" fmla="*/ 77 w 77"/>
                <a:gd name="T9" fmla="*/ 37 h 103"/>
                <a:gd name="T10" fmla="*/ 0 60000 65536"/>
                <a:gd name="T11" fmla="*/ 0 60000 65536"/>
                <a:gd name="T12" fmla="*/ 0 60000 65536"/>
                <a:gd name="T13" fmla="*/ 0 60000 65536"/>
                <a:gd name="T14" fmla="*/ 0 60000 65536"/>
                <a:gd name="T15" fmla="*/ 0 w 77"/>
                <a:gd name="T16" fmla="*/ 0 h 103"/>
                <a:gd name="T17" fmla="*/ 77 w 77"/>
                <a:gd name="T18" fmla="*/ 103 h 103"/>
              </a:gdLst>
              <a:ahLst/>
              <a:cxnLst>
                <a:cxn ang="T10">
                  <a:pos x="T0" y="T1"/>
                </a:cxn>
                <a:cxn ang="T11">
                  <a:pos x="T2" y="T3"/>
                </a:cxn>
                <a:cxn ang="T12">
                  <a:pos x="T4" y="T5"/>
                </a:cxn>
                <a:cxn ang="T13">
                  <a:pos x="T6" y="T7"/>
                </a:cxn>
                <a:cxn ang="T14">
                  <a:pos x="T8" y="T9"/>
                </a:cxn>
              </a:cxnLst>
              <a:rect l="T15" t="T16" r="T17" b="T18"/>
              <a:pathLst>
                <a:path w="77" h="103">
                  <a:moveTo>
                    <a:pt x="77" y="37"/>
                  </a:moveTo>
                  <a:lnTo>
                    <a:pt x="28" y="0"/>
                  </a:lnTo>
                  <a:lnTo>
                    <a:pt x="0" y="70"/>
                  </a:lnTo>
                  <a:lnTo>
                    <a:pt x="49" y="103"/>
                  </a:lnTo>
                  <a:lnTo>
                    <a:pt x="77" y="37"/>
                  </a:lnTo>
                  <a:close/>
                </a:path>
              </a:pathLst>
            </a:custGeom>
            <a:solidFill>
              <a:srgbClr val="DFDFFF"/>
            </a:solidFill>
            <a:ln w="9525">
              <a:noFill/>
              <a:round/>
              <a:headEnd/>
              <a:tailEnd/>
            </a:ln>
          </p:spPr>
          <p:txBody>
            <a:bodyPr/>
            <a:lstStyle/>
            <a:p>
              <a:endParaRPr lang="en-US"/>
            </a:p>
          </p:txBody>
        </p:sp>
        <p:sp>
          <p:nvSpPr>
            <p:cNvPr id="62603" name="Freeform 174"/>
            <p:cNvSpPr>
              <a:spLocks/>
            </p:cNvSpPr>
            <p:nvPr/>
          </p:nvSpPr>
          <p:spPr bwMode="auto">
            <a:xfrm>
              <a:off x="3811" y="1315"/>
              <a:ext cx="34" cy="54"/>
            </a:xfrm>
            <a:custGeom>
              <a:avLst/>
              <a:gdLst>
                <a:gd name="T0" fmla="*/ 34 w 34"/>
                <a:gd name="T1" fmla="*/ 33 h 54"/>
                <a:gd name="T2" fmla="*/ 25 w 34"/>
                <a:gd name="T3" fmla="*/ 25 h 54"/>
                <a:gd name="T4" fmla="*/ 21 w 34"/>
                <a:gd name="T5" fmla="*/ 9 h 54"/>
                <a:gd name="T6" fmla="*/ 14 w 34"/>
                <a:gd name="T7" fmla="*/ 4 h 54"/>
                <a:gd name="T8" fmla="*/ 11 w 34"/>
                <a:gd name="T9" fmla="*/ 0 h 54"/>
                <a:gd name="T10" fmla="*/ 9 w 34"/>
                <a:gd name="T11" fmla="*/ 1 h 54"/>
                <a:gd name="T12" fmla="*/ 9 w 34"/>
                <a:gd name="T13" fmla="*/ 5 h 54"/>
                <a:gd name="T14" fmla="*/ 2 w 34"/>
                <a:gd name="T15" fmla="*/ 13 h 54"/>
                <a:gd name="T16" fmla="*/ 0 w 34"/>
                <a:gd name="T17" fmla="*/ 27 h 54"/>
                <a:gd name="T18" fmla="*/ 2 w 34"/>
                <a:gd name="T19" fmla="*/ 36 h 54"/>
                <a:gd name="T20" fmla="*/ 12 w 34"/>
                <a:gd name="T21" fmla="*/ 47 h 54"/>
                <a:gd name="T22" fmla="*/ 30 w 34"/>
                <a:gd name="T23" fmla="*/ 54 h 54"/>
                <a:gd name="T24" fmla="*/ 34 w 34"/>
                <a:gd name="T25" fmla="*/ 33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54"/>
                <a:gd name="T41" fmla="*/ 34 w 34"/>
                <a:gd name="T42" fmla="*/ 54 h 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54">
                  <a:moveTo>
                    <a:pt x="34" y="33"/>
                  </a:moveTo>
                  <a:lnTo>
                    <a:pt x="25" y="25"/>
                  </a:lnTo>
                  <a:lnTo>
                    <a:pt x="21" y="9"/>
                  </a:lnTo>
                  <a:lnTo>
                    <a:pt x="14" y="4"/>
                  </a:lnTo>
                  <a:lnTo>
                    <a:pt x="11" y="0"/>
                  </a:lnTo>
                  <a:lnTo>
                    <a:pt x="9" y="1"/>
                  </a:lnTo>
                  <a:lnTo>
                    <a:pt x="9" y="5"/>
                  </a:lnTo>
                  <a:lnTo>
                    <a:pt x="2" y="13"/>
                  </a:lnTo>
                  <a:lnTo>
                    <a:pt x="0" y="27"/>
                  </a:lnTo>
                  <a:lnTo>
                    <a:pt x="2" y="36"/>
                  </a:lnTo>
                  <a:lnTo>
                    <a:pt x="12" y="47"/>
                  </a:lnTo>
                  <a:lnTo>
                    <a:pt x="30" y="54"/>
                  </a:lnTo>
                  <a:lnTo>
                    <a:pt x="34" y="33"/>
                  </a:lnTo>
                  <a:close/>
                </a:path>
              </a:pathLst>
            </a:custGeom>
            <a:solidFill>
              <a:srgbClr val="FF7F7F"/>
            </a:solidFill>
            <a:ln w="9525">
              <a:noFill/>
              <a:round/>
              <a:headEnd/>
              <a:tailEnd/>
            </a:ln>
          </p:spPr>
          <p:txBody>
            <a:bodyPr/>
            <a:lstStyle/>
            <a:p>
              <a:endParaRPr lang="en-US"/>
            </a:p>
          </p:txBody>
        </p:sp>
        <p:sp>
          <p:nvSpPr>
            <p:cNvPr id="62604" name="Freeform 175"/>
            <p:cNvSpPr>
              <a:spLocks/>
            </p:cNvSpPr>
            <p:nvPr/>
          </p:nvSpPr>
          <p:spPr bwMode="auto">
            <a:xfrm>
              <a:off x="3839" y="1346"/>
              <a:ext cx="61" cy="61"/>
            </a:xfrm>
            <a:custGeom>
              <a:avLst/>
              <a:gdLst>
                <a:gd name="T0" fmla="*/ 61 w 61"/>
                <a:gd name="T1" fmla="*/ 61 h 61"/>
                <a:gd name="T2" fmla="*/ 36 w 61"/>
                <a:gd name="T3" fmla="*/ 51 h 61"/>
                <a:gd name="T4" fmla="*/ 17 w 61"/>
                <a:gd name="T5" fmla="*/ 38 h 61"/>
                <a:gd name="T6" fmla="*/ 0 w 61"/>
                <a:gd name="T7" fmla="*/ 27 h 61"/>
                <a:gd name="T8" fmla="*/ 6 w 61"/>
                <a:gd name="T9" fmla="*/ 0 h 61"/>
                <a:gd name="T10" fmla="*/ 39 w 61"/>
                <a:gd name="T11" fmla="*/ 17 h 61"/>
                <a:gd name="T12" fmla="*/ 59 w 61"/>
                <a:gd name="T13" fmla="*/ 25 h 61"/>
                <a:gd name="T14" fmla="*/ 60 w 61"/>
                <a:gd name="T15" fmla="*/ 21 h 61"/>
                <a:gd name="T16" fmla="*/ 61 w 61"/>
                <a:gd name="T17" fmla="*/ 61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61"/>
                <a:gd name="T29" fmla="*/ 61 w 61"/>
                <a:gd name="T30" fmla="*/ 61 h 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61">
                  <a:moveTo>
                    <a:pt x="61" y="61"/>
                  </a:moveTo>
                  <a:lnTo>
                    <a:pt x="36" y="51"/>
                  </a:lnTo>
                  <a:lnTo>
                    <a:pt x="17" y="38"/>
                  </a:lnTo>
                  <a:lnTo>
                    <a:pt x="0" y="27"/>
                  </a:lnTo>
                  <a:lnTo>
                    <a:pt x="6" y="0"/>
                  </a:lnTo>
                  <a:lnTo>
                    <a:pt x="39" y="17"/>
                  </a:lnTo>
                  <a:lnTo>
                    <a:pt x="59" y="25"/>
                  </a:lnTo>
                  <a:lnTo>
                    <a:pt x="60" y="21"/>
                  </a:lnTo>
                  <a:lnTo>
                    <a:pt x="61" y="61"/>
                  </a:lnTo>
                  <a:close/>
                </a:path>
              </a:pathLst>
            </a:custGeom>
            <a:solidFill>
              <a:srgbClr val="9F9F9F"/>
            </a:solidFill>
            <a:ln w="9525">
              <a:noFill/>
              <a:round/>
              <a:headEnd/>
              <a:tailEnd/>
            </a:ln>
          </p:spPr>
          <p:txBody>
            <a:bodyPr/>
            <a:lstStyle/>
            <a:p>
              <a:endParaRPr lang="en-US"/>
            </a:p>
          </p:txBody>
        </p:sp>
        <p:sp>
          <p:nvSpPr>
            <p:cNvPr id="62605" name="Freeform 176"/>
            <p:cNvSpPr>
              <a:spLocks/>
            </p:cNvSpPr>
            <p:nvPr/>
          </p:nvSpPr>
          <p:spPr bwMode="auto">
            <a:xfrm>
              <a:off x="3835" y="1366"/>
              <a:ext cx="55" cy="116"/>
            </a:xfrm>
            <a:custGeom>
              <a:avLst/>
              <a:gdLst>
                <a:gd name="T0" fmla="*/ 55 w 55"/>
                <a:gd name="T1" fmla="*/ 116 h 116"/>
                <a:gd name="T2" fmla="*/ 1 w 55"/>
                <a:gd name="T3" fmla="*/ 110 h 116"/>
                <a:gd name="T4" fmla="*/ 0 w 55"/>
                <a:gd name="T5" fmla="*/ 0 h 116"/>
                <a:gd name="T6" fmla="*/ 0 60000 65536"/>
                <a:gd name="T7" fmla="*/ 0 60000 65536"/>
                <a:gd name="T8" fmla="*/ 0 60000 65536"/>
                <a:gd name="T9" fmla="*/ 0 w 55"/>
                <a:gd name="T10" fmla="*/ 0 h 116"/>
                <a:gd name="T11" fmla="*/ 55 w 55"/>
                <a:gd name="T12" fmla="*/ 116 h 116"/>
              </a:gdLst>
              <a:ahLst/>
              <a:cxnLst>
                <a:cxn ang="T6">
                  <a:pos x="T0" y="T1"/>
                </a:cxn>
                <a:cxn ang="T7">
                  <a:pos x="T2" y="T3"/>
                </a:cxn>
                <a:cxn ang="T8">
                  <a:pos x="T4" y="T5"/>
                </a:cxn>
              </a:cxnLst>
              <a:rect l="T9" t="T10" r="T11" b="T12"/>
              <a:pathLst>
                <a:path w="55" h="116">
                  <a:moveTo>
                    <a:pt x="55" y="116"/>
                  </a:moveTo>
                  <a:lnTo>
                    <a:pt x="1" y="110"/>
                  </a:lnTo>
                  <a:lnTo>
                    <a:pt x="0" y="0"/>
                  </a:lnTo>
                </a:path>
              </a:pathLst>
            </a:custGeom>
            <a:noFill/>
            <a:ln w="0">
              <a:solidFill>
                <a:srgbClr val="7F7F7F"/>
              </a:solidFill>
              <a:round/>
              <a:headEnd/>
              <a:tailEnd/>
            </a:ln>
          </p:spPr>
          <p:txBody>
            <a:bodyPr/>
            <a:lstStyle/>
            <a:p>
              <a:endParaRPr lang="en-US"/>
            </a:p>
          </p:txBody>
        </p:sp>
        <p:sp>
          <p:nvSpPr>
            <p:cNvPr id="62606" name="Freeform 177"/>
            <p:cNvSpPr>
              <a:spLocks/>
            </p:cNvSpPr>
            <p:nvPr/>
          </p:nvSpPr>
          <p:spPr bwMode="auto">
            <a:xfrm>
              <a:off x="3836" y="1380"/>
              <a:ext cx="62" cy="29"/>
            </a:xfrm>
            <a:custGeom>
              <a:avLst/>
              <a:gdLst>
                <a:gd name="T0" fmla="*/ 62 w 62"/>
                <a:gd name="T1" fmla="*/ 29 h 29"/>
                <a:gd name="T2" fmla="*/ 40 w 62"/>
                <a:gd name="T3" fmla="*/ 21 h 29"/>
                <a:gd name="T4" fmla="*/ 0 w 62"/>
                <a:gd name="T5" fmla="*/ 0 h 29"/>
                <a:gd name="T6" fmla="*/ 0 60000 65536"/>
                <a:gd name="T7" fmla="*/ 0 60000 65536"/>
                <a:gd name="T8" fmla="*/ 0 60000 65536"/>
                <a:gd name="T9" fmla="*/ 0 w 62"/>
                <a:gd name="T10" fmla="*/ 0 h 29"/>
                <a:gd name="T11" fmla="*/ 62 w 62"/>
                <a:gd name="T12" fmla="*/ 29 h 29"/>
              </a:gdLst>
              <a:ahLst/>
              <a:cxnLst>
                <a:cxn ang="T6">
                  <a:pos x="T0" y="T1"/>
                </a:cxn>
                <a:cxn ang="T7">
                  <a:pos x="T2" y="T3"/>
                </a:cxn>
                <a:cxn ang="T8">
                  <a:pos x="T4" y="T5"/>
                </a:cxn>
              </a:cxnLst>
              <a:rect l="T9" t="T10" r="T11" b="T12"/>
              <a:pathLst>
                <a:path w="62" h="29">
                  <a:moveTo>
                    <a:pt x="62" y="29"/>
                  </a:moveTo>
                  <a:lnTo>
                    <a:pt x="40" y="21"/>
                  </a:lnTo>
                  <a:lnTo>
                    <a:pt x="0" y="0"/>
                  </a:lnTo>
                </a:path>
              </a:pathLst>
            </a:custGeom>
            <a:noFill/>
            <a:ln w="0">
              <a:solidFill>
                <a:srgbClr val="7F7F7F"/>
              </a:solidFill>
              <a:round/>
              <a:headEnd/>
              <a:tailEnd/>
            </a:ln>
          </p:spPr>
          <p:txBody>
            <a:bodyPr/>
            <a:lstStyle/>
            <a:p>
              <a:endParaRPr lang="en-US"/>
            </a:p>
          </p:txBody>
        </p:sp>
        <p:sp>
          <p:nvSpPr>
            <p:cNvPr id="62607" name="Freeform 178"/>
            <p:cNvSpPr>
              <a:spLocks/>
            </p:cNvSpPr>
            <p:nvPr/>
          </p:nvSpPr>
          <p:spPr bwMode="auto">
            <a:xfrm>
              <a:off x="3845" y="1499"/>
              <a:ext cx="9" cy="200"/>
            </a:xfrm>
            <a:custGeom>
              <a:avLst/>
              <a:gdLst>
                <a:gd name="T0" fmla="*/ 0 w 9"/>
                <a:gd name="T1" fmla="*/ 0 h 200"/>
                <a:gd name="T2" fmla="*/ 3 w 9"/>
                <a:gd name="T3" fmla="*/ 107 h 200"/>
                <a:gd name="T4" fmla="*/ 9 w 9"/>
                <a:gd name="T5" fmla="*/ 200 h 200"/>
                <a:gd name="T6" fmla="*/ 0 60000 65536"/>
                <a:gd name="T7" fmla="*/ 0 60000 65536"/>
                <a:gd name="T8" fmla="*/ 0 60000 65536"/>
                <a:gd name="T9" fmla="*/ 0 w 9"/>
                <a:gd name="T10" fmla="*/ 0 h 200"/>
                <a:gd name="T11" fmla="*/ 9 w 9"/>
                <a:gd name="T12" fmla="*/ 200 h 200"/>
              </a:gdLst>
              <a:ahLst/>
              <a:cxnLst>
                <a:cxn ang="T6">
                  <a:pos x="T0" y="T1"/>
                </a:cxn>
                <a:cxn ang="T7">
                  <a:pos x="T2" y="T3"/>
                </a:cxn>
                <a:cxn ang="T8">
                  <a:pos x="T4" y="T5"/>
                </a:cxn>
              </a:cxnLst>
              <a:rect l="T9" t="T10" r="T11" b="T12"/>
              <a:pathLst>
                <a:path w="9" h="200">
                  <a:moveTo>
                    <a:pt x="0" y="0"/>
                  </a:moveTo>
                  <a:lnTo>
                    <a:pt x="3" y="107"/>
                  </a:lnTo>
                  <a:lnTo>
                    <a:pt x="9" y="200"/>
                  </a:lnTo>
                </a:path>
              </a:pathLst>
            </a:custGeom>
            <a:noFill/>
            <a:ln w="0">
              <a:solidFill>
                <a:srgbClr val="7F7F7F"/>
              </a:solidFill>
              <a:round/>
              <a:headEnd/>
              <a:tailEnd/>
            </a:ln>
          </p:spPr>
          <p:txBody>
            <a:bodyPr/>
            <a:lstStyle/>
            <a:p>
              <a:endParaRPr lang="en-US"/>
            </a:p>
          </p:txBody>
        </p:sp>
      </p:grpSp>
      <p:sp>
        <p:nvSpPr>
          <p:cNvPr id="62474" name="Rectangle 179"/>
          <p:cNvSpPr>
            <a:spLocks noChangeArrowheads="1"/>
          </p:cNvSpPr>
          <p:nvPr/>
        </p:nvSpPr>
        <p:spPr bwMode="auto">
          <a:xfrm>
            <a:off x="2951163" y="1441450"/>
            <a:ext cx="981075" cy="295275"/>
          </a:xfrm>
          <a:prstGeom prst="rect">
            <a:avLst/>
          </a:prstGeom>
          <a:noFill/>
          <a:ln w="9525">
            <a:noFill/>
            <a:miter lim="800000"/>
            <a:headEnd/>
            <a:tailEnd/>
          </a:ln>
        </p:spPr>
        <p:txBody>
          <a:bodyPr/>
          <a:lstStyle/>
          <a:p>
            <a:pPr>
              <a:buClr>
                <a:srgbClr val="000000"/>
              </a:buClr>
              <a:buSzPct val="100000"/>
              <a:buFont typeface="Arial" charset="0"/>
              <a:buNone/>
            </a:pPr>
            <a:endParaRPr lang="en-US"/>
          </a:p>
        </p:txBody>
      </p:sp>
      <p:sp>
        <p:nvSpPr>
          <p:cNvPr id="62475" name="Rectangle 180"/>
          <p:cNvSpPr>
            <a:spLocks noChangeArrowheads="1"/>
          </p:cNvSpPr>
          <p:nvPr/>
        </p:nvSpPr>
        <p:spPr bwMode="auto">
          <a:xfrm>
            <a:off x="2857500" y="1412875"/>
            <a:ext cx="901700" cy="230188"/>
          </a:xfrm>
          <a:prstGeom prst="rect">
            <a:avLst/>
          </a:prstGeom>
          <a:noFill/>
          <a:ln w="9525" algn="ctr">
            <a:noFill/>
            <a:miter lim="800000"/>
            <a:headEnd/>
            <a:tailEnd/>
          </a:ln>
        </p:spPr>
        <p:txBody>
          <a:bodyPr lIns="0" tIns="0" rIns="0" bIns="0">
            <a:spAutoFit/>
          </a:bodyPr>
          <a:lstStyle/>
          <a:p>
            <a:pPr algn="ctr">
              <a:spcBef>
                <a:spcPct val="10000"/>
              </a:spcBef>
              <a:buClr>
                <a:srgbClr val="000000"/>
              </a:buClr>
              <a:buSzPct val="100000"/>
              <a:buFont typeface="Arial" charset="0"/>
              <a:buNone/>
            </a:pPr>
            <a:r>
              <a:rPr lang="en-US" sz="1500">
                <a:ea typeface="Arial Unicode MS"/>
                <a:cs typeface="Arial Unicode MS"/>
              </a:rPr>
              <a:t>Services</a:t>
            </a:r>
          </a:p>
        </p:txBody>
      </p:sp>
      <p:sp>
        <p:nvSpPr>
          <p:cNvPr id="62476" name="Text Box 181"/>
          <p:cNvSpPr txBox="1">
            <a:spLocks noChangeArrowheads="1"/>
          </p:cNvSpPr>
          <p:nvPr/>
        </p:nvSpPr>
        <p:spPr bwMode="auto">
          <a:xfrm>
            <a:off x="504825" y="2228850"/>
            <a:ext cx="8243888" cy="336550"/>
          </a:xfrm>
          <a:prstGeom prst="rect">
            <a:avLst/>
          </a:prstGeom>
          <a:noFill/>
          <a:ln w="6350" algn="ctr">
            <a:noFill/>
            <a:miter lim="800000"/>
            <a:headEnd/>
            <a:tailEnd/>
          </a:ln>
        </p:spPr>
        <p:txBody>
          <a:bodyPr>
            <a:spAutoFit/>
          </a:bodyPr>
          <a:lstStyle/>
          <a:p>
            <a:pPr algn="ctr">
              <a:buClr>
                <a:srgbClr val="000000"/>
              </a:buClr>
              <a:buSzPct val="100000"/>
              <a:buFont typeface="Arial" charset="0"/>
              <a:buNone/>
            </a:pPr>
            <a:r>
              <a:rPr lang="en-US" sz="1600" i="1">
                <a:solidFill>
                  <a:schemeClr val="accent2"/>
                </a:solidFill>
                <a:latin typeface="Verdana" pitchFamily="34" charset="0"/>
                <a:ea typeface="Arial Unicode MS"/>
                <a:cs typeface="Arial Unicode MS"/>
              </a:rPr>
              <a:t>The 19 GSRM Service Output Types </a:t>
            </a:r>
          </a:p>
        </p:txBody>
      </p:sp>
      <p:sp>
        <p:nvSpPr>
          <p:cNvPr id="62477" name="Text Box 184"/>
          <p:cNvSpPr txBox="1">
            <a:spLocks noChangeArrowheads="1"/>
          </p:cNvSpPr>
          <p:nvPr/>
        </p:nvSpPr>
        <p:spPr bwMode="auto">
          <a:xfrm>
            <a:off x="684213" y="6184900"/>
            <a:ext cx="5754687" cy="276225"/>
          </a:xfrm>
          <a:prstGeom prst="rect">
            <a:avLst/>
          </a:prstGeom>
          <a:noFill/>
          <a:ln w="9525">
            <a:noFill/>
            <a:miter lim="800000"/>
            <a:headEnd/>
            <a:tailEnd/>
          </a:ln>
        </p:spPr>
        <p:txBody>
          <a:bodyPr>
            <a:spAutoFit/>
          </a:bodyPr>
          <a:lstStyle/>
          <a:p>
            <a:pPr>
              <a:buClr>
                <a:srgbClr val="000000"/>
              </a:buClr>
              <a:buSzPct val="100000"/>
              <a:buFont typeface="Arial" charset="0"/>
              <a:buNone/>
            </a:pPr>
            <a:r>
              <a:rPr lang="en-US" sz="1200">
                <a:solidFill>
                  <a:schemeClr val="tx2"/>
                </a:solidFill>
              </a:rPr>
              <a:t>Source: Governments of Canada Strategic Reference Model (GSRM) specification</a:t>
            </a:r>
            <a:endParaRPr lang="en-CA" sz="1200">
              <a:solidFill>
                <a:schemeClr val="tx2"/>
              </a:solidFill>
            </a:endParaRPr>
          </a:p>
        </p:txBody>
      </p:sp>
      <p:sp>
        <p:nvSpPr>
          <p:cNvPr id="62478" name="Rectangle 185"/>
          <p:cNvSpPr>
            <a:spLocks noChangeArrowheads="1"/>
          </p:cNvSpPr>
          <p:nvPr/>
        </p:nvSpPr>
        <p:spPr bwMode="auto">
          <a:xfrm>
            <a:off x="0" y="444500"/>
            <a:ext cx="9144000" cy="681038"/>
          </a:xfrm>
          <a:prstGeom prst="rect">
            <a:avLst/>
          </a:prstGeom>
          <a:noFill/>
          <a:ln w="9525">
            <a:noFill/>
            <a:round/>
            <a:headEnd/>
            <a:tailEnd/>
          </a:ln>
        </p:spPr>
        <p:txBody>
          <a:bodyPr lIns="90000" tIns="46800" rIns="90000" bIns="46800" anchor="ctr"/>
          <a:lstStyle/>
          <a:p>
            <a:pPr>
              <a:buClr>
                <a:srgbClr val="000000"/>
              </a:buClr>
              <a:buSzPct val="100000"/>
              <a:buFont typeface="Arial" charset="0"/>
              <a:buNone/>
            </a:pPr>
            <a:r>
              <a:rPr lang="en-US" sz="2400">
                <a:solidFill>
                  <a:srgbClr val="7889FB"/>
                </a:solidFill>
                <a:latin typeface="Lucida Grande"/>
              </a:rPr>
              <a:t>Standard Classification Schemes/Value Lists</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2"/>
          <p:cNvPicPr>
            <a:picLocks noChangeAspect="1" noChangeArrowheads="1"/>
          </p:cNvPicPr>
          <p:nvPr/>
        </p:nvPicPr>
        <p:blipFill>
          <a:blip r:embed="rId3"/>
          <a:srcRect/>
          <a:stretch>
            <a:fillRect/>
          </a:stretch>
        </p:blipFill>
        <p:spPr bwMode="auto">
          <a:xfrm>
            <a:off x="149225" y="1268413"/>
            <a:ext cx="8753475" cy="4810125"/>
          </a:xfrm>
          <a:prstGeom prst="rect">
            <a:avLst/>
          </a:prstGeom>
          <a:noFill/>
          <a:ln w="9525">
            <a:noFill/>
            <a:miter lim="800000"/>
            <a:headEnd/>
            <a:tailEnd/>
          </a:ln>
        </p:spPr>
      </p:pic>
      <p:sp>
        <p:nvSpPr>
          <p:cNvPr id="64514" name="Rectangle 3"/>
          <p:cNvSpPr>
            <a:spLocks noChangeArrowheads="1"/>
          </p:cNvSpPr>
          <p:nvPr/>
        </p:nvSpPr>
        <p:spPr bwMode="auto">
          <a:xfrm>
            <a:off x="107950" y="425450"/>
            <a:ext cx="9144000" cy="474663"/>
          </a:xfrm>
          <a:prstGeom prst="rect">
            <a:avLst/>
          </a:prstGeom>
          <a:noFill/>
          <a:ln w="9525">
            <a:noFill/>
            <a:round/>
            <a:headEnd/>
            <a:tailEnd/>
          </a:ln>
        </p:spPr>
        <p:txBody>
          <a:bodyPr lIns="90000" tIns="46800" rIns="90000" bIns="46800" anchor="ctr"/>
          <a:lstStyle/>
          <a:p>
            <a:pPr>
              <a:buClr>
                <a:srgbClr val="000000"/>
              </a:buClr>
              <a:buSzPct val="100000"/>
              <a:buFont typeface="Arial" charset="0"/>
              <a:buNone/>
            </a:pPr>
            <a:r>
              <a:rPr lang="en-US" sz="2400">
                <a:solidFill>
                  <a:srgbClr val="7889FB"/>
                </a:solidFill>
                <a:latin typeface="Lucida Grande"/>
              </a:rPr>
              <a:t>Standard Classification Schemes/Value Lists</a:t>
            </a:r>
          </a:p>
        </p:txBody>
      </p:sp>
      <p:sp>
        <p:nvSpPr>
          <p:cNvPr id="64515" name="Text Box 4"/>
          <p:cNvSpPr txBox="1">
            <a:spLocks noChangeArrowheads="1"/>
          </p:cNvSpPr>
          <p:nvPr/>
        </p:nvSpPr>
        <p:spPr bwMode="auto">
          <a:xfrm>
            <a:off x="504825" y="981075"/>
            <a:ext cx="8243888" cy="336550"/>
          </a:xfrm>
          <a:prstGeom prst="rect">
            <a:avLst/>
          </a:prstGeom>
          <a:noFill/>
          <a:ln w="6350" algn="ctr">
            <a:noFill/>
            <a:miter lim="800000"/>
            <a:headEnd/>
            <a:tailEnd/>
          </a:ln>
        </p:spPr>
        <p:txBody>
          <a:bodyPr>
            <a:spAutoFit/>
          </a:bodyPr>
          <a:lstStyle/>
          <a:p>
            <a:pPr algn="ctr">
              <a:buClr>
                <a:srgbClr val="000000"/>
              </a:buClr>
              <a:buSzPct val="100000"/>
              <a:buFont typeface="Arial" charset="0"/>
              <a:buNone/>
            </a:pPr>
            <a:r>
              <a:rPr lang="en-US" sz="1600" i="1">
                <a:solidFill>
                  <a:schemeClr val="accent2"/>
                </a:solidFill>
                <a:latin typeface="Verdana" pitchFamily="34" charset="0"/>
                <a:ea typeface="Arial Unicode MS"/>
                <a:cs typeface="Arial Unicode MS"/>
              </a:rPr>
              <a:t>GSRM Top Model: The 23 GSRM Program Fields</a:t>
            </a:r>
          </a:p>
        </p:txBody>
      </p:sp>
      <p:sp>
        <p:nvSpPr>
          <p:cNvPr id="64516" name="Text Box 6"/>
          <p:cNvSpPr txBox="1">
            <a:spLocks noChangeArrowheads="1"/>
          </p:cNvSpPr>
          <p:nvPr/>
        </p:nvSpPr>
        <p:spPr bwMode="auto">
          <a:xfrm>
            <a:off x="611188" y="6184900"/>
            <a:ext cx="5897562" cy="276225"/>
          </a:xfrm>
          <a:prstGeom prst="rect">
            <a:avLst/>
          </a:prstGeom>
          <a:noFill/>
          <a:ln w="9525">
            <a:noFill/>
            <a:miter lim="800000"/>
            <a:headEnd/>
            <a:tailEnd/>
          </a:ln>
        </p:spPr>
        <p:txBody>
          <a:bodyPr>
            <a:spAutoFit/>
          </a:bodyPr>
          <a:lstStyle/>
          <a:p>
            <a:pPr>
              <a:buClr>
                <a:srgbClr val="000000"/>
              </a:buClr>
              <a:buSzPct val="100000"/>
              <a:buFont typeface="Arial" charset="0"/>
              <a:buNone/>
            </a:pPr>
            <a:r>
              <a:rPr lang="en-US" sz="1200">
                <a:solidFill>
                  <a:schemeClr val="tx2"/>
                </a:solidFill>
              </a:rPr>
              <a:t>Source: Governments of Canada Strategic Reference Model (GSRM) specification</a:t>
            </a:r>
            <a:endParaRPr lang="en-CA" sz="1200">
              <a:solidFill>
                <a:schemeClr val="tx2"/>
              </a:solidFill>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
          <p:cNvPicPr>
            <a:picLocks noChangeAspect="1" noChangeArrowheads="1"/>
          </p:cNvPicPr>
          <p:nvPr/>
        </p:nvPicPr>
        <p:blipFill>
          <a:blip r:embed="rId3"/>
          <a:srcRect/>
          <a:stretch>
            <a:fillRect/>
          </a:stretch>
        </p:blipFill>
        <p:spPr bwMode="auto">
          <a:xfrm>
            <a:off x="304800" y="889000"/>
            <a:ext cx="8424863" cy="5054600"/>
          </a:xfrm>
          <a:prstGeom prst="rect">
            <a:avLst/>
          </a:prstGeom>
          <a:noFill/>
          <a:ln w="9525">
            <a:noFill/>
            <a:miter lim="800000"/>
            <a:headEnd/>
            <a:tailEnd/>
          </a:ln>
        </p:spPr>
      </p:pic>
      <p:sp>
        <p:nvSpPr>
          <p:cNvPr id="66562" name="Rectangle 3"/>
          <p:cNvSpPr>
            <a:spLocks noChangeArrowheads="1"/>
          </p:cNvSpPr>
          <p:nvPr/>
        </p:nvSpPr>
        <p:spPr bwMode="auto">
          <a:xfrm>
            <a:off x="120650" y="398463"/>
            <a:ext cx="9144000" cy="558800"/>
          </a:xfrm>
          <a:prstGeom prst="rect">
            <a:avLst/>
          </a:prstGeom>
          <a:noFill/>
          <a:ln w="9525">
            <a:noFill/>
            <a:round/>
            <a:headEnd/>
            <a:tailEnd/>
          </a:ln>
        </p:spPr>
        <p:txBody>
          <a:bodyPr lIns="90000" tIns="46800" rIns="90000" bIns="46800" anchor="ctr"/>
          <a:lstStyle/>
          <a:p>
            <a:pPr>
              <a:buSzPct val="100000"/>
            </a:pPr>
            <a:r>
              <a:rPr lang="en-US" sz="2400">
                <a:solidFill>
                  <a:srgbClr val="7889FB"/>
                </a:solidFill>
              </a:rPr>
              <a:t>Standard Catalog of Programs and Services</a:t>
            </a:r>
          </a:p>
        </p:txBody>
      </p:sp>
      <p:sp>
        <p:nvSpPr>
          <p:cNvPr id="66563" name="Text Box 4"/>
          <p:cNvSpPr txBox="1">
            <a:spLocks noChangeArrowheads="1"/>
          </p:cNvSpPr>
          <p:nvPr/>
        </p:nvSpPr>
        <p:spPr bwMode="auto">
          <a:xfrm>
            <a:off x="303213" y="5943600"/>
            <a:ext cx="8445500" cy="307975"/>
          </a:xfrm>
          <a:prstGeom prst="rect">
            <a:avLst/>
          </a:prstGeom>
          <a:noFill/>
          <a:ln w="9525">
            <a:noFill/>
            <a:miter lim="800000"/>
            <a:headEnd/>
            <a:tailEnd/>
          </a:ln>
        </p:spPr>
        <p:txBody>
          <a:bodyPr>
            <a:spAutoFit/>
          </a:bodyPr>
          <a:lstStyle/>
          <a:p>
            <a:pPr>
              <a:buSzPct val="100000"/>
            </a:pPr>
            <a:r>
              <a:rPr lang="en-US" sz="1400" b="1"/>
              <a:t>About 150 high-level municipal services; Over 1,000 detail-level municipal services</a:t>
            </a:r>
            <a:endParaRPr lang="en-CA" sz="1400" b="1"/>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3294" name="Group 62"/>
          <p:cNvGraphicFramePr>
            <a:graphicFrameLocks noGrp="1"/>
          </p:cNvGraphicFramePr>
          <p:nvPr>
            <p:ph type="tbl" idx="4294967295"/>
          </p:nvPr>
        </p:nvGraphicFramePr>
        <p:xfrm>
          <a:off x="188913" y="981075"/>
          <a:ext cx="8631237" cy="5122863"/>
        </p:xfrm>
        <a:graphic>
          <a:graphicData uri="http://schemas.openxmlformats.org/drawingml/2006/table">
            <a:tbl>
              <a:tblPr/>
              <a:tblGrid>
                <a:gridCol w="1598612"/>
                <a:gridCol w="3708400"/>
                <a:gridCol w="3324225"/>
              </a:tblGrid>
              <a:tr h="358775">
                <a:tc grid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chemeClr val="tx1"/>
                          </a:solidFill>
                          <a:effectLst/>
                          <a:latin typeface="Times New Roman" pitchFamily="18" charset="0"/>
                          <a:ea typeface="Times New Roman" pitchFamily="18" charset="0"/>
                          <a:cs typeface="Tahoma" pitchFamily="34" charset="0"/>
                        </a:rPr>
                        <a:t>Emergency Care and Preventative Care	</a:t>
                      </a:r>
                      <a:endParaRPr kumimoji="0" lang="en-CA" sz="1700" b="0" i="0" u="none" strike="noStrike" cap="none" normalizeH="0" baseline="0" dirty="0" smtClean="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BE5F1"/>
                    </a:solidFill>
                  </a:tcPr>
                </a:tc>
                <a:tc hMerge="1">
                  <a:txBody>
                    <a:bodyPr/>
                    <a:lstStyle/>
                    <a:p>
                      <a:endParaRPr lang="en-US"/>
                    </a:p>
                  </a:txBody>
                  <a:tcPr/>
                </a:tc>
                <a:tc hMerge="1">
                  <a:txBody>
                    <a:bodyPr/>
                    <a:lstStyle/>
                    <a:p>
                      <a:endParaRPr lang="en-US"/>
                    </a:p>
                  </a:txBody>
                  <a:tcPr/>
                </a:tc>
              </a:tr>
              <a:tr h="233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Service Type</a:t>
                      </a:r>
                      <a:endParaRPr kumimoji="0" lang="en-CA" sz="1700" b="0" i="0" u="none" strike="noStrike" cap="none" normalizeH="0" baseline="0" smtClean="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CA"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  Public</a:t>
                      </a:r>
                      <a:endParaRPr kumimoji="0" lang="en-CA" sz="1700" b="0" i="0" u="none" strike="noStrike" cap="none" normalizeH="0" baseline="0" smtClean="0">
                        <a:ln>
                          <a:noFill/>
                        </a:ln>
                        <a:solidFill>
                          <a:schemeClr val="tx1"/>
                        </a:solidFill>
                        <a:effectLst/>
                        <a:latin typeface="Times New Roman" pitchFamily="18" charset="0"/>
                        <a:ea typeface="Times New Roman" pitchFamily="18" charset="0"/>
                        <a:cs typeface="Tahoma"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233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Accountable Unit</a:t>
                      </a:r>
                      <a:endParaRPr kumimoji="0" lang="en-CA" sz="1700" b="0" i="0" u="none" strike="noStrike" cap="none" normalizeH="0" baseline="0" smtClean="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US" sz="900" b="0" i="0" u="none" strike="noStrike" cap="none" normalizeH="0" baseline="0" smtClean="0">
                          <a:ln>
                            <a:noFill/>
                          </a:ln>
                          <a:solidFill>
                            <a:schemeClr val="tx1"/>
                          </a:solidFill>
                          <a:effectLst/>
                          <a:latin typeface="Tahoma" pitchFamily="34" charset="0"/>
                          <a:ea typeface="ヒラギノ角ゴ Pro W3" pitchFamily="-32" charset="-128"/>
                          <a:cs typeface="Tahoma" pitchFamily="34" charset="0"/>
                        </a:rPr>
                        <a:t>EMS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373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Purpose Statement</a:t>
                      </a:r>
                      <a:endParaRPr kumimoji="0" lang="en-CA" sz="1700" b="0" i="0" u="none" strike="noStrike" cap="none" normalizeH="0" baseline="0" smtClean="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CA"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 </a:t>
                      </a:r>
                      <a:r>
                        <a:rPr kumimoji="0" lang="en-US"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To provide excellent emergency and preventative care services to the people of Toronto through activities such as providing pre hospital emergency care, community medicine and inter facility patient transport services</a:t>
                      </a:r>
                      <a:endParaRPr kumimoji="0" lang="en-CA"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373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Customer</a:t>
                      </a:r>
                      <a:endParaRPr kumimoji="0" lang="en-CA" sz="1700" b="0" i="0" u="none" strike="noStrike" cap="none" normalizeH="0" baseline="0" smtClean="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US" sz="900" b="0" i="0" u="none" strike="noStrike" cap="none" normalizeH="0" baseline="0" smtClean="0">
                          <a:ln>
                            <a:noFill/>
                          </a:ln>
                          <a:solidFill>
                            <a:schemeClr val="tx1"/>
                          </a:solidFill>
                          <a:effectLst/>
                          <a:latin typeface="Tahoma" pitchFamily="34" charset="0"/>
                          <a:ea typeface="ヒラギノ角ゴ Pro W3" pitchFamily="-32" charset="-128"/>
                          <a:cs typeface="Tahoma" pitchFamily="34" charset="0"/>
                        </a:rPr>
                        <a:t>EMS Patient </a:t>
                      </a:r>
                    </a:p>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US" sz="900" b="0" i="0" u="none" strike="noStrike" cap="none" normalizeH="0" baseline="0" smtClean="0">
                          <a:ln>
                            <a:noFill/>
                          </a:ln>
                          <a:solidFill>
                            <a:schemeClr val="tx1"/>
                          </a:solidFill>
                          <a:effectLst/>
                          <a:latin typeface="Tahoma" pitchFamily="34" charset="0"/>
                          <a:ea typeface="ヒラギノ角ゴ Pro W3" pitchFamily="-32" charset="-128"/>
                          <a:cs typeface="Tahoma" pitchFamily="34" charset="0"/>
                        </a:rPr>
                        <a:t>Family / Relatives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373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Products / Types</a:t>
                      </a:r>
                      <a:endParaRPr kumimoji="0" lang="en-CA" sz="1700" b="0" i="0" u="none" strike="noStrike" cap="none" normalizeH="0" baseline="0" smtClean="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US" sz="900" b="0" i="0" u="none" strike="noStrike" cap="none" normalizeH="0" baseline="0" smtClean="0">
                          <a:ln>
                            <a:noFill/>
                          </a:ln>
                          <a:solidFill>
                            <a:schemeClr val="tx1"/>
                          </a:solidFill>
                          <a:effectLst/>
                          <a:latin typeface="Tahoma" pitchFamily="34" charset="0"/>
                          <a:ea typeface="ヒラギノ角ゴ Pro W3" pitchFamily="-32" charset="-128"/>
                          <a:cs typeface="Tahoma" pitchFamily="34" charset="0"/>
                        </a:rPr>
                        <a:t>Primary /Advanced</a:t>
                      </a:r>
                    </a:p>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US" sz="900" b="0" i="0" u="none" strike="noStrike" cap="none" normalizeH="0" baseline="0" smtClean="0">
                          <a:ln>
                            <a:noFill/>
                          </a:ln>
                          <a:solidFill>
                            <a:schemeClr val="tx1"/>
                          </a:solidFill>
                          <a:effectLst/>
                          <a:latin typeface="Tahoma" pitchFamily="34" charset="0"/>
                          <a:ea typeface="ヒラギノ角ゴ Pro W3" pitchFamily="-32" charset="-128"/>
                          <a:cs typeface="Tahoma" pitchFamily="34" charset="0"/>
                        </a:rPr>
                        <a:t>Critical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US" sz="900" b="0" i="0" u="none" strike="noStrike" cap="none" normalizeH="0" baseline="0" smtClean="0">
                          <a:ln>
                            <a:noFill/>
                          </a:ln>
                          <a:solidFill>
                            <a:schemeClr val="tx1"/>
                          </a:solidFill>
                          <a:effectLst/>
                          <a:latin typeface="Tahoma" pitchFamily="34" charset="0"/>
                          <a:ea typeface="ヒラギノ角ゴ Pro W3" pitchFamily="-32" charset="-128"/>
                          <a:cs typeface="Tahoma" pitchFamily="34" charset="0"/>
                        </a:rPr>
                        <a:t>Stand By special event</a:t>
                      </a:r>
                    </a:p>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US" sz="900" b="0" i="0" u="none" strike="noStrike" cap="none" normalizeH="0" baseline="0" smtClean="0">
                          <a:ln>
                            <a:noFill/>
                          </a:ln>
                          <a:solidFill>
                            <a:schemeClr val="tx1"/>
                          </a:solidFill>
                          <a:effectLst/>
                          <a:latin typeface="Tahoma" pitchFamily="34" charset="0"/>
                          <a:ea typeface="ヒラギノ角ゴ Pro W3" pitchFamily="-32" charset="-128"/>
                          <a:cs typeface="Tahoma" pitchFamily="34" charset="0"/>
                        </a:rPr>
                        <a:t>Stand By Emergency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33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Output</a:t>
                      </a:r>
                      <a:endParaRPr kumimoji="0" lang="en-CA" sz="1700" b="0" i="0" u="none" strike="noStrike" cap="none" normalizeH="0" baseline="0" smtClean="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US"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 EMS Emergency Care, Preventative Care, Facility Transport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233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Delivery Method</a:t>
                      </a:r>
                      <a:endParaRPr kumimoji="0" lang="en-CA" sz="1700" b="0" i="0" u="none" strike="noStrike" cap="none" normalizeH="0" baseline="0" smtClean="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US" sz="900" b="0" i="0" u="none" strike="noStrike" cap="none" normalizeH="0" baseline="0" smtClean="0">
                          <a:ln>
                            <a:noFill/>
                          </a:ln>
                          <a:solidFill>
                            <a:schemeClr val="tx1"/>
                          </a:solidFill>
                          <a:effectLst/>
                          <a:latin typeface="Tahoma" pitchFamily="34" charset="0"/>
                          <a:ea typeface="ヒラギノ角ゴ Pro W3" pitchFamily="-32" charset="-128"/>
                          <a:cs typeface="Tahoma" pitchFamily="34" charset="0"/>
                        </a:rPr>
                        <a:t> Upon Request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282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900" b="0" i="0" u="none" strike="noStrike" cap="none" normalizeH="0" baseline="0" dirty="0" smtClean="0">
                          <a:ln>
                            <a:noFill/>
                          </a:ln>
                          <a:solidFill>
                            <a:schemeClr val="tx1"/>
                          </a:solidFill>
                          <a:effectLst/>
                          <a:latin typeface="Tahoma" pitchFamily="34" charset="0"/>
                          <a:ea typeface="Times New Roman" pitchFamily="18" charset="0"/>
                          <a:cs typeface="Tahoma" pitchFamily="34" charset="0"/>
                        </a:rPr>
                        <a:t>Service Level</a:t>
                      </a:r>
                      <a:endParaRPr kumimoji="0" lang="en-CA" sz="1700" b="0" i="0" u="none" strike="noStrike" cap="none" normalizeH="0" baseline="0" dirty="0" smtClean="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CA"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 24/7/365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233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Efficiency</a:t>
                      </a:r>
                      <a:endParaRPr kumimoji="0" lang="en-CA" sz="1700" b="0" i="0" u="none" strike="noStrike" cap="none" normalizeH="0" baseline="0" smtClean="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US"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 / Emergency Care &amp; Preventative Care by type</a:t>
                      </a:r>
                      <a:endParaRPr kumimoji="0" lang="en-CA"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373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Value Statement</a:t>
                      </a:r>
                      <a:endParaRPr kumimoji="0" lang="en-CA" sz="1700" b="0" i="0" u="none" strike="noStrike" cap="none" normalizeH="0" baseline="0" smtClean="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US" sz="900" b="0" i="0" u="none" strike="noStrike" cap="none" normalizeH="0" baseline="0" smtClean="0">
                          <a:ln>
                            <a:noFill/>
                          </a:ln>
                          <a:solidFill>
                            <a:schemeClr val="tx1"/>
                          </a:solidFill>
                          <a:effectLst/>
                          <a:latin typeface="Tahoma" pitchFamily="34" charset="0"/>
                          <a:ea typeface="ヒラギノ角ゴ Pro W3" pitchFamily="-32" charset="-128"/>
                          <a:cs typeface="Tahoma" pitchFamily="34" charset="0"/>
                        </a:rPr>
                        <a:t>improved health</a:t>
                      </a:r>
                    </a:p>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US" sz="900" b="0" i="0" u="none" strike="noStrike" cap="none" normalizeH="0" baseline="0" smtClean="0">
                          <a:ln>
                            <a:noFill/>
                          </a:ln>
                          <a:solidFill>
                            <a:schemeClr val="tx1"/>
                          </a:solidFill>
                          <a:effectLst/>
                          <a:latin typeface="Tahoma" pitchFamily="34" charset="0"/>
                          <a:ea typeface="ヒラギノ角ゴ Pro W3" pitchFamily="-32" charset="-128"/>
                          <a:cs typeface="Tahoma" pitchFamily="34" charset="0"/>
                        </a:rPr>
                        <a:t>reduction in mortality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US" sz="900" b="0" i="0" u="none" strike="noStrike" cap="none" normalizeH="0" baseline="0" smtClean="0">
                          <a:ln>
                            <a:noFill/>
                          </a:ln>
                          <a:solidFill>
                            <a:schemeClr val="tx1"/>
                          </a:solidFill>
                          <a:effectLst/>
                          <a:latin typeface="Tahoma" pitchFamily="34" charset="0"/>
                          <a:ea typeface="ヒラギノ角ゴ Pro W3" pitchFamily="-32" charset="-128"/>
                          <a:cs typeface="Tahoma" pitchFamily="34" charset="0"/>
                        </a:rPr>
                        <a:t>reduced pain</a:t>
                      </a:r>
                    </a:p>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US" sz="900" b="0" i="0" u="none" strike="noStrike" cap="none" normalizeH="0" baseline="0" smtClean="0">
                          <a:ln>
                            <a:noFill/>
                          </a:ln>
                          <a:solidFill>
                            <a:schemeClr val="tx1"/>
                          </a:solidFill>
                          <a:effectLst/>
                          <a:latin typeface="Tahoma" pitchFamily="34" charset="0"/>
                          <a:ea typeface="ヒラギノ角ゴ Pro W3" pitchFamily="-32" charset="-128"/>
                          <a:cs typeface="Tahoma" pitchFamily="34" charset="0"/>
                        </a:rPr>
                        <a:t>reduced health care cost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7953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Effectiveness</a:t>
                      </a:r>
                      <a:endParaRPr kumimoji="0" lang="en-CA" sz="1700" b="0" i="0" u="none" strike="noStrike" cap="none" normalizeH="0" baseline="0" smtClean="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US"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Response Time to Incident ( Road Response Time + Process Time )</a:t>
                      </a:r>
                    </a:p>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US"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Correct Resource response time according to Call priority (90% of the time)</a:t>
                      </a:r>
                    </a:p>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US"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Percentage of Unit Hour Utilization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CA" sz="900" b="0" i="0" u="none" strike="noStrike" cap="none" normalizeH="0" baseline="0" smtClean="0">
                          <a:ln>
                            <a:noFill/>
                          </a:ln>
                          <a:solidFill>
                            <a:schemeClr val="tx1"/>
                          </a:solidFill>
                          <a:effectLst/>
                          <a:latin typeface="Tahoma" pitchFamily="34" charset="0"/>
                          <a:ea typeface="ヒラギノ角ゴ Pro W3" pitchFamily="-32" charset="-128"/>
                          <a:cs typeface="Tahoma" pitchFamily="34" charset="0"/>
                        </a:rPr>
                        <a:t> </a:t>
                      </a:r>
                      <a:r>
                        <a:rPr kumimoji="0" lang="en-US"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Cost of Unit Hour Production</a:t>
                      </a:r>
                    </a:p>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US"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Mean Hospital Wait Time (Total Wait Time / # of Hospital Visit )</a:t>
                      </a:r>
                    </a:p>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US"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 of Public Access Defibrillators  </a:t>
                      </a:r>
                      <a:endParaRPr kumimoji="0" lang="en-CA" sz="900" b="0" i="0" u="none" strike="noStrike" cap="none" normalizeH="0" baseline="0" smtClean="0">
                        <a:ln>
                          <a:noFill/>
                        </a:ln>
                        <a:solidFill>
                          <a:schemeClr val="tx1"/>
                        </a:solidFill>
                        <a:effectLst/>
                        <a:latin typeface="Tahoma" pitchFamily="34" charset="0"/>
                        <a:ea typeface="ヒラギノ角ゴ Pro W3" pitchFamily="-32" charset="-128"/>
                        <a:cs typeface="Tahoma"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54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Service Objective</a:t>
                      </a:r>
                      <a:endParaRPr kumimoji="0" lang="en-CA" sz="1700" b="0" i="0" u="none" strike="noStrike" cap="none" normalizeH="0" baseline="0" smtClean="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CA"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 </a:t>
                      </a:r>
                      <a:r>
                        <a:rPr kumimoji="0" lang="en-US"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To Improve the response time to life threatening calls (delta &amp; echo) from 70% to 90% within 8:59 minutes and stated targets for alpha, bravo and charlie category type calls.</a:t>
                      </a:r>
                    </a:p>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endParaRPr kumimoji="0" lang="en-US"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endParaRPr>
                    </a:p>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US"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To Reduce the in hospital time from 60 minutes to 45 minutes by 2008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373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Community Impact </a:t>
                      </a:r>
                      <a:endParaRPr kumimoji="0" lang="en-CA" sz="1700" b="0" i="0" u="none" strike="noStrike" cap="none" normalizeH="0" baseline="0" smtClean="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CA"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Health Care</a:t>
                      </a:r>
                    </a:p>
                    <a:p>
                      <a:pPr marL="0" marR="0" lvl="0" indent="0" algn="l" defTabSz="914400" rtl="0" eaLnBrk="1" fontAlgn="base" latinLnBrk="0" hangingPunct="1">
                        <a:lnSpc>
                          <a:spcPct val="100000"/>
                        </a:lnSpc>
                        <a:spcBef>
                          <a:spcPct val="0"/>
                        </a:spcBef>
                        <a:spcAft>
                          <a:spcPct val="0"/>
                        </a:spcAft>
                        <a:buClrTx/>
                        <a:buSzTx/>
                        <a:buFontTx/>
                        <a:buChar char="•"/>
                        <a:tabLst>
                          <a:tab pos="457200" algn="l"/>
                          <a:tab pos="987425" algn="l"/>
                        </a:tabLst>
                      </a:pPr>
                      <a:r>
                        <a:rPr kumimoji="0" lang="en-CA" sz="900" b="0" i="0" u="none" strike="noStrike" cap="none" normalizeH="0" baseline="0" smtClean="0">
                          <a:ln>
                            <a:noFill/>
                          </a:ln>
                          <a:solidFill>
                            <a:schemeClr val="tx1"/>
                          </a:solidFill>
                          <a:effectLst/>
                          <a:latin typeface="Tahoma" pitchFamily="34" charset="0"/>
                          <a:ea typeface="Times New Roman" pitchFamily="18" charset="0"/>
                          <a:cs typeface="Tahoma" pitchFamily="34" charset="0"/>
                        </a:rPr>
                        <a:t>Public Safety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bl>
          </a:graphicData>
        </a:graphic>
      </p:graphicFrame>
      <p:sp>
        <p:nvSpPr>
          <p:cNvPr id="68660" name="Rectangle 59"/>
          <p:cNvSpPr>
            <a:spLocks noGrp="1" noChangeArrowheads="1"/>
          </p:cNvSpPr>
          <p:nvPr>
            <p:ph type="title" idx="4294967295"/>
          </p:nvPr>
        </p:nvSpPr>
        <p:spPr>
          <a:xfrm>
            <a:off x="122238" y="425450"/>
            <a:ext cx="9144000" cy="495300"/>
          </a:xfrm>
        </p:spPr>
        <p:txBody>
          <a:bodyPr/>
          <a:lstStyle/>
          <a:p>
            <a:pPr eaLnBrk="1" hangingPunct="1"/>
            <a:r>
              <a:rPr lang="en-CA" smtClean="0"/>
              <a:t>Standard Set of Program &amp; Service Profiles</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AutoShape 3"/>
          <p:cNvSpPr>
            <a:spLocks noChangeArrowheads="1"/>
          </p:cNvSpPr>
          <p:nvPr/>
        </p:nvSpPr>
        <p:spPr bwMode="auto">
          <a:xfrm>
            <a:off x="7162800" y="3608388"/>
            <a:ext cx="1447800" cy="1219200"/>
          </a:xfrm>
          <a:prstGeom prst="can">
            <a:avLst>
              <a:gd name="adj" fmla="val 25000"/>
            </a:avLst>
          </a:prstGeom>
          <a:solidFill>
            <a:srgbClr val="CC99FF"/>
          </a:solidFill>
          <a:ln w="9525">
            <a:solidFill>
              <a:schemeClr val="tx1"/>
            </a:solidFill>
            <a:round/>
            <a:headEnd/>
            <a:tailEnd/>
          </a:ln>
        </p:spPr>
        <p:txBody>
          <a:bodyPr anchor="ctr"/>
          <a:lstStyle/>
          <a:p>
            <a:pPr algn="ctr">
              <a:buClr>
                <a:srgbClr val="000000"/>
              </a:buClr>
              <a:buSzPct val="100000"/>
              <a:buFont typeface="Arial" charset="0"/>
              <a:buNone/>
            </a:pPr>
            <a:r>
              <a:rPr lang="en-US" sz="1200" b="1">
                <a:latin typeface="Tahoma" pitchFamily="34" charset="0"/>
              </a:rPr>
              <a:t>Customized Municipality C Model</a:t>
            </a:r>
          </a:p>
        </p:txBody>
      </p:sp>
      <p:sp>
        <p:nvSpPr>
          <p:cNvPr id="70658" name="AutoShape 4"/>
          <p:cNvSpPr>
            <a:spLocks noChangeArrowheads="1"/>
          </p:cNvSpPr>
          <p:nvPr/>
        </p:nvSpPr>
        <p:spPr bwMode="auto">
          <a:xfrm>
            <a:off x="685800" y="3151188"/>
            <a:ext cx="1447800" cy="1828800"/>
          </a:xfrm>
          <a:prstGeom prst="can">
            <a:avLst>
              <a:gd name="adj" fmla="val 31579"/>
            </a:avLst>
          </a:prstGeom>
          <a:solidFill>
            <a:schemeClr val="accent1"/>
          </a:solidFill>
          <a:ln w="9525">
            <a:solidFill>
              <a:schemeClr val="tx1"/>
            </a:solidFill>
            <a:round/>
            <a:headEnd/>
            <a:tailEnd/>
          </a:ln>
        </p:spPr>
        <p:txBody>
          <a:bodyPr anchor="ctr"/>
          <a:lstStyle/>
          <a:p>
            <a:pPr algn="ctr">
              <a:buClr>
                <a:srgbClr val="000000"/>
              </a:buClr>
              <a:buSzPct val="100000"/>
              <a:buFont typeface="Arial" charset="0"/>
              <a:buNone/>
            </a:pPr>
            <a:r>
              <a:rPr lang="en-US" sz="1200" b="1">
                <a:latin typeface="Tahoma" pitchFamily="34" charset="0"/>
              </a:rPr>
              <a:t>MRM Meta-Model </a:t>
            </a:r>
          </a:p>
          <a:p>
            <a:pPr algn="ctr">
              <a:buClr>
                <a:srgbClr val="000000"/>
              </a:buClr>
              <a:buSzPct val="100000"/>
              <a:buFont typeface="Arial" charset="0"/>
              <a:buNone/>
            </a:pPr>
            <a:r>
              <a:rPr lang="en-US" sz="1200">
                <a:latin typeface="Tahoma" pitchFamily="34" charset="0"/>
              </a:rPr>
              <a:t>(i.e. Shell Program, Shell Service, etc.)</a:t>
            </a:r>
          </a:p>
        </p:txBody>
      </p:sp>
      <p:sp>
        <p:nvSpPr>
          <p:cNvPr id="70659" name="AutoShape 5"/>
          <p:cNvSpPr>
            <a:spLocks noChangeArrowheads="1"/>
          </p:cNvSpPr>
          <p:nvPr/>
        </p:nvSpPr>
        <p:spPr bwMode="auto">
          <a:xfrm>
            <a:off x="2895600" y="1703388"/>
            <a:ext cx="1447800" cy="1828800"/>
          </a:xfrm>
          <a:prstGeom prst="can">
            <a:avLst>
              <a:gd name="adj" fmla="val 31579"/>
            </a:avLst>
          </a:prstGeom>
          <a:solidFill>
            <a:srgbClr val="FF9933"/>
          </a:solidFill>
          <a:ln w="9525">
            <a:solidFill>
              <a:schemeClr val="tx1"/>
            </a:solidFill>
            <a:round/>
            <a:headEnd/>
            <a:tailEnd/>
          </a:ln>
        </p:spPr>
        <p:txBody>
          <a:bodyPr anchor="ctr"/>
          <a:lstStyle/>
          <a:p>
            <a:pPr algn="ctr">
              <a:buClr>
                <a:srgbClr val="000000"/>
              </a:buClr>
              <a:buSzPct val="100000"/>
              <a:buFont typeface="Arial" charset="0"/>
              <a:buNone/>
            </a:pPr>
            <a:r>
              <a:rPr lang="en-US" sz="1200" b="1">
                <a:latin typeface="Tahoma" pitchFamily="34" charset="0"/>
              </a:rPr>
              <a:t>MRM Reference Model </a:t>
            </a:r>
          </a:p>
          <a:p>
            <a:pPr algn="ctr">
              <a:buClr>
                <a:srgbClr val="000000"/>
              </a:buClr>
              <a:buSzPct val="100000"/>
              <a:buFont typeface="Arial" charset="0"/>
              <a:buNone/>
            </a:pPr>
            <a:r>
              <a:rPr lang="en-US" sz="1200">
                <a:latin typeface="Tahoma" pitchFamily="34" charset="0"/>
              </a:rPr>
              <a:t>(i.e. Public Safety Program, Fire Rescue Service, etc.)</a:t>
            </a:r>
          </a:p>
        </p:txBody>
      </p:sp>
      <p:sp>
        <p:nvSpPr>
          <p:cNvPr id="70660" name="AutoShape 6"/>
          <p:cNvSpPr>
            <a:spLocks noChangeArrowheads="1"/>
          </p:cNvSpPr>
          <p:nvPr/>
        </p:nvSpPr>
        <p:spPr bwMode="auto">
          <a:xfrm>
            <a:off x="2895600" y="4370388"/>
            <a:ext cx="1447800" cy="1828800"/>
          </a:xfrm>
          <a:prstGeom prst="can">
            <a:avLst>
              <a:gd name="adj" fmla="val 31579"/>
            </a:avLst>
          </a:prstGeom>
          <a:solidFill>
            <a:srgbClr val="66FF66"/>
          </a:solidFill>
          <a:ln w="9525">
            <a:solidFill>
              <a:schemeClr val="tx1"/>
            </a:solidFill>
            <a:round/>
            <a:headEnd/>
            <a:tailEnd/>
          </a:ln>
        </p:spPr>
        <p:txBody>
          <a:bodyPr anchor="ctr"/>
          <a:lstStyle/>
          <a:p>
            <a:pPr algn="ctr">
              <a:buClr>
                <a:srgbClr val="000000"/>
              </a:buClr>
              <a:buSzPct val="100000"/>
              <a:buFont typeface="Arial" charset="0"/>
              <a:buNone/>
            </a:pPr>
            <a:r>
              <a:rPr lang="en-US" sz="1200" b="1">
                <a:latin typeface="Tahoma" pitchFamily="34" charset="0"/>
              </a:rPr>
              <a:t>Best Practice Model </a:t>
            </a:r>
          </a:p>
          <a:p>
            <a:pPr algn="ctr">
              <a:buClr>
                <a:srgbClr val="000000"/>
              </a:buClr>
              <a:buSzPct val="100000"/>
              <a:buFont typeface="Arial" charset="0"/>
              <a:buNone/>
            </a:pPr>
            <a:r>
              <a:rPr lang="en-US" sz="1200">
                <a:latin typeface="Tahoma" pitchFamily="34" charset="0"/>
              </a:rPr>
              <a:t>(i.e. AWWA Potable Water Supply Service, etc.)</a:t>
            </a:r>
          </a:p>
        </p:txBody>
      </p:sp>
      <p:sp>
        <p:nvSpPr>
          <p:cNvPr id="70661" name="AutoShape 7"/>
          <p:cNvSpPr>
            <a:spLocks noChangeArrowheads="1"/>
          </p:cNvSpPr>
          <p:nvPr/>
        </p:nvSpPr>
        <p:spPr bwMode="auto">
          <a:xfrm>
            <a:off x="6172200" y="4446588"/>
            <a:ext cx="1447800" cy="1219200"/>
          </a:xfrm>
          <a:prstGeom prst="can">
            <a:avLst>
              <a:gd name="adj" fmla="val 25000"/>
            </a:avLst>
          </a:prstGeom>
          <a:solidFill>
            <a:srgbClr val="CC99FF"/>
          </a:solidFill>
          <a:ln w="9525">
            <a:solidFill>
              <a:schemeClr val="tx1"/>
            </a:solidFill>
            <a:round/>
            <a:headEnd/>
            <a:tailEnd/>
          </a:ln>
        </p:spPr>
        <p:txBody>
          <a:bodyPr anchor="ctr"/>
          <a:lstStyle/>
          <a:p>
            <a:pPr algn="ctr">
              <a:buClr>
                <a:srgbClr val="000000"/>
              </a:buClr>
              <a:buSzPct val="100000"/>
              <a:buFont typeface="Arial" charset="0"/>
              <a:buNone/>
            </a:pPr>
            <a:r>
              <a:rPr lang="en-US" sz="1200" b="1">
                <a:latin typeface="Tahoma" pitchFamily="34" charset="0"/>
              </a:rPr>
              <a:t>Customized Municipality B Model</a:t>
            </a:r>
          </a:p>
        </p:txBody>
      </p:sp>
      <p:sp>
        <p:nvSpPr>
          <p:cNvPr id="70662" name="AutoShape 8"/>
          <p:cNvSpPr>
            <a:spLocks noChangeArrowheads="1"/>
          </p:cNvSpPr>
          <p:nvPr/>
        </p:nvSpPr>
        <p:spPr bwMode="auto">
          <a:xfrm>
            <a:off x="5257800" y="5284788"/>
            <a:ext cx="1447800" cy="1447800"/>
          </a:xfrm>
          <a:prstGeom prst="can">
            <a:avLst>
              <a:gd name="adj" fmla="val 25000"/>
            </a:avLst>
          </a:prstGeom>
          <a:solidFill>
            <a:srgbClr val="CC99FF"/>
          </a:solidFill>
          <a:ln w="9525">
            <a:solidFill>
              <a:schemeClr val="tx1"/>
            </a:solidFill>
            <a:round/>
            <a:headEnd/>
            <a:tailEnd/>
          </a:ln>
        </p:spPr>
        <p:txBody>
          <a:bodyPr anchor="ctr"/>
          <a:lstStyle/>
          <a:p>
            <a:pPr algn="ctr">
              <a:buClr>
                <a:srgbClr val="000000"/>
              </a:buClr>
              <a:buSzPct val="100000"/>
              <a:buFont typeface="Arial" charset="0"/>
              <a:buNone/>
            </a:pPr>
            <a:r>
              <a:rPr lang="en-US" sz="1200" b="1">
                <a:latin typeface="Tahoma" pitchFamily="34" charset="0"/>
              </a:rPr>
              <a:t>Customized Municipality A Model</a:t>
            </a:r>
          </a:p>
        </p:txBody>
      </p:sp>
      <p:sp>
        <p:nvSpPr>
          <p:cNvPr id="70663" name="AutoShape 9"/>
          <p:cNvSpPr>
            <a:spLocks noChangeArrowheads="1"/>
          </p:cNvSpPr>
          <p:nvPr/>
        </p:nvSpPr>
        <p:spPr bwMode="auto">
          <a:xfrm>
            <a:off x="5715000" y="2008188"/>
            <a:ext cx="1447800" cy="1219200"/>
          </a:xfrm>
          <a:prstGeom prst="can">
            <a:avLst>
              <a:gd name="adj" fmla="val 25000"/>
            </a:avLst>
          </a:prstGeom>
          <a:solidFill>
            <a:srgbClr val="FFFF66"/>
          </a:solidFill>
          <a:ln w="9525">
            <a:solidFill>
              <a:schemeClr val="tx1"/>
            </a:solidFill>
            <a:round/>
            <a:headEnd/>
            <a:tailEnd/>
          </a:ln>
        </p:spPr>
        <p:txBody>
          <a:bodyPr anchor="ctr"/>
          <a:lstStyle/>
          <a:p>
            <a:pPr algn="ctr">
              <a:buClr>
                <a:srgbClr val="000000"/>
              </a:buClr>
              <a:buSzPct val="100000"/>
              <a:buFont typeface="Arial" charset="0"/>
              <a:buNone/>
            </a:pPr>
            <a:r>
              <a:rPr lang="en-US" sz="1200" b="1">
                <a:latin typeface="Tahoma" pitchFamily="34" charset="0"/>
              </a:rPr>
              <a:t>Customized “My Municipality’s” Model</a:t>
            </a:r>
          </a:p>
        </p:txBody>
      </p:sp>
      <p:cxnSp>
        <p:nvCxnSpPr>
          <p:cNvPr id="70664" name="AutoShape 10"/>
          <p:cNvCxnSpPr>
            <a:cxnSpLocks noChangeShapeType="1"/>
            <a:stCxn id="70658" idx="4"/>
            <a:endCxn id="70663" idx="2"/>
          </p:cNvCxnSpPr>
          <p:nvPr/>
        </p:nvCxnSpPr>
        <p:spPr bwMode="auto">
          <a:xfrm flipV="1">
            <a:off x="2133600" y="2617788"/>
            <a:ext cx="3581400" cy="1447800"/>
          </a:xfrm>
          <a:prstGeom prst="curvedConnector3">
            <a:avLst>
              <a:gd name="adj1" fmla="val 68528"/>
            </a:avLst>
          </a:prstGeom>
          <a:noFill/>
          <a:ln w="9525">
            <a:solidFill>
              <a:schemeClr val="tx1"/>
            </a:solidFill>
            <a:round/>
            <a:headEnd/>
            <a:tailEnd type="triangle" w="med" len="med"/>
          </a:ln>
        </p:spPr>
      </p:cxnSp>
      <p:cxnSp>
        <p:nvCxnSpPr>
          <p:cNvPr id="70665" name="AutoShape 11"/>
          <p:cNvCxnSpPr>
            <a:cxnSpLocks noChangeShapeType="1"/>
            <a:stCxn id="70658" idx="4"/>
            <a:endCxn id="70659" idx="2"/>
          </p:cNvCxnSpPr>
          <p:nvPr/>
        </p:nvCxnSpPr>
        <p:spPr bwMode="auto">
          <a:xfrm flipV="1">
            <a:off x="2133600" y="2617788"/>
            <a:ext cx="762000" cy="1447800"/>
          </a:xfrm>
          <a:prstGeom prst="curvedConnector3">
            <a:avLst>
              <a:gd name="adj1" fmla="val 50000"/>
            </a:avLst>
          </a:prstGeom>
          <a:noFill/>
          <a:ln w="9525">
            <a:solidFill>
              <a:schemeClr val="tx1"/>
            </a:solidFill>
            <a:round/>
            <a:headEnd/>
            <a:tailEnd type="triangle" w="med" len="med"/>
          </a:ln>
        </p:spPr>
      </p:cxnSp>
      <p:cxnSp>
        <p:nvCxnSpPr>
          <p:cNvPr id="70666" name="AutoShape 12"/>
          <p:cNvCxnSpPr>
            <a:cxnSpLocks noChangeShapeType="1"/>
            <a:stCxn id="70658" idx="4"/>
            <a:endCxn id="70660" idx="2"/>
          </p:cNvCxnSpPr>
          <p:nvPr/>
        </p:nvCxnSpPr>
        <p:spPr bwMode="auto">
          <a:xfrm>
            <a:off x="2133600" y="4065588"/>
            <a:ext cx="762000" cy="1219200"/>
          </a:xfrm>
          <a:prstGeom prst="curvedConnector3">
            <a:avLst>
              <a:gd name="adj1" fmla="val 50000"/>
            </a:avLst>
          </a:prstGeom>
          <a:noFill/>
          <a:ln w="9525">
            <a:solidFill>
              <a:schemeClr val="tx1"/>
            </a:solidFill>
            <a:round/>
            <a:headEnd/>
            <a:tailEnd type="triangle" w="med" len="med"/>
          </a:ln>
        </p:spPr>
      </p:cxnSp>
      <p:cxnSp>
        <p:nvCxnSpPr>
          <p:cNvPr id="70667" name="AutoShape 13"/>
          <p:cNvCxnSpPr>
            <a:cxnSpLocks noChangeShapeType="1"/>
            <a:stCxn id="70658" idx="4"/>
            <a:endCxn id="70662" idx="2"/>
          </p:cNvCxnSpPr>
          <p:nvPr/>
        </p:nvCxnSpPr>
        <p:spPr bwMode="auto">
          <a:xfrm>
            <a:off x="2133600" y="4065588"/>
            <a:ext cx="3124200" cy="1943100"/>
          </a:xfrm>
          <a:prstGeom prst="curvedConnector3">
            <a:avLst>
              <a:gd name="adj1" fmla="val 92481"/>
            </a:avLst>
          </a:prstGeom>
          <a:noFill/>
          <a:ln w="9525">
            <a:solidFill>
              <a:schemeClr val="tx1"/>
            </a:solidFill>
            <a:round/>
            <a:headEnd/>
            <a:tailEnd type="triangle" w="med" len="med"/>
          </a:ln>
        </p:spPr>
      </p:cxnSp>
      <p:cxnSp>
        <p:nvCxnSpPr>
          <p:cNvPr id="70668" name="AutoShape 14"/>
          <p:cNvCxnSpPr>
            <a:cxnSpLocks noChangeShapeType="1"/>
            <a:stCxn id="70658" idx="4"/>
            <a:endCxn id="70661" idx="2"/>
          </p:cNvCxnSpPr>
          <p:nvPr/>
        </p:nvCxnSpPr>
        <p:spPr bwMode="auto">
          <a:xfrm>
            <a:off x="2133600" y="4065588"/>
            <a:ext cx="4038600" cy="990600"/>
          </a:xfrm>
          <a:prstGeom prst="curvedConnector3">
            <a:avLst>
              <a:gd name="adj1" fmla="val 77005"/>
            </a:avLst>
          </a:prstGeom>
          <a:noFill/>
          <a:ln w="9525">
            <a:solidFill>
              <a:schemeClr val="tx1"/>
            </a:solidFill>
            <a:round/>
            <a:headEnd/>
            <a:tailEnd type="triangle" w="med" len="med"/>
          </a:ln>
        </p:spPr>
      </p:cxnSp>
      <p:cxnSp>
        <p:nvCxnSpPr>
          <p:cNvPr id="70669" name="AutoShape 15"/>
          <p:cNvCxnSpPr>
            <a:cxnSpLocks noChangeShapeType="1"/>
            <a:stCxn id="70658" idx="4"/>
            <a:endCxn id="70657" idx="2"/>
          </p:cNvCxnSpPr>
          <p:nvPr/>
        </p:nvCxnSpPr>
        <p:spPr bwMode="auto">
          <a:xfrm>
            <a:off x="2133600" y="4065588"/>
            <a:ext cx="5029200" cy="152400"/>
          </a:xfrm>
          <a:prstGeom prst="curvedConnector3">
            <a:avLst>
              <a:gd name="adj1" fmla="val 50000"/>
            </a:avLst>
          </a:prstGeom>
          <a:noFill/>
          <a:ln w="9525">
            <a:solidFill>
              <a:schemeClr val="tx1"/>
            </a:solidFill>
            <a:round/>
            <a:headEnd/>
            <a:tailEnd type="triangle" w="med" len="med"/>
          </a:ln>
        </p:spPr>
      </p:cxnSp>
      <p:cxnSp>
        <p:nvCxnSpPr>
          <p:cNvPr id="70670" name="AutoShape 16"/>
          <p:cNvCxnSpPr>
            <a:cxnSpLocks noChangeShapeType="1"/>
            <a:stCxn id="70659" idx="4"/>
            <a:endCxn id="70663" idx="2"/>
          </p:cNvCxnSpPr>
          <p:nvPr/>
        </p:nvCxnSpPr>
        <p:spPr bwMode="auto">
          <a:xfrm>
            <a:off x="4343400" y="2617788"/>
            <a:ext cx="1371600" cy="0"/>
          </a:xfrm>
          <a:prstGeom prst="straightConnector1">
            <a:avLst/>
          </a:prstGeom>
          <a:noFill/>
          <a:ln w="9525">
            <a:solidFill>
              <a:schemeClr val="tx1"/>
            </a:solidFill>
            <a:round/>
            <a:headEnd/>
            <a:tailEnd type="triangle" w="med" len="med"/>
          </a:ln>
        </p:spPr>
      </p:cxnSp>
      <p:cxnSp>
        <p:nvCxnSpPr>
          <p:cNvPr id="70671" name="AutoShape 17"/>
          <p:cNvCxnSpPr>
            <a:cxnSpLocks noChangeShapeType="1"/>
            <a:stCxn id="70661" idx="2"/>
            <a:endCxn id="70663" idx="2"/>
          </p:cNvCxnSpPr>
          <p:nvPr/>
        </p:nvCxnSpPr>
        <p:spPr bwMode="auto">
          <a:xfrm rot="10800000">
            <a:off x="5715000" y="2617788"/>
            <a:ext cx="457200" cy="2438400"/>
          </a:xfrm>
          <a:prstGeom prst="curvedConnector3">
            <a:avLst>
              <a:gd name="adj1" fmla="val 150000"/>
            </a:avLst>
          </a:prstGeom>
          <a:noFill/>
          <a:ln w="9525">
            <a:solidFill>
              <a:schemeClr val="tx1"/>
            </a:solidFill>
            <a:round/>
            <a:headEnd/>
            <a:tailEnd type="triangle" w="med" len="med"/>
          </a:ln>
        </p:spPr>
      </p:cxnSp>
      <p:cxnSp>
        <p:nvCxnSpPr>
          <p:cNvPr id="70672" name="AutoShape 18"/>
          <p:cNvCxnSpPr>
            <a:cxnSpLocks noChangeShapeType="1"/>
            <a:stCxn id="70660" idx="4"/>
            <a:endCxn id="70663" idx="2"/>
          </p:cNvCxnSpPr>
          <p:nvPr/>
        </p:nvCxnSpPr>
        <p:spPr bwMode="auto">
          <a:xfrm flipV="1">
            <a:off x="4343400" y="2617788"/>
            <a:ext cx="1371600" cy="2667000"/>
          </a:xfrm>
          <a:prstGeom prst="curvedConnector3">
            <a:avLst>
              <a:gd name="adj1" fmla="val 50000"/>
            </a:avLst>
          </a:prstGeom>
          <a:noFill/>
          <a:ln w="9525">
            <a:solidFill>
              <a:schemeClr val="tx1"/>
            </a:solidFill>
            <a:round/>
            <a:headEnd/>
            <a:tailEnd type="triangle" w="med" len="med"/>
          </a:ln>
        </p:spPr>
      </p:cxnSp>
      <p:sp>
        <p:nvSpPr>
          <p:cNvPr id="70673" name="Rectangle 18"/>
          <p:cNvSpPr>
            <a:spLocks noChangeArrowheads="1"/>
          </p:cNvSpPr>
          <p:nvPr/>
        </p:nvSpPr>
        <p:spPr bwMode="auto">
          <a:xfrm>
            <a:off x="193675" y="457200"/>
            <a:ext cx="8709025" cy="685800"/>
          </a:xfrm>
          <a:prstGeom prst="rect">
            <a:avLst/>
          </a:prstGeom>
          <a:noFill/>
          <a:ln w="9525">
            <a:noFill/>
            <a:round/>
            <a:headEnd/>
            <a:tailEnd/>
          </a:ln>
        </p:spPr>
        <p:txBody>
          <a:bodyPr lIns="90000" tIns="46800" rIns="90000" bIns="46800" anchor="ctr"/>
          <a:lstStyle/>
          <a:p>
            <a:pPr>
              <a:buClr>
                <a:srgbClr val="000000"/>
              </a:buClr>
              <a:buSzPct val="100000"/>
              <a:buFont typeface="Arial" charset="0"/>
              <a:buNone/>
            </a:pPr>
            <a:r>
              <a:rPr lang="en-US" sz="2400">
                <a:solidFill>
                  <a:srgbClr val="7889FB"/>
                </a:solidFill>
              </a:rPr>
              <a:t>Putting it all Together: MRMv2 Components</a:t>
            </a:r>
          </a:p>
        </p:txBody>
      </p:sp>
      <p:sp>
        <p:nvSpPr>
          <p:cNvPr id="70674" name="Rectangle 19"/>
          <p:cNvSpPr>
            <a:spLocks noChangeArrowheads="1"/>
          </p:cNvSpPr>
          <p:nvPr/>
        </p:nvSpPr>
        <p:spPr bwMode="auto">
          <a:xfrm>
            <a:off x="0" y="2054225"/>
            <a:ext cx="9144000" cy="0"/>
          </a:xfrm>
          <a:prstGeom prst="rect">
            <a:avLst/>
          </a:prstGeom>
          <a:noFill/>
          <a:ln w="6350" algn="ctr">
            <a:noFill/>
            <a:miter lim="800000"/>
            <a:headEnd/>
            <a:tailEnd/>
          </a:ln>
        </p:spPr>
        <p:txBody>
          <a:bodyPr wrap="none" anchor="ctr">
            <a:spAutoFit/>
          </a:bodyPr>
          <a:lstStyle/>
          <a:p>
            <a:pPr>
              <a:buClr>
                <a:srgbClr val="000000"/>
              </a:buClr>
              <a:buSzPct val="100000"/>
              <a:buFont typeface="Arial" charset="0"/>
              <a:buNone/>
            </a:pP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ctrTitle" idx="4294967295"/>
          </p:nvPr>
        </p:nvSpPr>
        <p:spPr>
          <a:xfrm>
            <a:off x="685800" y="2130425"/>
            <a:ext cx="7772400" cy="1470025"/>
          </a:xfrm>
        </p:spPr>
        <p:txBody>
          <a:bodyPr/>
          <a:lstStyle/>
          <a:p>
            <a:pPr eaLnBrk="1" hangingPunct="1"/>
            <a:r>
              <a:rPr lang="en-US" sz="3200" smtClean="0">
                <a:solidFill>
                  <a:srgbClr val="00B0F0"/>
                </a:solidFill>
              </a:rPr>
              <a:t>Municipal Reference Model </a:t>
            </a:r>
            <a:br>
              <a:rPr lang="en-US" sz="3200" smtClean="0">
                <a:solidFill>
                  <a:srgbClr val="00B0F0"/>
                </a:solidFill>
              </a:rPr>
            </a:br>
            <a:r>
              <a:rPr lang="en-US" sz="3200" smtClean="0">
                <a:solidFill>
                  <a:srgbClr val="00B0F0"/>
                </a:solidFill>
              </a:rPr>
              <a:t>Use Cases</a:t>
            </a:r>
            <a:endParaRPr lang="en-CA" sz="3200" smtClean="0">
              <a:solidFill>
                <a:srgbClr val="00B0F0"/>
              </a:solidFill>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ontent Placeholder 3"/>
          <p:cNvGraphicFramePr>
            <a:graphicFrameLocks/>
          </p:cNvGraphicFramePr>
          <p:nvPr/>
        </p:nvGraphicFramePr>
        <p:xfrm>
          <a:off x="152400" y="1214422"/>
          <a:ext cx="8839200" cy="1160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4754" name="Rectangle 2"/>
          <p:cNvSpPr>
            <a:spLocks noGrp="1" noChangeArrowheads="1"/>
          </p:cNvSpPr>
          <p:nvPr>
            <p:ph type="title"/>
          </p:nvPr>
        </p:nvSpPr>
        <p:spPr>
          <a:xfrm>
            <a:off x="185738" y="506413"/>
            <a:ext cx="8839200" cy="473075"/>
          </a:xfrm>
        </p:spPr>
        <p:txBody>
          <a:bodyPr/>
          <a:lstStyle/>
          <a:p>
            <a:pPr eaLnBrk="1" hangingPunct="1"/>
            <a:r>
              <a:rPr lang="en-US" smtClean="0"/>
              <a:t>Smarter Municipal Strategic Planning</a:t>
            </a:r>
          </a:p>
        </p:txBody>
      </p:sp>
      <p:sp>
        <p:nvSpPr>
          <p:cNvPr id="23" name="Rectangle 27"/>
          <p:cNvSpPr txBox="1">
            <a:spLocks noChangeArrowheads="1"/>
          </p:cNvSpPr>
          <p:nvPr/>
        </p:nvSpPr>
        <p:spPr bwMode="auto">
          <a:xfrm>
            <a:off x="179388" y="866775"/>
            <a:ext cx="8497887" cy="276225"/>
          </a:xfrm>
          <a:prstGeom prst="rect">
            <a:avLst/>
          </a:prstGeom>
          <a:noFill/>
          <a:ln w="9525" algn="ctr">
            <a:noFill/>
            <a:miter lim="800000"/>
            <a:headEnd/>
            <a:tailEnd/>
          </a:ln>
        </p:spPr>
        <p:txBody>
          <a:bodyPr lIns="0" tIns="0" rIns="0" bIns="0">
            <a:spAutoFit/>
          </a:bodyPr>
          <a:lstStyle/>
          <a:p>
            <a:pPr>
              <a:buClr>
                <a:srgbClr val="000000"/>
              </a:buClr>
              <a:buSzPct val="100000"/>
              <a:buFont typeface="Arial" charset="0"/>
              <a:buNone/>
              <a:defRPr/>
            </a:pPr>
            <a:r>
              <a:rPr lang="en-GB" i="1" kern="0" dirty="0">
                <a:solidFill>
                  <a:schemeClr val="accent1">
                    <a:lumMod val="75000"/>
                  </a:schemeClr>
                </a:solidFill>
                <a:latin typeface="+mj-lt"/>
                <a:ea typeface="+mj-ea"/>
                <a:cs typeface="+mj-cs"/>
              </a:rPr>
              <a:t>Logical workflow</a:t>
            </a:r>
          </a:p>
        </p:txBody>
      </p:sp>
      <p:grpSp>
        <p:nvGrpSpPr>
          <p:cNvPr id="2" name="Group 19"/>
          <p:cNvGrpSpPr>
            <a:grpSpLocks/>
          </p:cNvGrpSpPr>
          <p:nvPr/>
        </p:nvGrpSpPr>
        <p:grpSpPr bwMode="auto">
          <a:xfrm>
            <a:off x="344488" y="2165350"/>
            <a:ext cx="8513762" cy="4049713"/>
            <a:chOff x="344232" y="2164632"/>
            <a:chExt cx="8514048" cy="4050451"/>
          </a:xfrm>
        </p:grpSpPr>
        <p:sp>
          <p:nvSpPr>
            <p:cNvPr id="19" name="Trapezoid 18"/>
            <p:cNvSpPr/>
            <p:nvPr/>
          </p:nvSpPr>
          <p:spPr bwMode="auto">
            <a:xfrm>
              <a:off x="6072198" y="2164632"/>
              <a:ext cx="2530914" cy="1237129"/>
            </a:xfrm>
            <a:prstGeom prst="trapezoid">
              <a:avLst>
                <a:gd name="adj" fmla="val 50448"/>
              </a:avLst>
            </a:prstGeom>
            <a:gradFill>
              <a:gsLst>
                <a:gs pos="0">
                  <a:srgbClr val="8488C4"/>
                </a:gs>
                <a:gs pos="53000">
                  <a:srgbClr val="D4DEFF"/>
                </a:gs>
                <a:gs pos="83000">
                  <a:srgbClr val="D4DEFF"/>
                </a:gs>
                <a:gs pos="100000">
                  <a:srgbClr val="96AB94"/>
                </a:gs>
              </a:gsLst>
              <a:lin ang="16200000" scaled="0"/>
            </a:gradFill>
            <a:ln w="12700" cap="flat" cmpd="sng" algn="ctr">
              <a:solidFill>
                <a:schemeClr val="accent1"/>
              </a:solidFill>
              <a:prstDash val="solid"/>
              <a:round/>
              <a:headEnd type="none" w="med" len="med"/>
              <a:tailEnd type="none" w="med" len="med"/>
            </a:ln>
            <a:effectLst/>
            <a:scene3d>
              <a:camera prst="perspectiveRelaxed"/>
              <a:lightRig rig="threePt" dir="t"/>
            </a:scene3d>
          </p:spPr>
          <p:txBody>
            <a:bodyPr anchor="ctr"/>
            <a:lstStyle/>
            <a:p>
              <a:pPr marL="457200" algn="ctr">
                <a:buClr>
                  <a:schemeClr val="tx2"/>
                </a:buClr>
                <a:buSzPct val="100000"/>
                <a:buFont typeface="Webdings" pitchFamily="18" charset="2"/>
                <a:buNone/>
                <a:defRPr/>
              </a:pPr>
              <a:endParaRPr lang="en-GB" sz="1400">
                <a:ea typeface="ＭＳ Ｐゴシック" charset="0"/>
              </a:endParaRPr>
            </a:p>
          </p:txBody>
        </p:sp>
        <p:sp>
          <p:nvSpPr>
            <p:cNvPr id="18" name="Trapezoid 17"/>
            <p:cNvSpPr/>
            <p:nvPr/>
          </p:nvSpPr>
          <p:spPr bwMode="auto">
            <a:xfrm>
              <a:off x="2539625" y="2164632"/>
              <a:ext cx="3103946" cy="1237129"/>
            </a:xfrm>
            <a:prstGeom prst="trapezoid">
              <a:avLst>
                <a:gd name="adj" fmla="val 115665"/>
              </a:avLst>
            </a:prstGeom>
            <a:gradFill>
              <a:gsLst>
                <a:gs pos="0">
                  <a:srgbClr val="8488C4"/>
                </a:gs>
                <a:gs pos="53000">
                  <a:srgbClr val="D4DEFF"/>
                </a:gs>
                <a:gs pos="83000">
                  <a:srgbClr val="D4DEFF"/>
                </a:gs>
                <a:gs pos="100000">
                  <a:srgbClr val="96AB94"/>
                </a:gs>
              </a:gsLst>
              <a:lin ang="16200000" scaled="0"/>
            </a:gradFill>
            <a:ln w="12700" cap="flat" cmpd="sng" algn="ctr">
              <a:solidFill>
                <a:schemeClr val="accent1"/>
              </a:solidFill>
              <a:prstDash val="solid"/>
              <a:round/>
              <a:headEnd type="none" w="med" len="med"/>
              <a:tailEnd type="none" w="med" len="med"/>
            </a:ln>
            <a:effectLst/>
            <a:scene3d>
              <a:camera prst="perspectiveRelaxed"/>
              <a:lightRig rig="threePt" dir="t"/>
            </a:scene3d>
          </p:spPr>
          <p:txBody>
            <a:bodyPr anchor="ctr"/>
            <a:lstStyle/>
            <a:p>
              <a:pPr marL="457200" algn="ctr">
                <a:buClr>
                  <a:schemeClr val="tx2"/>
                </a:buClr>
                <a:buSzPct val="100000"/>
                <a:buFont typeface="Webdings" pitchFamily="18" charset="2"/>
                <a:buNone/>
                <a:defRPr/>
              </a:pPr>
              <a:endParaRPr lang="en-GB" sz="1400">
                <a:ea typeface="ＭＳ Ｐゴシック" charset="0"/>
              </a:endParaRPr>
            </a:p>
          </p:txBody>
        </p:sp>
        <p:sp>
          <p:nvSpPr>
            <p:cNvPr id="17" name="Trapezoid 16"/>
            <p:cNvSpPr/>
            <p:nvPr/>
          </p:nvSpPr>
          <p:spPr bwMode="auto">
            <a:xfrm>
              <a:off x="500033" y="2164632"/>
              <a:ext cx="2067500" cy="1237129"/>
            </a:xfrm>
            <a:prstGeom prst="trapezoid">
              <a:avLst>
                <a:gd name="adj" fmla="val 27177"/>
              </a:avLst>
            </a:prstGeom>
            <a:gradFill>
              <a:gsLst>
                <a:gs pos="0">
                  <a:srgbClr val="8488C4"/>
                </a:gs>
                <a:gs pos="53000">
                  <a:srgbClr val="D4DEFF"/>
                </a:gs>
                <a:gs pos="83000">
                  <a:srgbClr val="D4DEFF"/>
                </a:gs>
                <a:gs pos="100000">
                  <a:srgbClr val="96AB94"/>
                </a:gs>
              </a:gsLst>
              <a:lin ang="16200000" scaled="0"/>
            </a:gradFill>
            <a:ln w="12700" cap="flat" cmpd="sng" algn="ctr">
              <a:solidFill>
                <a:schemeClr val="accent1"/>
              </a:solidFill>
              <a:prstDash val="solid"/>
              <a:round/>
              <a:headEnd type="none" w="med" len="med"/>
              <a:tailEnd type="none" w="med" len="med"/>
            </a:ln>
            <a:effectLst/>
            <a:scene3d>
              <a:camera prst="perspectiveRelaxed"/>
              <a:lightRig rig="threePt" dir="t"/>
            </a:scene3d>
          </p:spPr>
          <p:txBody>
            <a:bodyPr anchor="ctr"/>
            <a:lstStyle/>
            <a:p>
              <a:pPr marL="457200" algn="ctr">
                <a:buClr>
                  <a:schemeClr val="tx2"/>
                </a:buClr>
                <a:buSzPct val="100000"/>
                <a:buFont typeface="Webdings" pitchFamily="18" charset="2"/>
                <a:buNone/>
                <a:defRPr/>
              </a:pPr>
              <a:endParaRPr lang="en-GB" sz="1400">
                <a:ea typeface="ＭＳ Ｐゴシック" charset="0"/>
              </a:endParaRPr>
            </a:p>
          </p:txBody>
        </p:sp>
        <p:grpSp>
          <p:nvGrpSpPr>
            <p:cNvPr id="74761" name="Group 23"/>
            <p:cNvGrpSpPr>
              <a:grpSpLocks/>
            </p:cNvGrpSpPr>
            <p:nvPr/>
          </p:nvGrpSpPr>
          <p:grpSpPr bwMode="auto">
            <a:xfrm>
              <a:off x="344232" y="2697115"/>
              <a:ext cx="8514048" cy="3517968"/>
              <a:chOff x="344232" y="2697115"/>
              <a:chExt cx="8514048" cy="3517968"/>
            </a:xfrm>
          </p:grpSpPr>
          <p:graphicFrame>
            <p:nvGraphicFramePr>
              <p:cNvPr id="14" name="Content Placeholder 5"/>
              <p:cNvGraphicFramePr>
                <a:graphicFrameLocks/>
              </p:cNvGraphicFramePr>
              <p:nvPr/>
            </p:nvGraphicFramePr>
            <p:xfrm>
              <a:off x="428596" y="2697115"/>
              <a:ext cx="8429684" cy="166051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4763" name="Group 20"/>
              <p:cNvGrpSpPr>
                <a:grpSpLocks/>
              </p:cNvGrpSpPr>
              <p:nvPr/>
            </p:nvGrpSpPr>
            <p:grpSpPr bwMode="auto">
              <a:xfrm>
                <a:off x="344232" y="3982999"/>
                <a:ext cx="8514048" cy="2232084"/>
                <a:chOff x="344232" y="3982999"/>
                <a:chExt cx="8514048" cy="2232084"/>
              </a:xfrm>
            </p:grpSpPr>
            <p:sp>
              <p:nvSpPr>
                <p:cNvPr id="74764" name="Rectangle 2"/>
                <p:cNvSpPr>
                  <a:spLocks noChangeArrowheads="1"/>
                </p:cNvSpPr>
                <p:nvPr/>
              </p:nvSpPr>
              <p:spPr bwMode="auto">
                <a:xfrm>
                  <a:off x="344232" y="3982999"/>
                  <a:ext cx="1441686" cy="2060596"/>
                </a:xfrm>
                <a:prstGeom prst="rect">
                  <a:avLst/>
                </a:prstGeom>
                <a:noFill/>
                <a:ln w="9525">
                  <a:noFill/>
                  <a:miter lim="800000"/>
                  <a:headEnd/>
                  <a:tailEnd/>
                </a:ln>
              </p:spPr>
              <p:txBody>
                <a:bodyPr/>
                <a:lstStyle/>
                <a:p>
                  <a:pPr marL="117475" indent="-117475">
                    <a:spcBef>
                      <a:spcPct val="50000"/>
                    </a:spcBef>
                    <a:buClr>
                      <a:schemeClr val="tx1"/>
                    </a:buClr>
                    <a:buSzPct val="100000"/>
                    <a:buFont typeface="Wingdings" pitchFamily="2" charset="2"/>
                    <a:buChar char="§"/>
                  </a:pPr>
                  <a:r>
                    <a:rPr lang="en-GB" sz="1000"/>
                    <a:t>Identify business influencers motivating change</a:t>
                  </a:r>
                </a:p>
                <a:p>
                  <a:pPr marL="117475" indent="-117475">
                    <a:spcBef>
                      <a:spcPct val="50000"/>
                    </a:spcBef>
                    <a:buClr>
                      <a:schemeClr val="tx1"/>
                    </a:buClr>
                    <a:buSzPct val="100000"/>
                    <a:buFont typeface="Wingdings" pitchFamily="2" charset="2"/>
                    <a:buChar char="§"/>
                  </a:pPr>
                  <a:r>
                    <a:rPr lang="en-GB" sz="1000"/>
                    <a:t>Establish vision, goals and objectives</a:t>
                  </a:r>
                </a:p>
                <a:p>
                  <a:pPr marL="117475" indent="-117475">
                    <a:spcBef>
                      <a:spcPct val="50000"/>
                    </a:spcBef>
                    <a:buClr>
                      <a:schemeClr val="tx1"/>
                    </a:buClr>
                    <a:buSzPct val="100000"/>
                    <a:buFont typeface="Wingdings" pitchFamily="2" charset="2"/>
                    <a:buChar char="§"/>
                  </a:pPr>
                  <a:r>
                    <a:rPr lang="en-GB" sz="1000"/>
                    <a:t>How: mission, strategy tactics</a:t>
                  </a:r>
                </a:p>
                <a:p>
                  <a:pPr marL="117475" indent="-117475">
                    <a:spcBef>
                      <a:spcPct val="50000"/>
                    </a:spcBef>
                    <a:buClr>
                      <a:schemeClr val="tx1"/>
                    </a:buClr>
                    <a:buSzPct val="100000"/>
                    <a:buFont typeface="Wingdings" pitchFamily="2" charset="2"/>
                    <a:buChar char="§"/>
                  </a:pPr>
                  <a:r>
                    <a:rPr lang="en-GB" sz="1000"/>
                    <a:t>Who: impacted target groups and their needs</a:t>
                  </a:r>
                </a:p>
              </p:txBody>
            </p:sp>
            <p:sp>
              <p:nvSpPr>
                <p:cNvPr id="74765" name="Rectangle 3"/>
                <p:cNvSpPr>
                  <a:spLocks noChangeArrowheads="1"/>
                </p:cNvSpPr>
                <p:nvPr/>
              </p:nvSpPr>
              <p:spPr bwMode="auto">
                <a:xfrm>
                  <a:off x="5786446" y="3982999"/>
                  <a:ext cx="1785950" cy="2232084"/>
                </a:xfrm>
                <a:prstGeom prst="rect">
                  <a:avLst/>
                </a:prstGeom>
                <a:noFill/>
                <a:ln w="9525">
                  <a:noFill/>
                  <a:miter lim="800000"/>
                  <a:headEnd/>
                  <a:tailEnd/>
                </a:ln>
              </p:spPr>
              <p:txBody>
                <a:bodyPr/>
                <a:lstStyle/>
                <a:p>
                  <a:pPr marL="117475" indent="-117475">
                    <a:spcBef>
                      <a:spcPct val="50000"/>
                    </a:spcBef>
                    <a:buClr>
                      <a:schemeClr val="tx1"/>
                    </a:buClr>
                    <a:buSzPct val="100000"/>
                    <a:buFont typeface="Wingdings" pitchFamily="2" charset="2"/>
                    <a:buChar char="§"/>
                  </a:pPr>
                  <a:r>
                    <a:rPr lang="en-GB" sz="1000"/>
                    <a:t>Organize change initiatives into candidate projects</a:t>
                  </a:r>
                </a:p>
                <a:p>
                  <a:pPr marL="117475" indent="-117475">
                    <a:spcBef>
                      <a:spcPct val="50000"/>
                    </a:spcBef>
                    <a:buClr>
                      <a:schemeClr val="tx1"/>
                    </a:buClr>
                    <a:buSzPct val="100000"/>
                    <a:buFont typeface="Wingdings" pitchFamily="2" charset="2"/>
                    <a:buChar char="§"/>
                  </a:pPr>
                  <a:r>
                    <a:rPr lang="en-GB" sz="1000"/>
                    <a:t>Specify how to realize tactics consistent with policies and rules</a:t>
                  </a:r>
                </a:p>
                <a:p>
                  <a:pPr marL="117475" indent="-117475">
                    <a:spcBef>
                      <a:spcPct val="50000"/>
                    </a:spcBef>
                    <a:buClr>
                      <a:schemeClr val="tx1"/>
                    </a:buClr>
                    <a:buSzPct val="100000"/>
                    <a:buFont typeface="Wingdings" pitchFamily="2" charset="2"/>
                    <a:buChar char="§"/>
                  </a:pPr>
                  <a:r>
                    <a:rPr lang="en-GB" sz="1000"/>
                    <a:t>Supporting the achievement of goals and objectives</a:t>
                  </a:r>
                </a:p>
                <a:p>
                  <a:pPr marL="117475" indent="-117475">
                    <a:spcBef>
                      <a:spcPct val="50000"/>
                    </a:spcBef>
                    <a:buClr>
                      <a:schemeClr val="tx1"/>
                    </a:buClr>
                    <a:buSzPct val="100000"/>
                    <a:buFont typeface="Wingdings" pitchFamily="2" charset="2"/>
                    <a:buChar char="§"/>
                  </a:pPr>
                  <a:r>
                    <a:rPr lang="en-GB" sz="1000"/>
                    <a:t>Motivated by policies and outcomes (not business stakeholders and profit)</a:t>
                  </a:r>
                </a:p>
              </p:txBody>
            </p:sp>
            <p:sp>
              <p:nvSpPr>
                <p:cNvPr id="74766" name="Rectangle 4"/>
                <p:cNvSpPr>
                  <a:spLocks noChangeArrowheads="1"/>
                </p:cNvSpPr>
                <p:nvPr/>
              </p:nvSpPr>
              <p:spPr bwMode="auto">
                <a:xfrm>
                  <a:off x="3130314" y="3982999"/>
                  <a:ext cx="1441686" cy="1366074"/>
                </a:xfrm>
                <a:prstGeom prst="rect">
                  <a:avLst/>
                </a:prstGeom>
                <a:noFill/>
                <a:ln w="9525">
                  <a:noFill/>
                  <a:miter lim="800000"/>
                  <a:headEnd/>
                  <a:tailEnd/>
                </a:ln>
              </p:spPr>
              <p:txBody>
                <a:bodyPr/>
                <a:lstStyle/>
                <a:p>
                  <a:pPr marL="117475" indent="-117475">
                    <a:spcBef>
                      <a:spcPct val="50000"/>
                    </a:spcBef>
                    <a:buClr>
                      <a:schemeClr val="tx1"/>
                    </a:buClr>
                    <a:buSzPct val="100000"/>
                    <a:buFont typeface="Wingdings" pitchFamily="2" charset="2"/>
                    <a:buChar char="§"/>
                  </a:pPr>
                  <a:r>
                    <a:rPr lang="en-GB" sz="1000"/>
                    <a:t>Determine target group needs and required outcomes</a:t>
                  </a:r>
                </a:p>
                <a:p>
                  <a:pPr marL="117475" indent="-117475">
                    <a:spcBef>
                      <a:spcPct val="50000"/>
                    </a:spcBef>
                    <a:buClr>
                      <a:schemeClr val="tx1"/>
                    </a:buClr>
                    <a:buSzPct val="100000"/>
                    <a:buFont typeface="Wingdings" pitchFamily="2" charset="2"/>
                    <a:buChar char="§"/>
                  </a:pPr>
                  <a:r>
                    <a:rPr lang="en-GB" sz="1000"/>
                    <a:t>Determine services required to produce outcomes</a:t>
                  </a:r>
                </a:p>
                <a:p>
                  <a:pPr marL="117475" indent="-117475">
                    <a:spcBef>
                      <a:spcPct val="50000"/>
                    </a:spcBef>
                    <a:buClr>
                      <a:schemeClr val="tx1"/>
                    </a:buClr>
                    <a:buSzPct val="100000"/>
                    <a:buFont typeface="Wingdings" pitchFamily="2" charset="2"/>
                    <a:buChar char="§"/>
                  </a:pPr>
                  <a:r>
                    <a:rPr lang="en-GB" sz="1000"/>
                    <a:t>Organize into administrating programs</a:t>
                  </a:r>
                </a:p>
                <a:p>
                  <a:pPr marL="117475" indent="-117475">
                    <a:spcBef>
                      <a:spcPct val="50000"/>
                    </a:spcBef>
                    <a:buClr>
                      <a:schemeClr val="tx1"/>
                    </a:buClr>
                    <a:buSzPct val="100000"/>
                    <a:buFont typeface="Wingdings" pitchFamily="2" charset="2"/>
                    <a:buChar char="§"/>
                  </a:pPr>
                  <a:r>
                    <a:rPr lang="en-GB" sz="1000"/>
                    <a:t>Determine accountable organizational units</a:t>
                  </a:r>
                </a:p>
                <a:p>
                  <a:pPr marL="117475" indent="-117475">
                    <a:spcBef>
                      <a:spcPct val="50000"/>
                    </a:spcBef>
                    <a:buClr>
                      <a:schemeClr val="tx1"/>
                    </a:buClr>
                    <a:buSzPct val="100000"/>
                    <a:buFont typeface="Wingdings" pitchFamily="2" charset="2"/>
                    <a:buChar char="§"/>
                  </a:pPr>
                  <a:endParaRPr lang="en-GB" sz="1000"/>
                </a:p>
                <a:p>
                  <a:pPr marL="117475" indent="-117475">
                    <a:spcBef>
                      <a:spcPct val="50000"/>
                    </a:spcBef>
                    <a:buClr>
                      <a:schemeClr val="tx1"/>
                    </a:buClr>
                    <a:buSzPct val="100000"/>
                    <a:buFont typeface="Wingdings" pitchFamily="2" charset="2"/>
                    <a:buChar char="§"/>
                  </a:pPr>
                  <a:endParaRPr lang="en-GB" sz="1000"/>
                </a:p>
              </p:txBody>
            </p:sp>
            <p:sp>
              <p:nvSpPr>
                <p:cNvPr id="74767" name="Rectangle 5"/>
                <p:cNvSpPr>
                  <a:spLocks noChangeArrowheads="1"/>
                </p:cNvSpPr>
                <p:nvPr/>
              </p:nvSpPr>
              <p:spPr bwMode="auto">
                <a:xfrm>
                  <a:off x="1785918" y="3982999"/>
                  <a:ext cx="1428760" cy="1008884"/>
                </a:xfrm>
                <a:prstGeom prst="rect">
                  <a:avLst/>
                </a:prstGeom>
                <a:noFill/>
                <a:ln w="9525">
                  <a:noFill/>
                  <a:miter lim="800000"/>
                  <a:headEnd/>
                  <a:tailEnd/>
                </a:ln>
              </p:spPr>
              <p:txBody>
                <a:bodyPr lIns="36000"/>
                <a:lstStyle/>
                <a:p>
                  <a:pPr marL="117475" indent="-117475">
                    <a:spcBef>
                      <a:spcPct val="50000"/>
                    </a:spcBef>
                    <a:buClr>
                      <a:schemeClr val="tx1"/>
                    </a:buClr>
                    <a:buSzPct val="100000"/>
                    <a:buFont typeface="Wingdings" pitchFamily="2" charset="2"/>
                    <a:buChar char="§"/>
                  </a:pPr>
                  <a:r>
                    <a:rPr lang="en-GB" sz="1000"/>
                    <a:t>Set scope and time horizon</a:t>
                  </a:r>
                </a:p>
                <a:p>
                  <a:pPr marL="117475" indent="-117475">
                    <a:spcBef>
                      <a:spcPct val="50000"/>
                    </a:spcBef>
                    <a:buClr>
                      <a:schemeClr val="tx1"/>
                    </a:buClr>
                    <a:buSzPct val="100000"/>
                    <a:buFont typeface="Wingdings" pitchFamily="2" charset="2"/>
                    <a:buChar char="§"/>
                  </a:pPr>
                  <a:r>
                    <a:rPr lang="en-GB" sz="1000"/>
                    <a:t>Instantiate Municipal Reference Model as to-be municipal architecture </a:t>
                  </a:r>
                </a:p>
                <a:p>
                  <a:pPr marL="117475" indent="-117475">
                    <a:spcBef>
                      <a:spcPct val="50000"/>
                    </a:spcBef>
                    <a:buClr>
                      <a:schemeClr val="tx1"/>
                    </a:buClr>
                    <a:buSzPct val="100000"/>
                    <a:buFont typeface="Wingdings" pitchFamily="2" charset="2"/>
                    <a:buChar char="§"/>
                  </a:pPr>
                  <a:r>
                    <a:rPr lang="en-GB" sz="1000"/>
                    <a:t>Analyze current as-is municipal architecture</a:t>
                  </a:r>
                </a:p>
                <a:p>
                  <a:pPr marL="117475" indent="-117475">
                    <a:spcBef>
                      <a:spcPct val="50000"/>
                    </a:spcBef>
                    <a:buClr>
                      <a:schemeClr val="tx1"/>
                    </a:buClr>
                    <a:buSzPct val="100000"/>
                    <a:buFont typeface="Wingdings" pitchFamily="2" charset="2"/>
                    <a:buChar char="§"/>
                  </a:pPr>
                  <a:r>
                    <a:rPr lang="en-GB" sz="1000"/>
                    <a:t>Analyze gap between delivered and desired outcomes to meet target group needs</a:t>
                  </a:r>
                </a:p>
              </p:txBody>
            </p:sp>
            <p:sp>
              <p:nvSpPr>
                <p:cNvPr id="74768" name="Rectangle 4"/>
                <p:cNvSpPr>
                  <a:spLocks noChangeArrowheads="1"/>
                </p:cNvSpPr>
                <p:nvPr/>
              </p:nvSpPr>
              <p:spPr bwMode="auto">
                <a:xfrm>
                  <a:off x="4500562" y="3982999"/>
                  <a:ext cx="1428760" cy="1366074"/>
                </a:xfrm>
                <a:prstGeom prst="rect">
                  <a:avLst/>
                </a:prstGeom>
                <a:noFill/>
                <a:ln w="9525">
                  <a:noFill/>
                  <a:miter lim="800000"/>
                  <a:headEnd/>
                  <a:tailEnd/>
                </a:ln>
              </p:spPr>
              <p:txBody>
                <a:bodyPr/>
                <a:lstStyle/>
                <a:p>
                  <a:pPr marL="117475" indent="-117475">
                    <a:spcBef>
                      <a:spcPct val="50000"/>
                    </a:spcBef>
                    <a:buClr>
                      <a:schemeClr val="tx1"/>
                    </a:buClr>
                    <a:buSzPct val="100000"/>
                    <a:buFont typeface="Wingdings" pitchFamily="2" charset="2"/>
                    <a:buChar char="§"/>
                  </a:pPr>
                  <a:r>
                    <a:rPr lang="en-GB" sz="1000"/>
                    <a:t>Determine business strategy</a:t>
                  </a:r>
                  <a:endParaRPr lang="en-GB" sz="1000" b="1"/>
                </a:p>
                <a:p>
                  <a:pPr marL="117475" indent="-117475">
                    <a:spcBef>
                      <a:spcPct val="50000"/>
                    </a:spcBef>
                    <a:buClr>
                      <a:schemeClr val="tx1"/>
                    </a:buClr>
                    <a:buSzPct val="100000"/>
                    <a:buFont typeface="Wingdings" pitchFamily="2" charset="2"/>
                    <a:buChar char="§"/>
                  </a:pPr>
                  <a:r>
                    <a:rPr lang="en-GB" sz="1000"/>
                    <a:t>Mission, strategy, tactics</a:t>
                  </a:r>
                </a:p>
                <a:p>
                  <a:pPr marL="117475" indent="-117475">
                    <a:spcBef>
                      <a:spcPct val="50000"/>
                    </a:spcBef>
                    <a:buClr>
                      <a:schemeClr val="tx1"/>
                    </a:buClr>
                    <a:buSzPct val="100000"/>
                    <a:buFont typeface="Wingdings" pitchFamily="2" charset="2"/>
                    <a:buChar char="§"/>
                  </a:pPr>
                  <a:r>
                    <a:rPr lang="en-GB" sz="1000"/>
                    <a:t>Governing business policies and rules</a:t>
                  </a:r>
                </a:p>
                <a:p>
                  <a:pPr marL="117475" indent="-117475">
                    <a:spcBef>
                      <a:spcPct val="50000"/>
                    </a:spcBef>
                    <a:buClr>
                      <a:schemeClr val="tx1"/>
                    </a:buClr>
                    <a:buSzPct val="100000"/>
                    <a:buFont typeface="Wingdings" pitchFamily="2" charset="2"/>
                    <a:buChar char="§"/>
                  </a:pPr>
                  <a:r>
                    <a:rPr lang="en-GB" sz="1000"/>
                    <a:t>Potential impact</a:t>
                  </a:r>
                </a:p>
              </p:txBody>
            </p:sp>
            <p:sp>
              <p:nvSpPr>
                <p:cNvPr id="74769" name="Rectangle 3"/>
                <p:cNvSpPr>
                  <a:spLocks noChangeArrowheads="1"/>
                </p:cNvSpPr>
                <p:nvPr/>
              </p:nvSpPr>
              <p:spPr bwMode="auto">
                <a:xfrm>
                  <a:off x="7429520" y="3991751"/>
                  <a:ext cx="1428760" cy="1723265"/>
                </a:xfrm>
                <a:prstGeom prst="rect">
                  <a:avLst/>
                </a:prstGeom>
                <a:noFill/>
                <a:ln w="9525">
                  <a:noFill/>
                  <a:miter lim="800000"/>
                  <a:headEnd/>
                  <a:tailEnd/>
                </a:ln>
              </p:spPr>
              <p:txBody>
                <a:bodyPr/>
                <a:lstStyle/>
                <a:p>
                  <a:pPr marL="117475" indent="-117475">
                    <a:spcBef>
                      <a:spcPct val="50000"/>
                    </a:spcBef>
                    <a:buClr>
                      <a:schemeClr val="tx1"/>
                    </a:buClr>
                    <a:buSzPct val="100000"/>
                    <a:buFont typeface="Wingdings" pitchFamily="2" charset="2"/>
                    <a:buChar char="§"/>
                  </a:pPr>
                  <a:r>
                    <a:rPr lang="en-GB" sz="1000"/>
                    <a:t>Assess candidate projects against strategic objectives, ability to achieve required outcomes, risks, costs, time to value</a:t>
                  </a:r>
                </a:p>
                <a:p>
                  <a:pPr marL="117475" indent="-117475">
                    <a:spcBef>
                      <a:spcPct val="50000"/>
                    </a:spcBef>
                    <a:buClr>
                      <a:schemeClr val="tx1"/>
                    </a:buClr>
                    <a:buSzPct val="100000"/>
                    <a:buFont typeface="Wingdings" pitchFamily="2" charset="2"/>
                    <a:buChar char="§"/>
                  </a:pPr>
                  <a:r>
                    <a:rPr lang="en-GB" sz="1000"/>
                    <a:t>Plan project roadmaps to determine project duration, milestones</a:t>
                  </a:r>
                </a:p>
              </p:txBody>
            </p:sp>
          </p:grpSp>
        </p:grpSp>
      </p:grpSp>
      <p:graphicFrame>
        <p:nvGraphicFramePr>
          <p:cNvPr id="13" name="Content Placeholder 3"/>
          <p:cNvGraphicFramePr>
            <a:graphicFrameLocks/>
          </p:cNvGraphicFramePr>
          <p:nvPr/>
        </p:nvGraphicFramePr>
        <p:xfrm>
          <a:off x="152400" y="1214422"/>
          <a:ext cx="8839200" cy="116045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2"/>
          <p:cNvSpPr txBox="1">
            <a:spLocks noGrp="1"/>
          </p:cNvSpPr>
          <p:nvPr/>
        </p:nvSpPr>
        <p:spPr bwMode="black">
          <a:xfrm>
            <a:off x="8077200" y="6553200"/>
            <a:ext cx="914400" cy="152400"/>
          </a:xfrm>
          <a:prstGeom prst="rect">
            <a:avLst/>
          </a:prstGeom>
          <a:noFill/>
          <a:ln w="9525">
            <a:noFill/>
            <a:miter lim="800000"/>
            <a:headEnd/>
            <a:tailEnd/>
          </a:ln>
        </p:spPr>
        <p:txBody>
          <a:bodyPr lIns="0" tIns="0" rIns="0" bIns="0">
            <a:spAutoFit/>
          </a:bodyPr>
          <a:lstStyle/>
          <a:p>
            <a:pPr algn="r">
              <a:spcBef>
                <a:spcPct val="50000"/>
              </a:spcBef>
              <a:buClr>
                <a:srgbClr val="000000"/>
              </a:buClr>
              <a:buSzPct val="100000"/>
              <a:buFont typeface="Arial" charset="0"/>
              <a:buNone/>
            </a:pPr>
            <a:fld id="{840F8733-6F2F-4159-B572-F42B4CE994F0}" type="slidenum">
              <a:rPr lang="en-US" sz="1000" b="1">
                <a:solidFill>
                  <a:schemeClr val="bg1"/>
                </a:solidFill>
              </a:rPr>
              <a:pPr algn="r">
                <a:spcBef>
                  <a:spcPct val="50000"/>
                </a:spcBef>
                <a:buClr>
                  <a:srgbClr val="000000"/>
                </a:buClr>
                <a:buSzPct val="100000"/>
                <a:buFont typeface="Arial" charset="0"/>
                <a:buNone/>
              </a:pPr>
              <a:t>3</a:t>
            </a:fld>
            <a:endParaRPr lang="en-US" sz="1000" b="1">
              <a:solidFill>
                <a:schemeClr val="bg1"/>
              </a:solidFill>
            </a:endParaRPr>
          </a:p>
        </p:txBody>
      </p:sp>
      <p:grpSp>
        <p:nvGrpSpPr>
          <p:cNvPr id="21506" name="Group 2"/>
          <p:cNvGrpSpPr>
            <a:grpSpLocks/>
          </p:cNvGrpSpPr>
          <p:nvPr/>
        </p:nvGrpSpPr>
        <p:grpSpPr bwMode="auto">
          <a:xfrm>
            <a:off x="0" y="1163638"/>
            <a:ext cx="9144000" cy="5284787"/>
            <a:chOff x="0" y="733"/>
            <a:chExt cx="5760" cy="3329"/>
          </a:xfrm>
        </p:grpSpPr>
        <p:pic>
          <p:nvPicPr>
            <p:cNvPr id="19481" name="Picture 3" descr="World Map"/>
            <p:cNvPicPr>
              <a:picLocks noChangeAspect="1" noChangeArrowheads="1"/>
            </p:cNvPicPr>
            <p:nvPr/>
          </p:nvPicPr>
          <p:blipFill>
            <a:blip r:embed="rId3">
              <a:extLst>
                <a:ext uri="{28A0092B-C50C-407E-A947-70E740481C1C}"/>
              </a:extLst>
            </a:blip>
            <a:srcRect l="6146" r="3317" b="9537"/>
            <a:stretch>
              <a:fillRect/>
            </a:stretch>
          </p:blipFill>
          <p:spPr bwMode="auto">
            <a:xfrm>
              <a:off x="0" y="733"/>
              <a:ext cx="5760" cy="3329"/>
            </a:xfrm>
            <a:prstGeom prst="ellipse">
              <a:avLst/>
            </a:prstGeom>
            <a:gradFill rotWithShape="1">
              <a:gsLst>
                <a:gs pos="0">
                  <a:srgbClr val="FFFFFF"/>
                </a:gs>
                <a:gs pos="100000">
                  <a:srgbClr val="A9E4F9"/>
                </a:gs>
              </a:gsLst>
              <a:lin ang="5400000" scaled="1"/>
            </a:gradFill>
            <a:ln>
              <a:noFill/>
            </a:ln>
            <a:extLst>
              <a:ext uri="{91240B29-F687-4f45-9708-019B960494DF}"/>
            </a:extLst>
          </p:spPr>
        </p:pic>
        <p:sp>
          <p:nvSpPr>
            <p:cNvPr id="21541" name="Rectangle 4"/>
            <p:cNvSpPr>
              <a:spLocks noChangeArrowheads="1"/>
            </p:cNvSpPr>
            <p:nvPr/>
          </p:nvSpPr>
          <p:spPr bwMode="auto">
            <a:xfrm>
              <a:off x="0" y="3548"/>
              <a:ext cx="5760" cy="282"/>
            </a:xfrm>
            <a:prstGeom prst="ellipse">
              <a:avLst/>
            </a:prstGeom>
            <a:gradFill rotWithShape="1">
              <a:gsLst>
                <a:gs pos="0">
                  <a:srgbClr val="8BD8FF">
                    <a:alpha val="75000"/>
                  </a:srgbClr>
                </a:gs>
                <a:gs pos="100000">
                  <a:srgbClr val="E2F5FF"/>
                </a:gs>
              </a:gsLst>
              <a:lin ang="5400000" scaled="1"/>
            </a:gradFill>
            <a:ln w="9525">
              <a:noFill/>
              <a:round/>
              <a:headEnd/>
              <a:tailEnd/>
            </a:ln>
          </p:spPr>
          <p:txBody>
            <a:bodyPr anchor="ctr">
              <a:spAutoFit/>
            </a:bodyPr>
            <a:lstStyle/>
            <a:p>
              <a:pPr algn="ctr">
                <a:buClr>
                  <a:srgbClr val="000000"/>
                </a:buClr>
                <a:buSzPct val="100000"/>
                <a:buFont typeface="Arial" charset="0"/>
                <a:buNone/>
              </a:pPr>
              <a:endParaRPr lang="en-US" sz="1600"/>
            </a:p>
          </p:txBody>
        </p:sp>
      </p:grpSp>
      <p:grpSp>
        <p:nvGrpSpPr>
          <p:cNvPr id="21507" name="Group 5"/>
          <p:cNvGrpSpPr>
            <a:grpSpLocks/>
          </p:cNvGrpSpPr>
          <p:nvPr/>
        </p:nvGrpSpPr>
        <p:grpSpPr bwMode="auto">
          <a:xfrm>
            <a:off x="5940425" y="4730750"/>
            <a:ext cx="1357313" cy="838200"/>
            <a:chOff x="3852" y="2860"/>
            <a:chExt cx="855" cy="528"/>
          </a:xfrm>
        </p:grpSpPr>
        <p:grpSp>
          <p:nvGrpSpPr>
            <p:cNvPr id="21536" name="Group 6"/>
            <p:cNvGrpSpPr>
              <a:grpSpLocks/>
            </p:cNvGrpSpPr>
            <p:nvPr/>
          </p:nvGrpSpPr>
          <p:grpSpPr bwMode="auto">
            <a:xfrm>
              <a:off x="4289" y="2873"/>
              <a:ext cx="418" cy="511"/>
              <a:chOff x="986" y="2323"/>
              <a:chExt cx="232" cy="314"/>
            </a:xfrm>
          </p:grpSpPr>
          <p:pic>
            <p:nvPicPr>
              <p:cNvPr id="21538" name="Picture 7" descr="Team1"/>
              <p:cNvPicPr>
                <a:picLocks noChangeAspect="1" noChangeArrowheads="1"/>
              </p:cNvPicPr>
              <p:nvPr/>
            </p:nvPicPr>
            <p:blipFill>
              <a:blip r:embed="rId4">
                <a:lum bright="-2000"/>
                <a:grayscl/>
              </a:blip>
              <a:srcRect r="153"/>
              <a:stretch>
                <a:fillRect/>
              </a:stretch>
            </p:blipFill>
            <p:spPr bwMode="auto">
              <a:xfrm>
                <a:off x="986" y="2330"/>
                <a:ext cx="232" cy="307"/>
              </a:xfrm>
              <a:prstGeom prst="rect">
                <a:avLst/>
              </a:prstGeom>
              <a:noFill/>
              <a:ln w="9525">
                <a:noFill/>
                <a:miter lim="800000"/>
                <a:headEnd/>
                <a:tailEnd/>
              </a:ln>
            </p:spPr>
          </p:pic>
          <p:pic>
            <p:nvPicPr>
              <p:cNvPr id="21539" name="Picture 8" descr="Team3"/>
              <p:cNvPicPr>
                <a:picLocks noChangeAspect="1" noChangeArrowheads="1"/>
              </p:cNvPicPr>
              <p:nvPr/>
            </p:nvPicPr>
            <p:blipFill>
              <a:blip r:embed="rId5">
                <a:lum bright="-2000"/>
                <a:grayscl/>
              </a:blip>
              <a:srcRect r="-682"/>
              <a:stretch>
                <a:fillRect/>
              </a:stretch>
            </p:blipFill>
            <p:spPr bwMode="auto">
              <a:xfrm flipH="1">
                <a:off x="1052" y="2323"/>
                <a:ext cx="157" cy="307"/>
              </a:xfrm>
              <a:prstGeom prst="rect">
                <a:avLst/>
              </a:prstGeom>
              <a:noFill/>
              <a:ln w="9525">
                <a:noFill/>
                <a:miter lim="800000"/>
                <a:headEnd/>
                <a:tailEnd/>
              </a:ln>
            </p:spPr>
          </p:pic>
        </p:grpSp>
        <p:pic>
          <p:nvPicPr>
            <p:cNvPr id="21537" name="Picture 9" descr="Team2"/>
            <p:cNvPicPr>
              <a:picLocks noChangeAspect="1" noChangeArrowheads="1"/>
            </p:cNvPicPr>
            <p:nvPr/>
          </p:nvPicPr>
          <p:blipFill>
            <a:blip r:embed="rId6">
              <a:lum bright="-2000"/>
              <a:grayscl/>
            </a:blip>
            <a:srcRect/>
            <a:stretch>
              <a:fillRect/>
            </a:stretch>
          </p:blipFill>
          <p:spPr bwMode="auto">
            <a:xfrm>
              <a:off x="3852" y="2860"/>
              <a:ext cx="527" cy="528"/>
            </a:xfrm>
            <a:prstGeom prst="rect">
              <a:avLst/>
            </a:prstGeom>
            <a:noFill/>
            <a:ln w="9525">
              <a:noFill/>
              <a:miter lim="800000"/>
              <a:headEnd/>
              <a:tailEnd/>
            </a:ln>
          </p:spPr>
        </p:pic>
      </p:grpSp>
      <p:sp>
        <p:nvSpPr>
          <p:cNvPr id="21508" name="AutoShape 10"/>
          <p:cNvSpPr>
            <a:spLocks noChangeArrowheads="1"/>
          </p:cNvSpPr>
          <p:nvPr/>
        </p:nvSpPr>
        <p:spPr bwMode="auto">
          <a:xfrm>
            <a:off x="669925" y="5429250"/>
            <a:ext cx="7138988" cy="896938"/>
          </a:xfrm>
          <a:prstGeom prst="roundRect">
            <a:avLst>
              <a:gd name="adj" fmla="val 44778"/>
            </a:avLst>
          </a:prstGeom>
          <a:gradFill rotWithShape="1">
            <a:gsLst>
              <a:gs pos="0">
                <a:srgbClr val="FFFFFF"/>
              </a:gs>
              <a:gs pos="100000">
                <a:srgbClr val="C6ECF2"/>
              </a:gs>
            </a:gsLst>
            <a:lin ang="2700000" scaled="1"/>
          </a:gradFill>
          <a:ln w="9525">
            <a:noFill/>
            <a:round/>
            <a:headEnd/>
            <a:tailEnd/>
          </a:ln>
          <a:effectLst>
            <a:prstShdw prst="shdw17" dist="17961" dir="13500000">
              <a:srgbClr val="778E91">
                <a:alpha val="74997"/>
              </a:srgbClr>
            </a:prstShdw>
          </a:effectLst>
        </p:spPr>
        <p:txBody>
          <a:bodyPr lIns="91430" tIns="45716" rIns="91430" bIns="45716" anchor="ctr"/>
          <a:lstStyle/>
          <a:p>
            <a:pPr algn="ctr">
              <a:buClr>
                <a:srgbClr val="000000"/>
              </a:buClr>
              <a:buSzPct val="100000"/>
              <a:buFont typeface="Arial" charset="0"/>
              <a:buNone/>
            </a:pPr>
            <a:endParaRPr lang="en-US" sz="1200" b="1"/>
          </a:p>
        </p:txBody>
      </p:sp>
      <p:sp>
        <p:nvSpPr>
          <p:cNvPr id="21509" name="Rectangle 11"/>
          <p:cNvSpPr>
            <a:spLocks noGrp="1" noChangeArrowheads="1"/>
          </p:cNvSpPr>
          <p:nvPr>
            <p:ph type="title" idx="4294967295"/>
          </p:nvPr>
        </p:nvSpPr>
        <p:spPr>
          <a:xfrm>
            <a:off x="153988" y="512763"/>
            <a:ext cx="8990012" cy="449262"/>
          </a:xfrm>
        </p:spPr>
        <p:txBody>
          <a:bodyPr/>
          <a:lstStyle/>
          <a:p>
            <a:pPr eaLnBrk="1" hangingPunct="1"/>
            <a:r>
              <a:rPr lang="en-US" smtClean="0"/>
              <a:t>Governments are facing unprecedented challenges</a:t>
            </a:r>
          </a:p>
        </p:txBody>
      </p:sp>
      <p:sp>
        <p:nvSpPr>
          <p:cNvPr id="19463" name="Rectangle 12"/>
          <p:cNvSpPr>
            <a:spLocks noGrp="1" noChangeArrowheads="1"/>
          </p:cNvSpPr>
          <p:nvPr>
            <p:ph type="body" idx="4294967295"/>
          </p:nvPr>
        </p:nvSpPr>
        <p:spPr>
          <a:xfrm>
            <a:off x="334963" y="2859088"/>
            <a:ext cx="2332037" cy="566737"/>
          </a:xfrm>
        </p:spPr>
        <p:txBody>
          <a:bodyPr/>
          <a:lstStyle/>
          <a:p>
            <a:pPr marL="0" indent="0" algn="ctr" eaLnBrk="1" hangingPunct="1">
              <a:lnSpc>
                <a:spcPct val="90000"/>
              </a:lnSpc>
              <a:spcBef>
                <a:spcPct val="150000"/>
              </a:spcBef>
              <a:spcAft>
                <a:spcPct val="0"/>
              </a:spcAft>
              <a:buFont typeface="Wingdings" charset="0"/>
              <a:buNone/>
              <a:defRPr/>
            </a:pPr>
            <a:r>
              <a:rPr lang="en-US" sz="1600" b="1" kern="1200" dirty="0">
                <a:solidFill>
                  <a:srgbClr val="006699"/>
                </a:solidFill>
                <a:ea typeface="+mn-ea"/>
              </a:rPr>
              <a:t>Policy</a:t>
            </a:r>
            <a:r>
              <a:rPr lang="en-US" b="1" i="1" dirty="0" smtClean="0">
                <a:solidFill>
                  <a:srgbClr val="006699"/>
                </a:solidFill>
                <a:ea typeface="+mn-ea"/>
              </a:rPr>
              <a:t> </a:t>
            </a:r>
            <a:r>
              <a:rPr lang="en-US" sz="1600" b="1" kern="1200" dirty="0">
                <a:solidFill>
                  <a:srgbClr val="006699"/>
                </a:solidFill>
                <a:ea typeface="+mn-ea"/>
              </a:rPr>
              <a:t>Changes and Regulatory Mandates</a:t>
            </a:r>
          </a:p>
        </p:txBody>
      </p:sp>
      <p:sp>
        <p:nvSpPr>
          <p:cNvPr id="21511" name="Rectangle 14"/>
          <p:cNvSpPr>
            <a:spLocks noChangeArrowheads="1"/>
          </p:cNvSpPr>
          <p:nvPr/>
        </p:nvSpPr>
        <p:spPr bwMode="auto">
          <a:xfrm>
            <a:off x="823913" y="5497513"/>
            <a:ext cx="6477000" cy="679450"/>
          </a:xfrm>
          <a:prstGeom prst="rect">
            <a:avLst/>
          </a:prstGeom>
          <a:noFill/>
          <a:ln w="9525">
            <a:noFill/>
            <a:miter lim="800000"/>
            <a:headEnd/>
            <a:tailEnd/>
          </a:ln>
        </p:spPr>
        <p:txBody>
          <a:bodyPr lIns="91430" tIns="45716" rIns="91430" bIns="45716">
            <a:spAutoFit/>
          </a:bodyPr>
          <a:lstStyle/>
          <a:p>
            <a:pPr algn="ctr">
              <a:lnSpc>
                <a:spcPct val="95000"/>
              </a:lnSpc>
              <a:buClr>
                <a:srgbClr val="000000"/>
              </a:buClr>
              <a:buSzPct val="100000"/>
              <a:buFont typeface="Arial" charset="0"/>
              <a:buNone/>
            </a:pPr>
            <a:r>
              <a:rPr lang="en-US" sz="2000" b="1"/>
              <a:t>Governments need a better way to successfully respond to these challenges</a:t>
            </a:r>
            <a:endParaRPr lang="en-US" b="1"/>
          </a:p>
        </p:txBody>
      </p:sp>
      <p:pic>
        <p:nvPicPr>
          <p:cNvPr id="21512" name="Picture 15" descr="Leader2"/>
          <p:cNvPicPr>
            <a:picLocks noChangeAspect="1" noChangeArrowheads="1"/>
          </p:cNvPicPr>
          <p:nvPr/>
        </p:nvPicPr>
        <p:blipFill>
          <a:blip r:embed="rId7"/>
          <a:srcRect r="177" b="-69"/>
          <a:stretch>
            <a:fillRect/>
          </a:stretch>
        </p:blipFill>
        <p:spPr bwMode="auto">
          <a:xfrm>
            <a:off x="7729538" y="4292600"/>
            <a:ext cx="1343025" cy="2159000"/>
          </a:xfrm>
          <a:prstGeom prst="rect">
            <a:avLst/>
          </a:prstGeom>
          <a:noFill/>
          <a:ln w="9525">
            <a:noFill/>
            <a:miter lim="800000"/>
            <a:headEnd/>
            <a:tailEnd/>
          </a:ln>
        </p:spPr>
      </p:pic>
      <p:sp>
        <p:nvSpPr>
          <p:cNvPr id="21513" name="Rectangle 16"/>
          <p:cNvSpPr>
            <a:spLocks noChangeArrowheads="1"/>
          </p:cNvSpPr>
          <p:nvPr/>
        </p:nvSpPr>
        <p:spPr bwMode="auto">
          <a:xfrm>
            <a:off x="6781800" y="1905000"/>
            <a:ext cx="1905000" cy="539750"/>
          </a:xfrm>
          <a:prstGeom prst="rect">
            <a:avLst/>
          </a:prstGeom>
          <a:noFill/>
          <a:ln w="9525">
            <a:noFill/>
            <a:miter lim="800000"/>
            <a:headEnd/>
            <a:tailEnd/>
          </a:ln>
        </p:spPr>
        <p:txBody>
          <a:bodyPr lIns="91418" tIns="45709" rIns="91418" bIns="45709">
            <a:spAutoFit/>
          </a:bodyPr>
          <a:lstStyle/>
          <a:p>
            <a:pPr algn="ctr">
              <a:spcBef>
                <a:spcPct val="150000"/>
              </a:spcBef>
              <a:buClr>
                <a:srgbClr val="000000"/>
              </a:buClr>
              <a:buSzPct val="100000"/>
              <a:buFont typeface="Arial" charset="0"/>
              <a:buNone/>
            </a:pPr>
            <a:r>
              <a:rPr lang="en-US" sz="1600" b="1">
                <a:solidFill>
                  <a:srgbClr val="006699"/>
                </a:solidFill>
              </a:rPr>
              <a:t>Surging demand for services</a:t>
            </a:r>
          </a:p>
        </p:txBody>
      </p:sp>
      <p:sp>
        <p:nvSpPr>
          <p:cNvPr id="21514" name="Rectangle 17"/>
          <p:cNvSpPr>
            <a:spLocks noChangeArrowheads="1"/>
          </p:cNvSpPr>
          <p:nvPr/>
        </p:nvSpPr>
        <p:spPr bwMode="auto">
          <a:xfrm>
            <a:off x="285750" y="4451350"/>
            <a:ext cx="2947988" cy="539750"/>
          </a:xfrm>
          <a:prstGeom prst="rect">
            <a:avLst/>
          </a:prstGeom>
          <a:noFill/>
          <a:ln w="9525">
            <a:noFill/>
            <a:miter lim="800000"/>
            <a:headEnd/>
            <a:tailEnd/>
          </a:ln>
        </p:spPr>
        <p:txBody>
          <a:bodyPr lIns="91418" tIns="45709" rIns="91418" bIns="45709">
            <a:spAutoFit/>
          </a:bodyPr>
          <a:lstStyle/>
          <a:p>
            <a:pPr algn="ctr">
              <a:spcBef>
                <a:spcPct val="150000"/>
              </a:spcBef>
              <a:buClr>
                <a:srgbClr val="000000"/>
              </a:buClr>
              <a:buSzPct val="100000"/>
              <a:buFont typeface="Arial" charset="0"/>
              <a:buNone/>
            </a:pPr>
            <a:r>
              <a:rPr lang="en-US" sz="1600" b="1">
                <a:solidFill>
                  <a:srgbClr val="006699"/>
                </a:solidFill>
              </a:rPr>
              <a:t>Continual Service Innovation</a:t>
            </a:r>
          </a:p>
        </p:txBody>
      </p:sp>
      <p:sp>
        <p:nvSpPr>
          <p:cNvPr id="21515" name="Rectangle 18"/>
          <p:cNvSpPr>
            <a:spLocks noChangeArrowheads="1"/>
          </p:cNvSpPr>
          <p:nvPr/>
        </p:nvSpPr>
        <p:spPr bwMode="auto">
          <a:xfrm>
            <a:off x="304800" y="3792538"/>
            <a:ext cx="2522538" cy="317500"/>
          </a:xfrm>
          <a:prstGeom prst="rect">
            <a:avLst/>
          </a:prstGeom>
          <a:noFill/>
          <a:ln w="9525">
            <a:noFill/>
            <a:miter lim="800000"/>
            <a:headEnd/>
            <a:tailEnd/>
          </a:ln>
        </p:spPr>
        <p:txBody>
          <a:bodyPr lIns="91418" tIns="45709" rIns="91418" bIns="45709">
            <a:spAutoFit/>
          </a:bodyPr>
          <a:lstStyle/>
          <a:p>
            <a:pPr algn="ctr">
              <a:spcBef>
                <a:spcPct val="150000"/>
              </a:spcBef>
              <a:buClr>
                <a:srgbClr val="000000"/>
              </a:buClr>
              <a:buSzPct val="100000"/>
              <a:buFont typeface="Arial" charset="0"/>
              <a:buNone/>
            </a:pPr>
            <a:r>
              <a:rPr lang="en-US" sz="1600" b="1">
                <a:solidFill>
                  <a:srgbClr val="006699"/>
                </a:solidFill>
              </a:rPr>
              <a:t>Economic Downturn</a:t>
            </a:r>
          </a:p>
        </p:txBody>
      </p:sp>
      <p:sp>
        <p:nvSpPr>
          <p:cNvPr id="21516" name="Rectangle 19"/>
          <p:cNvSpPr>
            <a:spLocks noChangeArrowheads="1"/>
          </p:cNvSpPr>
          <p:nvPr/>
        </p:nvSpPr>
        <p:spPr bwMode="auto">
          <a:xfrm>
            <a:off x="6858000" y="3505200"/>
            <a:ext cx="2066925" cy="539750"/>
          </a:xfrm>
          <a:prstGeom prst="rect">
            <a:avLst/>
          </a:prstGeom>
          <a:noFill/>
          <a:ln w="9525">
            <a:noFill/>
            <a:miter lim="800000"/>
            <a:headEnd/>
            <a:tailEnd/>
          </a:ln>
        </p:spPr>
        <p:txBody>
          <a:bodyPr lIns="91430" tIns="45716" rIns="91430" bIns="45716">
            <a:spAutoFit/>
          </a:bodyPr>
          <a:lstStyle/>
          <a:p>
            <a:pPr algn="ctr">
              <a:spcBef>
                <a:spcPct val="150000"/>
              </a:spcBef>
              <a:buClr>
                <a:srgbClr val="000000"/>
              </a:buClr>
              <a:buSzPct val="100000"/>
              <a:buFont typeface="Arial" charset="0"/>
              <a:buNone/>
            </a:pPr>
            <a:r>
              <a:rPr lang="en-US" sz="1600" b="1">
                <a:solidFill>
                  <a:srgbClr val="006699"/>
                </a:solidFill>
              </a:rPr>
              <a:t>Aging Infrastructure</a:t>
            </a:r>
          </a:p>
        </p:txBody>
      </p:sp>
      <p:sp>
        <p:nvSpPr>
          <p:cNvPr id="21517" name="Rectangle 20"/>
          <p:cNvSpPr>
            <a:spLocks noChangeArrowheads="1"/>
          </p:cNvSpPr>
          <p:nvPr/>
        </p:nvSpPr>
        <p:spPr bwMode="auto">
          <a:xfrm>
            <a:off x="3429000" y="838200"/>
            <a:ext cx="2444750" cy="317500"/>
          </a:xfrm>
          <a:prstGeom prst="rect">
            <a:avLst/>
          </a:prstGeom>
          <a:noFill/>
          <a:ln w="9525">
            <a:noFill/>
            <a:miter lim="800000"/>
            <a:headEnd/>
            <a:tailEnd/>
          </a:ln>
        </p:spPr>
        <p:txBody>
          <a:bodyPr lIns="91430" tIns="45716" rIns="91430" bIns="45716">
            <a:spAutoFit/>
          </a:bodyPr>
          <a:lstStyle/>
          <a:p>
            <a:pPr algn="ctr">
              <a:spcBef>
                <a:spcPct val="150000"/>
              </a:spcBef>
              <a:buClr>
                <a:srgbClr val="000000"/>
              </a:buClr>
              <a:buSzPct val="100000"/>
              <a:buFont typeface="Arial" charset="0"/>
              <a:buNone/>
            </a:pPr>
            <a:r>
              <a:rPr lang="en-US" sz="1600" b="1">
                <a:solidFill>
                  <a:srgbClr val="006699"/>
                </a:solidFill>
              </a:rPr>
              <a:t>Reduced Revenues</a:t>
            </a:r>
          </a:p>
        </p:txBody>
      </p:sp>
      <p:sp>
        <p:nvSpPr>
          <p:cNvPr id="21518" name="Rectangle 20"/>
          <p:cNvSpPr>
            <a:spLocks noChangeArrowheads="1"/>
          </p:cNvSpPr>
          <p:nvPr/>
        </p:nvSpPr>
        <p:spPr bwMode="auto">
          <a:xfrm>
            <a:off x="5988050" y="4387850"/>
            <a:ext cx="2444750" cy="336550"/>
          </a:xfrm>
          <a:prstGeom prst="rect">
            <a:avLst/>
          </a:prstGeom>
          <a:noFill/>
          <a:ln w="9525">
            <a:noFill/>
            <a:miter lim="800000"/>
            <a:headEnd/>
            <a:tailEnd/>
          </a:ln>
        </p:spPr>
        <p:txBody>
          <a:bodyPr lIns="91430" tIns="45716" rIns="91430" bIns="45716">
            <a:spAutoFit/>
          </a:bodyPr>
          <a:lstStyle/>
          <a:p>
            <a:pPr algn="ctr">
              <a:spcBef>
                <a:spcPct val="150000"/>
              </a:spcBef>
              <a:buClr>
                <a:srgbClr val="000000"/>
              </a:buClr>
              <a:buSzPct val="100000"/>
              <a:buFont typeface="Arial" charset="0"/>
              <a:buNone/>
            </a:pPr>
            <a:r>
              <a:rPr lang="en-US" sz="1600" b="1">
                <a:solidFill>
                  <a:srgbClr val="006699"/>
                </a:solidFill>
              </a:rPr>
              <a:t>IT Saturation</a:t>
            </a:r>
          </a:p>
        </p:txBody>
      </p:sp>
      <p:sp>
        <p:nvSpPr>
          <p:cNvPr id="21519" name="Rectangle 20"/>
          <p:cNvSpPr>
            <a:spLocks noChangeArrowheads="1"/>
          </p:cNvSpPr>
          <p:nvPr/>
        </p:nvSpPr>
        <p:spPr bwMode="auto">
          <a:xfrm>
            <a:off x="762000" y="1295400"/>
            <a:ext cx="2444750" cy="336550"/>
          </a:xfrm>
          <a:prstGeom prst="rect">
            <a:avLst/>
          </a:prstGeom>
          <a:noFill/>
          <a:ln w="9525">
            <a:noFill/>
            <a:miter lim="800000"/>
            <a:headEnd/>
            <a:tailEnd/>
          </a:ln>
        </p:spPr>
        <p:txBody>
          <a:bodyPr lIns="91430" tIns="45716" rIns="91430" bIns="45716">
            <a:spAutoFit/>
          </a:bodyPr>
          <a:lstStyle/>
          <a:p>
            <a:pPr algn="ctr">
              <a:spcBef>
                <a:spcPct val="150000"/>
              </a:spcBef>
              <a:buClr>
                <a:srgbClr val="000000"/>
              </a:buClr>
              <a:buSzPct val="100000"/>
              <a:buFont typeface="Arial" charset="0"/>
              <a:buNone/>
            </a:pPr>
            <a:r>
              <a:rPr lang="en-US" sz="1600" b="1">
                <a:solidFill>
                  <a:srgbClr val="006699"/>
                </a:solidFill>
              </a:rPr>
              <a:t>Globalization</a:t>
            </a:r>
          </a:p>
        </p:txBody>
      </p:sp>
      <p:sp>
        <p:nvSpPr>
          <p:cNvPr id="21520" name="Rectangle 20"/>
          <p:cNvSpPr>
            <a:spLocks noChangeArrowheads="1"/>
          </p:cNvSpPr>
          <p:nvPr/>
        </p:nvSpPr>
        <p:spPr bwMode="auto">
          <a:xfrm>
            <a:off x="539750" y="2097088"/>
            <a:ext cx="2444750" cy="336550"/>
          </a:xfrm>
          <a:prstGeom prst="rect">
            <a:avLst/>
          </a:prstGeom>
          <a:noFill/>
          <a:ln w="9525">
            <a:noFill/>
            <a:miter lim="800000"/>
            <a:headEnd/>
            <a:tailEnd/>
          </a:ln>
        </p:spPr>
        <p:txBody>
          <a:bodyPr lIns="91430" tIns="45716" rIns="91430" bIns="45716">
            <a:spAutoFit/>
          </a:bodyPr>
          <a:lstStyle/>
          <a:p>
            <a:pPr algn="ctr">
              <a:spcBef>
                <a:spcPct val="150000"/>
              </a:spcBef>
              <a:buClr>
                <a:srgbClr val="000000"/>
              </a:buClr>
              <a:buSzPct val="100000"/>
              <a:buFont typeface="Arial" charset="0"/>
              <a:buNone/>
            </a:pPr>
            <a:r>
              <a:rPr lang="en-US" sz="1600" b="1">
                <a:solidFill>
                  <a:srgbClr val="006699"/>
                </a:solidFill>
              </a:rPr>
              <a:t>Differentiation</a:t>
            </a:r>
          </a:p>
        </p:txBody>
      </p:sp>
      <p:sp>
        <p:nvSpPr>
          <p:cNvPr id="21521" name="Rectangle 20"/>
          <p:cNvSpPr>
            <a:spLocks noChangeArrowheads="1"/>
          </p:cNvSpPr>
          <p:nvPr/>
        </p:nvSpPr>
        <p:spPr bwMode="auto">
          <a:xfrm>
            <a:off x="3113088" y="4818063"/>
            <a:ext cx="2759075" cy="581025"/>
          </a:xfrm>
          <a:prstGeom prst="rect">
            <a:avLst/>
          </a:prstGeom>
          <a:noFill/>
          <a:ln w="9525">
            <a:noFill/>
            <a:miter lim="800000"/>
            <a:headEnd/>
            <a:tailEnd/>
          </a:ln>
        </p:spPr>
        <p:txBody>
          <a:bodyPr lIns="91430" tIns="45716" rIns="91430" bIns="45716">
            <a:spAutoFit/>
          </a:bodyPr>
          <a:lstStyle/>
          <a:p>
            <a:pPr algn="ctr">
              <a:spcBef>
                <a:spcPct val="150000"/>
              </a:spcBef>
              <a:buClr>
                <a:srgbClr val="000000"/>
              </a:buClr>
              <a:buSzPct val="100000"/>
              <a:buFont typeface="Arial" charset="0"/>
              <a:buNone/>
            </a:pPr>
            <a:r>
              <a:rPr lang="en-US" sz="1600" b="1">
                <a:solidFill>
                  <a:srgbClr val="006699"/>
                </a:solidFill>
              </a:rPr>
              <a:t>Transparency, Regulatory Compliance</a:t>
            </a:r>
          </a:p>
        </p:txBody>
      </p:sp>
      <p:sp>
        <p:nvSpPr>
          <p:cNvPr id="21522" name="Rectangle 20"/>
          <p:cNvSpPr>
            <a:spLocks noChangeArrowheads="1"/>
          </p:cNvSpPr>
          <p:nvPr/>
        </p:nvSpPr>
        <p:spPr bwMode="auto">
          <a:xfrm>
            <a:off x="6019800" y="990600"/>
            <a:ext cx="2620963" cy="581025"/>
          </a:xfrm>
          <a:prstGeom prst="rect">
            <a:avLst/>
          </a:prstGeom>
          <a:noFill/>
          <a:ln w="9525">
            <a:noFill/>
            <a:miter lim="800000"/>
            <a:headEnd/>
            <a:tailEnd/>
          </a:ln>
        </p:spPr>
        <p:txBody>
          <a:bodyPr lIns="91430" tIns="45716" rIns="91430" bIns="45716">
            <a:spAutoFit/>
          </a:bodyPr>
          <a:lstStyle/>
          <a:p>
            <a:pPr algn="ctr">
              <a:spcBef>
                <a:spcPct val="150000"/>
              </a:spcBef>
              <a:buClr>
                <a:srgbClr val="000000"/>
              </a:buClr>
              <a:buSzPct val="100000"/>
              <a:buFont typeface="Arial" charset="0"/>
              <a:buNone/>
            </a:pPr>
            <a:r>
              <a:rPr lang="en-US" sz="1600" b="1">
                <a:solidFill>
                  <a:srgbClr val="006699"/>
                </a:solidFill>
              </a:rPr>
              <a:t>Shifts from Operational to Strategic IT</a:t>
            </a:r>
          </a:p>
        </p:txBody>
      </p:sp>
      <p:sp>
        <p:nvSpPr>
          <p:cNvPr id="21523" name="Rectangle 16"/>
          <p:cNvSpPr>
            <a:spLocks noChangeArrowheads="1"/>
          </p:cNvSpPr>
          <p:nvPr/>
        </p:nvSpPr>
        <p:spPr bwMode="auto">
          <a:xfrm>
            <a:off x="6858000" y="2667000"/>
            <a:ext cx="1765300" cy="539750"/>
          </a:xfrm>
          <a:prstGeom prst="rect">
            <a:avLst/>
          </a:prstGeom>
          <a:noFill/>
          <a:ln w="9525">
            <a:noFill/>
            <a:miter lim="800000"/>
            <a:headEnd/>
            <a:tailEnd/>
          </a:ln>
        </p:spPr>
        <p:txBody>
          <a:bodyPr lIns="91418" tIns="45709" rIns="91418" bIns="45709">
            <a:spAutoFit/>
          </a:bodyPr>
          <a:lstStyle/>
          <a:p>
            <a:pPr algn="ctr">
              <a:spcBef>
                <a:spcPct val="150000"/>
              </a:spcBef>
              <a:buClr>
                <a:srgbClr val="000000"/>
              </a:buClr>
              <a:buSzPct val="100000"/>
              <a:buFont typeface="Arial" charset="0"/>
              <a:buNone/>
            </a:pPr>
            <a:r>
              <a:rPr lang="en-US" sz="1600" b="1">
                <a:solidFill>
                  <a:srgbClr val="006699"/>
                </a:solidFill>
              </a:rPr>
              <a:t>Environmental Disasters</a:t>
            </a:r>
          </a:p>
        </p:txBody>
      </p:sp>
      <p:grpSp>
        <p:nvGrpSpPr>
          <p:cNvPr id="21524" name="Group 45"/>
          <p:cNvGrpSpPr>
            <a:grpSpLocks/>
          </p:cNvGrpSpPr>
          <p:nvPr/>
        </p:nvGrpSpPr>
        <p:grpSpPr bwMode="auto">
          <a:xfrm>
            <a:off x="2667000" y="1600200"/>
            <a:ext cx="4191000" cy="3395663"/>
            <a:chOff x="1244" y="1329"/>
            <a:chExt cx="3272" cy="2619"/>
          </a:xfrm>
        </p:grpSpPr>
        <p:grpSp>
          <p:nvGrpSpPr>
            <p:cNvPr id="21525" name="Group 41"/>
            <p:cNvGrpSpPr>
              <a:grpSpLocks/>
            </p:cNvGrpSpPr>
            <p:nvPr/>
          </p:nvGrpSpPr>
          <p:grpSpPr bwMode="auto">
            <a:xfrm>
              <a:off x="1661" y="1329"/>
              <a:ext cx="2437" cy="2288"/>
              <a:chOff x="970" y="1309"/>
              <a:chExt cx="2670" cy="2508"/>
            </a:xfrm>
          </p:grpSpPr>
          <p:sp>
            <p:nvSpPr>
              <p:cNvPr id="21533" name="Oval 36"/>
              <p:cNvSpPr>
                <a:spLocks noChangeArrowheads="1"/>
              </p:cNvSpPr>
              <p:nvPr/>
            </p:nvSpPr>
            <p:spPr bwMode="auto">
              <a:xfrm>
                <a:off x="1608" y="1309"/>
                <a:ext cx="1450" cy="1450"/>
              </a:xfrm>
              <a:prstGeom prst="ellipse">
                <a:avLst/>
              </a:prstGeom>
              <a:solidFill>
                <a:srgbClr val="0099CC">
                  <a:alpha val="74901"/>
                </a:srgbClr>
              </a:solidFill>
              <a:ln w="38100">
                <a:solidFill>
                  <a:srgbClr val="FFFFFF">
                    <a:alpha val="50195"/>
                  </a:srgbClr>
                </a:solidFill>
                <a:round/>
                <a:headEnd/>
                <a:tailEnd/>
              </a:ln>
            </p:spPr>
            <p:txBody>
              <a:bodyPr wrap="none" anchor="ctr"/>
              <a:lstStyle/>
              <a:p>
                <a:pPr>
                  <a:buClr>
                    <a:srgbClr val="000000"/>
                  </a:buClr>
                  <a:buSzPct val="100000"/>
                  <a:buFont typeface="Arial" charset="0"/>
                  <a:buNone/>
                </a:pPr>
                <a:endParaRPr lang="en-US"/>
              </a:p>
            </p:txBody>
          </p:sp>
          <p:sp>
            <p:nvSpPr>
              <p:cNvPr id="21534" name="Oval 37"/>
              <p:cNvSpPr>
                <a:spLocks noChangeArrowheads="1"/>
              </p:cNvSpPr>
              <p:nvPr/>
            </p:nvSpPr>
            <p:spPr bwMode="auto">
              <a:xfrm>
                <a:off x="970" y="2367"/>
                <a:ext cx="1450" cy="1450"/>
              </a:xfrm>
              <a:prstGeom prst="ellipse">
                <a:avLst/>
              </a:prstGeom>
              <a:solidFill>
                <a:srgbClr val="0099CC">
                  <a:alpha val="74901"/>
                </a:srgbClr>
              </a:solidFill>
              <a:ln w="38100">
                <a:solidFill>
                  <a:srgbClr val="FFFFFF">
                    <a:alpha val="50195"/>
                  </a:srgbClr>
                </a:solidFill>
                <a:round/>
                <a:headEnd/>
                <a:tailEnd/>
              </a:ln>
            </p:spPr>
            <p:txBody>
              <a:bodyPr wrap="none" anchor="ctr"/>
              <a:lstStyle/>
              <a:p>
                <a:pPr>
                  <a:buClr>
                    <a:srgbClr val="000000"/>
                  </a:buClr>
                  <a:buSzPct val="100000"/>
                  <a:buFont typeface="Arial" charset="0"/>
                  <a:buNone/>
                </a:pPr>
                <a:endParaRPr lang="en-US"/>
              </a:p>
            </p:txBody>
          </p:sp>
          <p:sp>
            <p:nvSpPr>
              <p:cNvPr id="21535" name="Oval 38"/>
              <p:cNvSpPr>
                <a:spLocks noChangeArrowheads="1"/>
              </p:cNvSpPr>
              <p:nvPr/>
            </p:nvSpPr>
            <p:spPr bwMode="auto">
              <a:xfrm>
                <a:off x="2190" y="2367"/>
                <a:ext cx="1450" cy="1450"/>
              </a:xfrm>
              <a:prstGeom prst="ellipse">
                <a:avLst/>
              </a:prstGeom>
              <a:solidFill>
                <a:srgbClr val="0099CC">
                  <a:alpha val="74901"/>
                </a:srgbClr>
              </a:solidFill>
              <a:ln w="38100">
                <a:solidFill>
                  <a:srgbClr val="FFFFFF">
                    <a:alpha val="50195"/>
                  </a:srgbClr>
                </a:solidFill>
                <a:round/>
                <a:headEnd/>
                <a:tailEnd/>
              </a:ln>
            </p:spPr>
            <p:txBody>
              <a:bodyPr wrap="none" anchor="ctr"/>
              <a:lstStyle/>
              <a:p>
                <a:pPr>
                  <a:buClr>
                    <a:srgbClr val="000000"/>
                  </a:buClr>
                  <a:buSzPct val="100000"/>
                  <a:buFont typeface="Arial" charset="0"/>
                  <a:buNone/>
                </a:pPr>
                <a:endParaRPr lang="en-US"/>
              </a:p>
            </p:txBody>
          </p:sp>
        </p:grpSp>
        <p:grpSp>
          <p:nvGrpSpPr>
            <p:cNvPr id="21526" name="Group 40"/>
            <p:cNvGrpSpPr>
              <a:grpSpLocks/>
            </p:cNvGrpSpPr>
            <p:nvPr/>
          </p:nvGrpSpPr>
          <p:grpSpPr bwMode="auto">
            <a:xfrm>
              <a:off x="2714" y="2407"/>
              <a:ext cx="331" cy="371"/>
              <a:chOff x="2123" y="2479"/>
              <a:chExt cx="362" cy="406"/>
            </a:xfrm>
          </p:grpSpPr>
          <p:sp>
            <p:nvSpPr>
              <p:cNvPr id="21531" name="Oval 28"/>
              <p:cNvSpPr>
                <a:spLocks noChangeArrowheads="1"/>
              </p:cNvSpPr>
              <p:nvPr/>
            </p:nvSpPr>
            <p:spPr bwMode="auto">
              <a:xfrm>
                <a:off x="2152" y="2529"/>
                <a:ext cx="306" cy="306"/>
              </a:xfrm>
              <a:prstGeom prst="ellipse">
                <a:avLst/>
              </a:prstGeom>
              <a:solidFill>
                <a:srgbClr val="006699">
                  <a:alpha val="50195"/>
                </a:srgbClr>
              </a:solidFill>
              <a:ln w="9525">
                <a:noFill/>
                <a:round/>
                <a:headEnd/>
                <a:tailEnd/>
              </a:ln>
            </p:spPr>
            <p:txBody>
              <a:bodyPr wrap="none" anchor="ctr"/>
              <a:lstStyle/>
              <a:p>
                <a:pPr>
                  <a:buClr>
                    <a:srgbClr val="000000"/>
                  </a:buClr>
                  <a:buSzPct val="100000"/>
                  <a:buFont typeface="Arial" charset="0"/>
                  <a:buNone/>
                </a:pPr>
                <a:endParaRPr lang="en-US"/>
              </a:p>
            </p:txBody>
          </p:sp>
          <p:pic>
            <p:nvPicPr>
              <p:cNvPr id="21532" name="Picture 27" descr="CircularArrows_Teal"/>
              <p:cNvPicPr>
                <a:picLocks noChangeAspect="1" noChangeArrowheads="1"/>
              </p:cNvPicPr>
              <p:nvPr/>
            </p:nvPicPr>
            <p:blipFill>
              <a:blip r:embed="rId8">
                <a:lum bright="18000"/>
              </a:blip>
              <a:srcRect/>
              <a:stretch>
                <a:fillRect/>
              </a:stretch>
            </p:blipFill>
            <p:spPr bwMode="auto">
              <a:xfrm>
                <a:off x="2123" y="2479"/>
                <a:ext cx="362" cy="406"/>
              </a:xfrm>
              <a:prstGeom prst="rect">
                <a:avLst/>
              </a:prstGeom>
              <a:noFill/>
              <a:ln w="9525">
                <a:noFill/>
                <a:miter lim="800000"/>
                <a:headEnd/>
                <a:tailEnd/>
              </a:ln>
            </p:spPr>
          </p:pic>
        </p:grpSp>
        <p:sp>
          <p:nvSpPr>
            <p:cNvPr id="21527" name="Text Box 21"/>
            <p:cNvSpPr txBox="1">
              <a:spLocks noChangeArrowheads="1"/>
            </p:cNvSpPr>
            <p:nvPr/>
          </p:nvSpPr>
          <p:spPr bwMode="auto">
            <a:xfrm>
              <a:off x="2252" y="1809"/>
              <a:ext cx="1254" cy="340"/>
            </a:xfrm>
            <a:prstGeom prst="rect">
              <a:avLst/>
            </a:prstGeom>
            <a:noFill/>
            <a:ln w="9525">
              <a:noFill/>
              <a:miter lim="800000"/>
              <a:headEnd/>
              <a:tailEnd/>
            </a:ln>
          </p:spPr>
          <p:txBody>
            <a:bodyPr>
              <a:spAutoFit/>
            </a:bodyPr>
            <a:lstStyle/>
            <a:p>
              <a:pPr algn="ctr">
                <a:spcBef>
                  <a:spcPct val="50000"/>
                </a:spcBef>
                <a:buClr>
                  <a:schemeClr val="tx1"/>
                </a:buClr>
                <a:buSzPct val="100000"/>
                <a:buFont typeface="Wingdings" pitchFamily="2" charset="2"/>
                <a:buNone/>
              </a:pPr>
              <a:r>
                <a:rPr lang="en-US" sz="1600">
                  <a:solidFill>
                    <a:schemeClr val="bg1"/>
                  </a:solidFill>
                </a:rPr>
                <a:t>Develop Strategic Plans</a:t>
              </a:r>
            </a:p>
          </p:txBody>
        </p:sp>
        <p:sp>
          <p:nvSpPr>
            <p:cNvPr id="21528" name="Text Box 22"/>
            <p:cNvSpPr txBox="1">
              <a:spLocks noChangeArrowheads="1"/>
            </p:cNvSpPr>
            <p:nvPr/>
          </p:nvSpPr>
          <p:spPr bwMode="auto">
            <a:xfrm>
              <a:off x="2924" y="2625"/>
              <a:ext cx="1051" cy="619"/>
            </a:xfrm>
            <a:prstGeom prst="rect">
              <a:avLst/>
            </a:prstGeom>
            <a:noFill/>
            <a:ln w="9525">
              <a:noFill/>
              <a:miter lim="800000"/>
              <a:headEnd/>
              <a:tailEnd/>
            </a:ln>
          </p:spPr>
          <p:txBody>
            <a:bodyPr>
              <a:spAutoFit/>
            </a:bodyPr>
            <a:lstStyle/>
            <a:p>
              <a:pPr algn="ctr">
                <a:spcBef>
                  <a:spcPct val="50000"/>
                </a:spcBef>
                <a:buClr>
                  <a:srgbClr val="000000"/>
                </a:buClr>
                <a:buSzPct val="100000"/>
                <a:buFont typeface="Arial" charset="0"/>
                <a:buNone/>
              </a:pPr>
              <a:r>
                <a:rPr lang="en-US" sz="1600">
                  <a:solidFill>
                    <a:schemeClr val="bg1"/>
                  </a:solidFill>
                </a:rPr>
                <a:t>Develop and Deliver Solutions for Outcomes</a:t>
              </a:r>
            </a:p>
          </p:txBody>
        </p:sp>
        <p:sp>
          <p:nvSpPr>
            <p:cNvPr id="21529" name="Text Box 23"/>
            <p:cNvSpPr txBox="1">
              <a:spLocks noChangeArrowheads="1"/>
            </p:cNvSpPr>
            <p:nvPr/>
          </p:nvSpPr>
          <p:spPr bwMode="auto">
            <a:xfrm>
              <a:off x="1676" y="2769"/>
              <a:ext cx="1199" cy="340"/>
            </a:xfrm>
            <a:prstGeom prst="rect">
              <a:avLst/>
            </a:prstGeom>
            <a:noFill/>
            <a:ln w="9525">
              <a:noFill/>
              <a:miter lim="800000"/>
              <a:headEnd/>
              <a:tailEnd/>
            </a:ln>
          </p:spPr>
          <p:txBody>
            <a:bodyPr>
              <a:spAutoFit/>
            </a:bodyPr>
            <a:lstStyle/>
            <a:p>
              <a:pPr algn="ctr">
                <a:spcBef>
                  <a:spcPct val="50000"/>
                </a:spcBef>
                <a:buClr>
                  <a:srgbClr val="000000"/>
                </a:buClr>
                <a:buSzPct val="100000"/>
                <a:buFont typeface="Arial" charset="0"/>
                <a:buNone/>
              </a:pPr>
              <a:r>
                <a:rPr lang="en-US" sz="1600">
                  <a:solidFill>
                    <a:schemeClr val="bg1"/>
                  </a:solidFill>
                </a:rPr>
                <a:t>Govern for the Future</a:t>
              </a:r>
            </a:p>
          </p:txBody>
        </p:sp>
        <p:sp>
          <p:nvSpPr>
            <p:cNvPr id="21530" name="Oval 43"/>
            <p:cNvSpPr>
              <a:spLocks noChangeArrowheads="1"/>
            </p:cNvSpPr>
            <p:nvPr/>
          </p:nvSpPr>
          <p:spPr bwMode="auto">
            <a:xfrm>
              <a:off x="1244" y="3630"/>
              <a:ext cx="3272" cy="318"/>
            </a:xfrm>
            <a:prstGeom prst="ellipse">
              <a:avLst/>
            </a:prstGeom>
            <a:gradFill rotWithShape="1">
              <a:gsLst>
                <a:gs pos="0">
                  <a:srgbClr val="DDDDDD"/>
                </a:gs>
                <a:gs pos="100000">
                  <a:srgbClr val="FFFFFF">
                    <a:alpha val="0"/>
                  </a:srgbClr>
                </a:gs>
              </a:gsLst>
              <a:path path="shape">
                <a:fillToRect l="50000" t="50000" r="50000" b="50000"/>
              </a:path>
            </a:gradFill>
            <a:ln w="9525">
              <a:noFill/>
              <a:round/>
              <a:headEnd/>
              <a:tailEnd/>
            </a:ln>
          </p:spPr>
          <p:txBody>
            <a:bodyPr wrap="none" anchor="ctr"/>
            <a:lstStyle/>
            <a:p>
              <a:pPr>
                <a:buClr>
                  <a:srgbClr val="000000"/>
                </a:buClr>
                <a:buSzPct val="100000"/>
                <a:buFont typeface="Arial" charset="0"/>
                <a:buNone/>
              </a:pPr>
              <a:endParaRPr lang="en-US"/>
            </a:p>
          </p:txBody>
        </p:sp>
      </p:gr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17"/>
          <p:cNvGraphicFramePr>
            <a:graphicFrameLocks noChangeAspect="1"/>
          </p:cNvGraphicFramePr>
          <p:nvPr>
            <p:ph idx="4294967295"/>
          </p:nvPr>
        </p:nvGraphicFramePr>
        <p:xfrm>
          <a:off x="150813" y="1752600"/>
          <a:ext cx="8877300" cy="4572000"/>
        </p:xfrm>
        <a:graphic>
          <a:graphicData uri="http://schemas.openxmlformats.org/presentationml/2006/ole">
            <p:oleObj spid="_x0000_s2050" name="Visio" r:id="rId4" imgW="7231685" imgH="3723742" progId="">
              <p:embed/>
            </p:oleObj>
          </a:graphicData>
        </a:graphic>
      </p:graphicFrame>
      <p:sp>
        <p:nvSpPr>
          <p:cNvPr id="2051" name="Text Box 4"/>
          <p:cNvSpPr txBox="1">
            <a:spLocks noChangeArrowheads="1"/>
          </p:cNvSpPr>
          <p:nvPr/>
        </p:nvSpPr>
        <p:spPr bwMode="auto">
          <a:xfrm>
            <a:off x="182563" y="430213"/>
            <a:ext cx="8153400" cy="365125"/>
          </a:xfrm>
          <a:prstGeom prst="rect">
            <a:avLst/>
          </a:prstGeom>
          <a:noFill/>
          <a:ln w="6350">
            <a:noFill/>
            <a:miter lim="800000"/>
            <a:headEnd/>
            <a:tailEnd/>
          </a:ln>
        </p:spPr>
        <p:txBody>
          <a:bodyPr lIns="0" tIns="0" rIns="0" bIns="0">
            <a:spAutoFit/>
          </a:bodyPr>
          <a:lstStyle/>
          <a:p>
            <a:pPr>
              <a:buClr>
                <a:srgbClr val="000000"/>
              </a:buClr>
              <a:buSzPct val="100000"/>
              <a:buFont typeface="Arial" charset="0"/>
              <a:buNone/>
            </a:pPr>
            <a:r>
              <a:rPr lang="en-US" sz="2400">
                <a:solidFill>
                  <a:srgbClr val="7889FB"/>
                </a:solidFill>
              </a:rPr>
              <a:t>Toronto: Linking Strategy to Budget</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ChangeArrowheads="1"/>
          </p:cNvSpPr>
          <p:nvPr/>
        </p:nvSpPr>
        <p:spPr bwMode="auto">
          <a:xfrm>
            <a:off x="1008063" y="2803525"/>
            <a:ext cx="3702050" cy="2963863"/>
          </a:xfrm>
          <a:prstGeom prst="rect">
            <a:avLst/>
          </a:prstGeom>
          <a:solidFill>
            <a:schemeClr val="bg1"/>
          </a:solidFill>
          <a:ln w="12700" cap="sq">
            <a:solidFill>
              <a:schemeClr val="tx1"/>
            </a:solidFill>
            <a:miter lim="800000"/>
            <a:headEnd type="none" w="sm" len="sm"/>
            <a:tailEnd type="none" w="sm" len="sm"/>
          </a:ln>
          <a:effectLst>
            <a:outerShdw dist="107763" dir="2700000" algn="ctr" rotWithShape="0">
              <a:schemeClr val="accent1"/>
            </a:outerShdw>
          </a:effectLst>
        </p:spPr>
        <p:txBody>
          <a:bodyPr/>
          <a:lstStyle/>
          <a:p>
            <a:pPr algn="ctr" eaLnBrk="0" hangingPunct="0">
              <a:buClr>
                <a:srgbClr val="000000"/>
              </a:buClr>
              <a:buSzPct val="100000"/>
              <a:buFont typeface="Arial" charset="0"/>
              <a:buNone/>
              <a:defRPr/>
            </a:pPr>
            <a:endParaRPr lang="en-US" sz="1200">
              <a:latin typeface="Tahoma" pitchFamily="34" charset="0"/>
              <a:ea typeface="+mn-ea"/>
            </a:endParaRPr>
          </a:p>
          <a:p>
            <a:pPr algn="ctr" eaLnBrk="0" hangingPunct="0">
              <a:buClr>
                <a:srgbClr val="000000"/>
              </a:buClr>
              <a:buSzPct val="100000"/>
              <a:buFont typeface="Arial" charset="0"/>
              <a:buNone/>
              <a:defRPr/>
            </a:pPr>
            <a:r>
              <a:rPr lang="en-US" sz="1200">
                <a:latin typeface="Tahoma" pitchFamily="34" charset="0"/>
                <a:ea typeface="+mn-ea"/>
              </a:rPr>
              <a:t>2007 Operating Budget</a:t>
            </a:r>
          </a:p>
          <a:p>
            <a:pPr eaLnBrk="0" hangingPunct="0">
              <a:buClr>
                <a:srgbClr val="000000"/>
              </a:buClr>
              <a:buSzPct val="100000"/>
              <a:buFont typeface="Arial" charset="0"/>
              <a:buNone/>
              <a:defRPr/>
            </a:pPr>
            <a:endParaRPr lang="en-US" sz="1200">
              <a:latin typeface="Tahoma" pitchFamily="34" charset="0"/>
              <a:ea typeface="+mn-ea"/>
            </a:endParaRPr>
          </a:p>
          <a:p>
            <a:pPr eaLnBrk="0" hangingPunct="0">
              <a:buClr>
                <a:srgbClr val="000000"/>
              </a:buClr>
              <a:buSzPct val="100000"/>
              <a:buFont typeface="Arial" charset="0"/>
              <a:buNone/>
              <a:defRPr/>
            </a:pPr>
            <a:r>
              <a:rPr lang="en-US" sz="1200">
                <a:latin typeface="Tahoma" pitchFamily="34" charset="0"/>
                <a:ea typeface="+mn-ea"/>
              </a:rPr>
              <a:t>Program Budget:</a:t>
            </a:r>
          </a:p>
          <a:p>
            <a:pPr eaLnBrk="0" hangingPunct="0">
              <a:buClr>
                <a:srgbClr val="000000"/>
              </a:buClr>
              <a:buSzPct val="100000"/>
              <a:buFont typeface="Arial" charset="0"/>
              <a:buNone/>
              <a:defRPr/>
            </a:pPr>
            <a:endParaRPr lang="en-US" sz="1200">
              <a:latin typeface="Tahoma" pitchFamily="34" charset="0"/>
              <a:ea typeface="+mn-ea"/>
            </a:endParaRPr>
          </a:p>
          <a:p>
            <a:pPr eaLnBrk="0" hangingPunct="0">
              <a:buClr>
                <a:srgbClr val="000000"/>
              </a:buClr>
              <a:buSzPct val="100000"/>
              <a:buFontTx/>
              <a:buChar char="•"/>
              <a:defRPr/>
            </a:pPr>
            <a:r>
              <a:rPr lang="en-US" sz="1200">
                <a:latin typeface="Tahoma" pitchFamily="34" charset="0"/>
                <a:ea typeface="+mn-ea"/>
              </a:rPr>
              <a:t>Public Safety	          $2.3 Billion</a:t>
            </a:r>
          </a:p>
          <a:p>
            <a:pPr eaLnBrk="0" hangingPunct="0">
              <a:buClr>
                <a:srgbClr val="000000"/>
              </a:buClr>
              <a:buSzPct val="100000"/>
              <a:buFontTx/>
              <a:buChar char="•"/>
              <a:defRPr/>
            </a:pPr>
            <a:r>
              <a:rPr lang="en-US" sz="1200">
                <a:latin typeface="Tahoma" pitchFamily="34" charset="0"/>
                <a:ea typeface="+mn-ea"/>
              </a:rPr>
              <a:t>Public Health    	          $1.8 Billion</a:t>
            </a:r>
          </a:p>
          <a:p>
            <a:pPr eaLnBrk="0" hangingPunct="0">
              <a:buClr>
                <a:srgbClr val="000000"/>
              </a:buClr>
              <a:buSzPct val="100000"/>
              <a:buFontTx/>
              <a:buChar char="•"/>
              <a:defRPr/>
            </a:pPr>
            <a:r>
              <a:rPr lang="en-US" sz="1200">
                <a:latin typeface="Tahoma" pitchFamily="34" charset="0"/>
                <a:ea typeface="+mn-ea"/>
              </a:rPr>
              <a:t>Transportation 	          $1.1 Billion</a:t>
            </a:r>
          </a:p>
          <a:p>
            <a:pPr eaLnBrk="0" hangingPunct="0">
              <a:buClr>
                <a:srgbClr val="000000"/>
              </a:buClr>
              <a:buSzPct val="100000"/>
              <a:buFontTx/>
              <a:buChar char="•"/>
              <a:defRPr/>
            </a:pPr>
            <a:r>
              <a:rPr lang="en-US" sz="1200">
                <a:latin typeface="Tahoma" pitchFamily="34" charset="0"/>
                <a:ea typeface="+mn-ea"/>
              </a:rPr>
              <a:t>Economic Development         $0.2 Billion</a:t>
            </a:r>
          </a:p>
          <a:p>
            <a:pPr eaLnBrk="0" hangingPunct="0">
              <a:buClr>
                <a:srgbClr val="000000"/>
              </a:buClr>
              <a:buSzPct val="100000"/>
              <a:buFontTx/>
              <a:buChar char="•"/>
              <a:defRPr/>
            </a:pPr>
            <a:r>
              <a:rPr lang="en-US" sz="1200">
                <a:latin typeface="Tahoma" pitchFamily="34" charset="0"/>
                <a:ea typeface="+mn-ea"/>
              </a:rPr>
              <a:t>Environmental Protection      $0.3 Billion</a:t>
            </a:r>
          </a:p>
          <a:p>
            <a:pPr eaLnBrk="0" hangingPunct="0">
              <a:buClr>
                <a:srgbClr val="000000"/>
              </a:buClr>
              <a:buSzPct val="100000"/>
              <a:buFontTx/>
              <a:buChar char="•"/>
              <a:defRPr/>
            </a:pPr>
            <a:r>
              <a:rPr lang="en-US" sz="1200">
                <a:latin typeface="Tahoma" pitchFamily="34" charset="0"/>
                <a:ea typeface="+mn-ea"/>
              </a:rPr>
              <a:t>Leisure, Arts and Culture       $0.3 Billion</a:t>
            </a:r>
          </a:p>
          <a:p>
            <a:pPr eaLnBrk="0" hangingPunct="0">
              <a:buClr>
                <a:srgbClr val="000000"/>
              </a:buClr>
              <a:buSzPct val="100000"/>
              <a:buFontTx/>
              <a:buChar char="•"/>
              <a:defRPr/>
            </a:pPr>
            <a:r>
              <a:rPr lang="en-US" sz="1200">
                <a:latin typeface="Tahoma" pitchFamily="34" charset="0"/>
                <a:ea typeface="+mn-ea"/>
              </a:rPr>
              <a:t>Property Development	          $0.1 Billion</a:t>
            </a:r>
          </a:p>
          <a:p>
            <a:pPr eaLnBrk="0" hangingPunct="0">
              <a:buClr>
                <a:srgbClr val="000000"/>
              </a:buClr>
              <a:buSzPct val="100000"/>
              <a:buFont typeface="Arial" charset="0"/>
              <a:buNone/>
              <a:defRPr/>
            </a:pPr>
            <a:r>
              <a:rPr lang="en-US" sz="1200">
                <a:latin typeface="Tahoma" pitchFamily="34" charset="0"/>
                <a:ea typeface="+mn-ea"/>
              </a:rPr>
              <a:t>-------------------------------------------------</a:t>
            </a:r>
          </a:p>
          <a:p>
            <a:pPr eaLnBrk="0" hangingPunct="0">
              <a:buClr>
                <a:srgbClr val="000000"/>
              </a:buClr>
              <a:buSzPct val="100000"/>
              <a:buFont typeface="Arial" charset="0"/>
              <a:buNone/>
              <a:defRPr/>
            </a:pPr>
            <a:r>
              <a:rPr lang="en-US" sz="1200">
                <a:latin typeface="Tahoma" pitchFamily="34" charset="0"/>
                <a:ea typeface="+mn-ea"/>
              </a:rPr>
              <a:t>TOTAL		          $6.1 Billion</a:t>
            </a:r>
          </a:p>
          <a:p>
            <a:pPr eaLnBrk="0" hangingPunct="0">
              <a:buClr>
                <a:srgbClr val="000000"/>
              </a:buClr>
              <a:buSzPct val="100000"/>
              <a:buFontTx/>
              <a:buChar char="•"/>
              <a:defRPr/>
            </a:pPr>
            <a:endParaRPr lang="en-US" sz="1200">
              <a:latin typeface="Tahoma" pitchFamily="34" charset="0"/>
              <a:ea typeface="+mn-ea"/>
            </a:endParaRPr>
          </a:p>
        </p:txBody>
      </p:sp>
      <p:sp>
        <p:nvSpPr>
          <p:cNvPr id="608259" name="Rectangle 3"/>
          <p:cNvSpPr>
            <a:spLocks noChangeArrowheads="1"/>
          </p:cNvSpPr>
          <p:nvPr/>
        </p:nvSpPr>
        <p:spPr bwMode="auto">
          <a:xfrm>
            <a:off x="855663" y="2936875"/>
            <a:ext cx="3702050" cy="2963863"/>
          </a:xfrm>
          <a:prstGeom prst="rect">
            <a:avLst/>
          </a:prstGeom>
          <a:solidFill>
            <a:schemeClr val="bg1"/>
          </a:solidFill>
          <a:ln w="12700" cap="sq">
            <a:solidFill>
              <a:schemeClr val="tx1"/>
            </a:solidFill>
            <a:miter lim="800000"/>
            <a:headEnd type="none" w="sm" len="sm"/>
            <a:tailEnd type="none" w="sm" len="sm"/>
          </a:ln>
          <a:effectLst>
            <a:outerShdw dist="107763" dir="2700000" algn="ctr" rotWithShape="0">
              <a:schemeClr val="accent1"/>
            </a:outerShdw>
          </a:effectLst>
        </p:spPr>
        <p:txBody>
          <a:bodyPr/>
          <a:lstStyle/>
          <a:p>
            <a:pPr algn="ctr" eaLnBrk="0" hangingPunct="0">
              <a:buClr>
                <a:srgbClr val="000000"/>
              </a:buClr>
              <a:buSzPct val="100000"/>
              <a:buFont typeface="Arial" charset="0"/>
              <a:buNone/>
              <a:defRPr/>
            </a:pPr>
            <a:endParaRPr lang="en-US" sz="1200">
              <a:latin typeface="Tahoma" pitchFamily="34" charset="0"/>
              <a:ea typeface="+mn-ea"/>
            </a:endParaRPr>
          </a:p>
          <a:p>
            <a:pPr algn="ctr" eaLnBrk="0" hangingPunct="0">
              <a:buClr>
                <a:srgbClr val="000000"/>
              </a:buClr>
              <a:buSzPct val="100000"/>
              <a:buFont typeface="Arial" charset="0"/>
              <a:buNone/>
              <a:defRPr/>
            </a:pPr>
            <a:r>
              <a:rPr lang="en-US" sz="1200">
                <a:latin typeface="Tahoma" pitchFamily="34" charset="0"/>
                <a:ea typeface="+mn-ea"/>
              </a:rPr>
              <a:t>2007 Operating Budget</a:t>
            </a:r>
          </a:p>
          <a:p>
            <a:pPr eaLnBrk="0" hangingPunct="0">
              <a:buClr>
                <a:srgbClr val="000000"/>
              </a:buClr>
              <a:buSzPct val="100000"/>
              <a:buFont typeface="Arial" charset="0"/>
              <a:buNone/>
              <a:defRPr/>
            </a:pPr>
            <a:endParaRPr lang="en-US" sz="1200">
              <a:latin typeface="Tahoma" pitchFamily="34" charset="0"/>
              <a:ea typeface="+mn-ea"/>
            </a:endParaRPr>
          </a:p>
          <a:p>
            <a:pPr eaLnBrk="0" hangingPunct="0">
              <a:buClr>
                <a:srgbClr val="000000"/>
              </a:buClr>
              <a:buSzPct val="100000"/>
              <a:buFont typeface="Arial" charset="0"/>
              <a:buNone/>
              <a:defRPr/>
            </a:pPr>
            <a:r>
              <a:rPr lang="en-US" sz="1200">
                <a:latin typeface="Tahoma" pitchFamily="34" charset="0"/>
                <a:ea typeface="+mn-ea"/>
              </a:rPr>
              <a:t>Program Budget:</a:t>
            </a:r>
          </a:p>
          <a:p>
            <a:pPr eaLnBrk="0" hangingPunct="0">
              <a:buClr>
                <a:srgbClr val="000000"/>
              </a:buClr>
              <a:buSzPct val="100000"/>
              <a:buFont typeface="Arial" charset="0"/>
              <a:buNone/>
              <a:defRPr/>
            </a:pPr>
            <a:endParaRPr lang="en-US" sz="1200">
              <a:latin typeface="Tahoma" pitchFamily="34" charset="0"/>
              <a:ea typeface="+mn-ea"/>
            </a:endParaRPr>
          </a:p>
          <a:p>
            <a:pPr eaLnBrk="0" hangingPunct="0">
              <a:buClr>
                <a:srgbClr val="000000"/>
              </a:buClr>
              <a:buSzPct val="100000"/>
              <a:buFontTx/>
              <a:buChar char="•"/>
              <a:defRPr/>
            </a:pPr>
            <a:r>
              <a:rPr lang="en-US" sz="1200">
                <a:latin typeface="Tahoma" pitchFamily="34" charset="0"/>
                <a:ea typeface="+mn-ea"/>
              </a:rPr>
              <a:t>Public Safety	          $2.3 Billion</a:t>
            </a:r>
          </a:p>
          <a:p>
            <a:pPr eaLnBrk="0" hangingPunct="0">
              <a:buClr>
                <a:srgbClr val="000000"/>
              </a:buClr>
              <a:buSzPct val="100000"/>
              <a:buFontTx/>
              <a:buChar char="•"/>
              <a:defRPr/>
            </a:pPr>
            <a:r>
              <a:rPr lang="en-US" sz="1200">
                <a:latin typeface="Tahoma" pitchFamily="34" charset="0"/>
                <a:ea typeface="+mn-ea"/>
              </a:rPr>
              <a:t>Public Health    	          $1.8 Billion</a:t>
            </a:r>
          </a:p>
          <a:p>
            <a:pPr eaLnBrk="0" hangingPunct="0">
              <a:buClr>
                <a:srgbClr val="000000"/>
              </a:buClr>
              <a:buSzPct val="100000"/>
              <a:buFontTx/>
              <a:buChar char="•"/>
              <a:defRPr/>
            </a:pPr>
            <a:r>
              <a:rPr lang="en-US" sz="1200">
                <a:latin typeface="Tahoma" pitchFamily="34" charset="0"/>
                <a:ea typeface="+mn-ea"/>
              </a:rPr>
              <a:t>Transportation 	          $1.1 Billion</a:t>
            </a:r>
          </a:p>
          <a:p>
            <a:pPr eaLnBrk="0" hangingPunct="0">
              <a:buClr>
                <a:srgbClr val="000000"/>
              </a:buClr>
              <a:buSzPct val="100000"/>
              <a:buFontTx/>
              <a:buChar char="•"/>
              <a:defRPr/>
            </a:pPr>
            <a:r>
              <a:rPr lang="en-US" sz="1200">
                <a:latin typeface="Tahoma" pitchFamily="34" charset="0"/>
                <a:ea typeface="+mn-ea"/>
              </a:rPr>
              <a:t>Economic Development         $0.2 Billion</a:t>
            </a:r>
          </a:p>
          <a:p>
            <a:pPr eaLnBrk="0" hangingPunct="0">
              <a:buClr>
                <a:srgbClr val="000000"/>
              </a:buClr>
              <a:buSzPct val="100000"/>
              <a:buFontTx/>
              <a:buChar char="•"/>
              <a:defRPr/>
            </a:pPr>
            <a:r>
              <a:rPr lang="en-US" sz="1200">
                <a:latin typeface="Tahoma" pitchFamily="34" charset="0"/>
                <a:ea typeface="+mn-ea"/>
              </a:rPr>
              <a:t>Environmental Protection      $0.3 Billion</a:t>
            </a:r>
          </a:p>
          <a:p>
            <a:pPr eaLnBrk="0" hangingPunct="0">
              <a:buClr>
                <a:srgbClr val="000000"/>
              </a:buClr>
              <a:buSzPct val="100000"/>
              <a:buFontTx/>
              <a:buChar char="•"/>
              <a:defRPr/>
            </a:pPr>
            <a:r>
              <a:rPr lang="en-US" sz="1200">
                <a:latin typeface="Tahoma" pitchFamily="34" charset="0"/>
                <a:ea typeface="+mn-ea"/>
              </a:rPr>
              <a:t>Leisure, Arts and Culture       $0.3 Billion</a:t>
            </a:r>
          </a:p>
          <a:p>
            <a:pPr eaLnBrk="0" hangingPunct="0">
              <a:buClr>
                <a:srgbClr val="000000"/>
              </a:buClr>
              <a:buSzPct val="100000"/>
              <a:buFontTx/>
              <a:buChar char="•"/>
              <a:defRPr/>
            </a:pPr>
            <a:r>
              <a:rPr lang="en-US" sz="1200">
                <a:latin typeface="Tahoma" pitchFamily="34" charset="0"/>
                <a:ea typeface="+mn-ea"/>
              </a:rPr>
              <a:t>Property Development	          $0.1 Billion</a:t>
            </a:r>
          </a:p>
          <a:p>
            <a:pPr eaLnBrk="0" hangingPunct="0">
              <a:buClr>
                <a:srgbClr val="000000"/>
              </a:buClr>
              <a:buSzPct val="100000"/>
              <a:buFont typeface="Arial" charset="0"/>
              <a:buNone/>
              <a:defRPr/>
            </a:pPr>
            <a:r>
              <a:rPr lang="en-US" sz="1200">
                <a:latin typeface="Tahoma" pitchFamily="34" charset="0"/>
                <a:ea typeface="+mn-ea"/>
              </a:rPr>
              <a:t>-------------------------------------------------</a:t>
            </a:r>
          </a:p>
          <a:p>
            <a:pPr eaLnBrk="0" hangingPunct="0">
              <a:buClr>
                <a:srgbClr val="000000"/>
              </a:buClr>
              <a:buSzPct val="100000"/>
              <a:buFont typeface="Arial" charset="0"/>
              <a:buNone/>
              <a:defRPr/>
            </a:pPr>
            <a:r>
              <a:rPr lang="en-US" sz="1200">
                <a:latin typeface="Tahoma" pitchFamily="34" charset="0"/>
                <a:ea typeface="+mn-ea"/>
              </a:rPr>
              <a:t>TOTAL		          $6.1 Billion</a:t>
            </a:r>
          </a:p>
          <a:p>
            <a:pPr eaLnBrk="0" hangingPunct="0">
              <a:buClr>
                <a:srgbClr val="000000"/>
              </a:buClr>
              <a:buSzPct val="100000"/>
              <a:buFontTx/>
              <a:buChar char="•"/>
              <a:defRPr/>
            </a:pPr>
            <a:endParaRPr lang="en-US" sz="1200">
              <a:latin typeface="Tahoma" pitchFamily="34" charset="0"/>
              <a:ea typeface="+mn-ea"/>
            </a:endParaRPr>
          </a:p>
        </p:txBody>
      </p:sp>
      <p:sp>
        <p:nvSpPr>
          <p:cNvPr id="608260" name="Rectangle 4"/>
          <p:cNvSpPr>
            <a:spLocks noChangeArrowheads="1"/>
          </p:cNvSpPr>
          <p:nvPr/>
        </p:nvSpPr>
        <p:spPr bwMode="auto">
          <a:xfrm>
            <a:off x="703263" y="3070225"/>
            <a:ext cx="3702050" cy="2963863"/>
          </a:xfrm>
          <a:prstGeom prst="rect">
            <a:avLst/>
          </a:prstGeom>
          <a:solidFill>
            <a:schemeClr val="bg1"/>
          </a:solidFill>
          <a:ln w="12700" cap="sq">
            <a:solidFill>
              <a:schemeClr val="tx1"/>
            </a:solidFill>
            <a:miter lim="800000"/>
            <a:headEnd type="none" w="sm" len="sm"/>
            <a:tailEnd type="none" w="sm" len="sm"/>
          </a:ln>
          <a:effectLst>
            <a:outerShdw dist="107763" dir="2700000" algn="ctr" rotWithShape="0">
              <a:schemeClr val="accent1"/>
            </a:outerShdw>
          </a:effectLst>
        </p:spPr>
        <p:txBody>
          <a:bodyPr/>
          <a:lstStyle/>
          <a:p>
            <a:pPr algn="ctr" eaLnBrk="0" hangingPunct="0">
              <a:buClr>
                <a:srgbClr val="000000"/>
              </a:buClr>
              <a:buSzPct val="100000"/>
              <a:buFont typeface="Arial" charset="0"/>
              <a:buNone/>
              <a:defRPr/>
            </a:pPr>
            <a:endParaRPr lang="en-US" sz="1200">
              <a:latin typeface="Tahoma" pitchFamily="34" charset="0"/>
              <a:ea typeface="+mn-ea"/>
            </a:endParaRPr>
          </a:p>
          <a:p>
            <a:pPr algn="ctr" eaLnBrk="0" hangingPunct="0">
              <a:buClr>
                <a:srgbClr val="000000"/>
              </a:buClr>
              <a:buSzPct val="100000"/>
              <a:buFont typeface="Arial" charset="0"/>
              <a:buNone/>
              <a:defRPr/>
            </a:pPr>
            <a:r>
              <a:rPr lang="en-US" sz="1200">
                <a:latin typeface="Tahoma" pitchFamily="34" charset="0"/>
                <a:ea typeface="+mn-ea"/>
              </a:rPr>
              <a:t>2007 Operating Budget</a:t>
            </a:r>
          </a:p>
          <a:p>
            <a:pPr eaLnBrk="0" hangingPunct="0">
              <a:buClr>
                <a:srgbClr val="000000"/>
              </a:buClr>
              <a:buSzPct val="100000"/>
              <a:buFont typeface="Arial" charset="0"/>
              <a:buNone/>
              <a:defRPr/>
            </a:pPr>
            <a:endParaRPr lang="en-US" sz="1200">
              <a:latin typeface="Tahoma" pitchFamily="34" charset="0"/>
              <a:ea typeface="+mn-ea"/>
            </a:endParaRPr>
          </a:p>
          <a:p>
            <a:pPr eaLnBrk="0" hangingPunct="0">
              <a:buClr>
                <a:srgbClr val="000000"/>
              </a:buClr>
              <a:buSzPct val="100000"/>
              <a:buFont typeface="Arial" charset="0"/>
              <a:buNone/>
              <a:defRPr/>
            </a:pPr>
            <a:r>
              <a:rPr lang="en-US" sz="1200">
                <a:latin typeface="Tahoma" pitchFamily="34" charset="0"/>
                <a:ea typeface="+mn-ea"/>
              </a:rPr>
              <a:t>Program Budget:</a:t>
            </a:r>
          </a:p>
          <a:p>
            <a:pPr eaLnBrk="0" hangingPunct="0">
              <a:buClr>
                <a:srgbClr val="000000"/>
              </a:buClr>
              <a:buSzPct val="100000"/>
              <a:buFont typeface="Arial" charset="0"/>
              <a:buNone/>
              <a:defRPr/>
            </a:pPr>
            <a:endParaRPr lang="en-US" sz="1200">
              <a:latin typeface="Tahoma" pitchFamily="34" charset="0"/>
              <a:ea typeface="+mn-ea"/>
            </a:endParaRPr>
          </a:p>
          <a:p>
            <a:pPr eaLnBrk="0" hangingPunct="0">
              <a:buClr>
                <a:srgbClr val="000000"/>
              </a:buClr>
              <a:buSzPct val="100000"/>
              <a:buFontTx/>
              <a:buChar char="•"/>
              <a:defRPr/>
            </a:pPr>
            <a:r>
              <a:rPr lang="en-US" sz="1200">
                <a:latin typeface="Tahoma" pitchFamily="34" charset="0"/>
                <a:ea typeface="+mn-ea"/>
              </a:rPr>
              <a:t>Public Safety	          $2.3 Billion</a:t>
            </a:r>
          </a:p>
          <a:p>
            <a:pPr eaLnBrk="0" hangingPunct="0">
              <a:buClr>
                <a:srgbClr val="000000"/>
              </a:buClr>
              <a:buSzPct val="100000"/>
              <a:buFontTx/>
              <a:buChar char="•"/>
              <a:defRPr/>
            </a:pPr>
            <a:r>
              <a:rPr lang="en-US" sz="1200">
                <a:latin typeface="Tahoma" pitchFamily="34" charset="0"/>
                <a:ea typeface="+mn-ea"/>
              </a:rPr>
              <a:t>Public Health    	          $1.8 Billion</a:t>
            </a:r>
          </a:p>
          <a:p>
            <a:pPr eaLnBrk="0" hangingPunct="0">
              <a:buClr>
                <a:srgbClr val="000000"/>
              </a:buClr>
              <a:buSzPct val="100000"/>
              <a:buFontTx/>
              <a:buChar char="•"/>
              <a:defRPr/>
            </a:pPr>
            <a:r>
              <a:rPr lang="en-US" sz="1200">
                <a:latin typeface="Tahoma" pitchFamily="34" charset="0"/>
                <a:ea typeface="+mn-ea"/>
              </a:rPr>
              <a:t>Transportation 	          $1.1 Billion</a:t>
            </a:r>
          </a:p>
          <a:p>
            <a:pPr eaLnBrk="0" hangingPunct="0">
              <a:buClr>
                <a:srgbClr val="000000"/>
              </a:buClr>
              <a:buSzPct val="100000"/>
              <a:buFontTx/>
              <a:buChar char="•"/>
              <a:defRPr/>
            </a:pPr>
            <a:r>
              <a:rPr lang="en-US" sz="1200">
                <a:latin typeface="Tahoma" pitchFamily="34" charset="0"/>
                <a:ea typeface="+mn-ea"/>
              </a:rPr>
              <a:t>Economic Development         $0.2 Billion</a:t>
            </a:r>
          </a:p>
          <a:p>
            <a:pPr eaLnBrk="0" hangingPunct="0">
              <a:buClr>
                <a:srgbClr val="000000"/>
              </a:buClr>
              <a:buSzPct val="100000"/>
              <a:buFontTx/>
              <a:buChar char="•"/>
              <a:defRPr/>
            </a:pPr>
            <a:r>
              <a:rPr lang="en-US" sz="1200">
                <a:latin typeface="Tahoma" pitchFamily="34" charset="0"/>
                <a:ea typeface="+mn-ea"/>
              </a:rPr>
              <a:t>Environmental Protection      $0.3 Billion</a:t>
            </a:r>
          </a:p>
          <a:p>
            <a:pPr eaLnBrk="0" hangingPunct="0">
              <a:buClr>
                <a:srgbClr val="000000"/>
              </a:buClr>
              <a:buSzPct val="100000"/>
              <a:buFontTx/>
              <a:buChar char="•"/>
              <a:defRPr/>
            </a:pPr>
            <a:r>
              <a:rPr lang="en-US" sz="1200">
                <a:latin typeface="Tahoma" pitchFamily="34" charset="0"/>
                <a:ea typeface="+mn-ea"/>
              </a:rPr>
              <a:t>Leisure, Arts and Culture       $0.3 Billion</a:t>
            </a:r>
          </a:p>
          <a:p>
            <a:pPr eaLnBrk="0" hangingPunct="0">
              <a:buClr>
                <a:srgbClr val="000000"/>
              </a:buClr>
              <a:buSzPct val="100000"/>
              <a:buFontTx/>
              <a:buChar char="•"/>
              <a:defRPr/>
            </a:pPr>
            <a:r>
              <a:rPr lang="en-US" sz="1200">
                <a:latin typeface="Tahoma" pitchFamily="34" charset="0"/>
                <a:ea typeface="+mn-ea"/>
              </a:rPr>
              <a:t>Property Development	          $0.1 Billion</a:t>
            </a:r>
          </a:p>
          <a:p>
            <a:pPr eaLnBrk="0" hangingPunct="0">
              <a:buClr>
                <a:srgbClr val="000000"/>
              </a:buClr>
              <a:buSzPct val="100000"/>
              <a:buFont typeface="Arial" charset="0"/>
              <a:buNone/>
              <a:defRPr/>
            </a:pPr>
            <a:r>
              <a:rPr lang="en-US" sz="1200">
                <a:latin typeface="Tahoma" pitchFamily="34" charset="0"/>
                <a:ea typeface="+mn-ea"/>
              </a:rPr>
              <a:t>-------------------------------------------------</a:t>
            </a:r>
          </a:p>
          <a:p>
            <a:pPr eaLnBrk="0" hangingPunct="0">
              <a:buClr>
                <a:srgbClr val="000000"/>
              </a:buClr>
              <a:buSzPct val="100000"/>
              <a:buFont typeface="Arial" charset="0"/>
              <a:buNone/>
              <a:defRPr/>
            </a:pPr>
            <a:r>
              <a:rPr lang="en-US" sz="1200">
                <a:latin typeface="Tahoma" pitchFamily="34" charset="0"/>
                <a:ea typeface="+mn-ea"/>
              </a:rPr>
              <a:t>TOTAL		          $6.1 Billion</a:t>
            </a:r>
          </a:p>
          <a:p>
            <a:pPr eaLnBrk="0" hangingPunct="0">
              <a:buClr>
                <a:srgbClr val="000000"/>
              </a:buClr>
              <a:buSzPct val="100000"/>
              <a:buFontTx/>
              <a:buChar char="•"/>
              <a:defRPr/>
            </a:pPr>
            <a:endParaRPr lang="en-US" sz="1200">
              <a:latin typeface="Tahoma" pitchFamily="34" charset="0"/>
              <a:ea typeface="+mn-ea"/>
            </a:endParaRPr>
          </a:p>
        </p:txBody>
      </p:sp>
      <p:sp>
        <p:nvSpPr>
          <p:cNvPr id="608261" name="Rectangle 5"/>
          <p:cNvSpPr>
            <a:spLocks noChangeArrowheads="1"/>
          </p:cNvSpPr>
          <p:nvPr/>
        </p:nvSpPr>
        <p:spPr bwMode="auto">
          <a:xfrm>
            <a:off x="555625" y="3222625"/>
            <a:ext cx="3702050" cy="2963863"/>
          </a:xfrm>
          <a:prstGeom prst="rect">
            <a:avLst/>
          </a:prstGeom>
          <a:solidFill>
            <a:schemeClr val="bg1"/>
          </a:solidFill>
          <a:ln w="12700" cap="sq">
            <a:solidFill>
              <a:schemeClr val="tx1"/>
            </a:solidFill>
            <a:miter lim="800000"/>
            <a:headEnd type="none" w="sm" len="sm"/>
            <a:tailEnd type="none" w="sm" len="sm"/>
          </a:ln>
          <a:effectLst>
            <a:outerShdw dist="107763" dir="2700000" algn="ctr" rotWithShape="0">
              <a:schemeClr val="accent1"/>
            </a:outerShdw>
          </a:effectLst>
        </p:spPr>
        <p:txBody>
          <a:bodyPr/>
          <a:lstStyle/>
          <a:p>
            <a:pPr algn="ctr" eaLnBrk="0" hangingPunct="0">
              <a:buClr>
                <a:srgbClr val="000000"/>
              </a:buClr>
              <a:buSzPct val="100000"/>
              <a:buFont typeface="Arial" charset="0"/>
              <a:buNone/>
              <a:defRPr/>
            </a:pPr>
            <a:endParaRPr lang="en-US" sz="1200">
              <a:latin typeface="Tahoma" pitchFamily="34" charset="0"/>
              <a:ea typeface="+mn-ea"/>
            </a:endParaRPr>
          </a:p>
          <a:p>
            <a:pPr algn="ctr" eaLnBrk="0" hangingPunct="0">
              <a:buClr>
                <a:srgbClr val="000000"/>
              </a:buClr>
              <a:buSzPct val="100000"/>
              <a:buFont typeface="Arial" charset="0"/>
              <a:buNone/>
              <a:defRPr/>
            </a:pPr>
            <a:r>
              <a:rPr lang="en-US" sz="1200">
                <a:latin typeface="Tahoma" pitchFamily="34" charset="0"/>
                <a:ea typeface="+mn-ea"/>
              </a:rPr>
              <a:t>2007 Operating Budget</a:t>
            </a:r>
          </a:p>
          <a:p>
            <a:pPr eaLnBrk="0" hangingPunct="0">
              <a:buClr>
                <a:srgbClr val="000000"/>
              </a:buClr>
              <a:buSzPct val="100000"/>
              <a:buFont typeface="Arial" charset="0"/>
              <a:buNone/>
              <a:defRPr/>
            </a:pPr>
            <a:endParaRPr lang="en-US" sz="1200">
              <a:latin typeface="Tahoma" pitchFamily="34" charset="0"/>
              <a:ea typeface="+mn-ea"/>
            </a:endParaRPr>
          </a:p>
          <a:p>
            <a:pPr eaLnBrk="0" hangingPunct="0">
              <a:buClr>
                <a:srgbClr val="000000"/>
              </a:buClr>
              <a:buSzPct val="100000"/>
              <a:buFont typeface="Arial" charset="0"/>
              <a:buNone/>
              <a:defRPr/>
            </a:pPr>
            <a:r>
              <a:rPr lang="en-US" sz="1200">
                <a:latin typeface="Tahoma" pitchFamily="34" charset="0"/>
                <a:ea typeface="+mn-ea"/>
              </a:rPr>
              <a:t>Program Budget:</a:t>
            </a:r>
          </a:p>
          <a:p>
            <a:pPr eaLnBrk="0" hangingPunct="0">
              <a:buClr>
                <a:srgbClr val="000000"/>
              </a:buClr>
              <a:buSzPct val="100000"/>
              <a:buFont typeface="Arial" charset="0"/>
              <a:buNone/>
              <a:defRPr/>
            </a:pPr>
            <a:endParaRPr lang="en-US" sz="1200">
              <a:latin typeface="Tahoma" pitchFamily="34" charset="0"/>
              <a:ea typeface="+mn-ea"/>
            </a:endParaRPr>
          </a:p>
          <a:p>
            <a:pPr eaLnBrk="0" hangingPunct="0">
              <a:buClr>
                <a:srgbClr val="000000"/>
              </a:buClr>
              <a:buSzPct val="100000"/>
              <a:buFontTx/>
              <a:buChar char="•"/>
              <a:defRPr/>
            </a:pPr>
            <a:r>
              <a:rPr lang="en-US" sz="1200">
                <a:latin typeface="Tahoma" pitchFamily="34" charset="0"/>
                <a:ea typeface="+mn-ea"/>
              </a:rPr>
              <a:t>Public Safety	          $2.3 Billion</a:t>
            </a:r>
          </a:p>
          <a:p>
            <a:pPr eaLnBrk="0" hangingPunct="0">
              <a:buClr>
                <a:srgbClr val="000000"/>
              </a:buClr>
              <a:buSzPct val="100000"/>
              <a:buFontTx/>
              <a:buChar char="•"/>
              <a:defRPr/>
            </a:pPr>
            <a:r>
              <a:rPr lang="en-US" sz="1200">
                <a:latin typeface="Tahoma" pitchFamily="34" charset="0"/>
                <a:ea typeface="+mn-ea"/>
              </a:rPr>
              <a:t>Public Health    	          $1.8 Billion</a:t>
            </a:r>
          </a:p>
          <a:p>
            <a:pPr eaLnBrk="0" hangingPunct="0">
              <a:buClr>
                <a:srgbClr val="000000"/>
              </a:buClr>
              <a:buSzPct val="100000"/>
              <a:buFontTx/>
              <a:buChar char="•"/>
              <a:defRPr/>
            </a:pPr>
            <a:r>
              <a:rPr lang="en-US" sz="1200">
                <a:latin typeface="Tahoma" pitchFamily="34" charset="0"/>
                <a:ea typeface="+mn-ea"/>
              </a:rPr>
              <a:t>Transportation 	          $1.1 Billion</a:t>
            </a:r>
          </a:p>
          <a:p>
            <a:pPr eaLnBrk="0" hangingPunct="0">
              <a:buClr>
                <a:srgbClr val="000000"/>
              </a:buClr>
              <a:buSzPct val="100000"/>
              <a:buFontTx/>
              <a:buChar char="•"/>
              <a:defRPr/>
            </a:pPr>
            <a:r>
              <a:rPr lang="en-US" sz="1200">
                <a:latin typeface="Tahoma" pitchFamily="34" charset="0"/>
                <a:ea typeface="+mn-ea"/>
              </a:rPr>
              <a:t>Economic Development         $0.2 Billion</a:t>
            </a:r>
          </a:p>
          <a:p>
            <a:pPr eaLnBrk="0" hangingPunct="0">
              <a:buClr>
                <a:srgbClr val="000000"/>
              </a:buClr>
              <a:buSzPct val="100000"/>
              <a:buFontTx/>
              <a:buChar char="•"/>
              <a:defRPr/>
            </a:pPr>
            <a:r>
              <a:rPr lang="en-US" sz="1200">
                <a:latin typeface="Tahoma" pitchFamily="34" charset="0"/>
                <a:ea typeface="+mn-ea"/>
              </a:rPr>
              <a:t>Environmental Protection      $0.3 Billion</a:t>
            </a:r>
          </a:p>
          <a:p>
            <a:pPr eaLnBrk="0" hangingPunct="0">
              <a:buClr>
                <a:srgbClr val="000000"/>
              </a:buClr>
              <a:buSzPct val="100000"/>
              <a:buFontTx/>
              <a:buChar char="•"/>
              <a:defRPr/>
            </a:pPr>
            <a:r>
              <a:rPr lang="en-US" sz="1200">
                <a:latin typeface="Tahoma" pitchFamily="34" charset="0"/>
                <a:ea typeface="+mn-ea"/>
              </a:rPr>
              <a:t>Leisure, Arts and Culture       $0.3 Billion</a:t>
            </a:r>
          </a:p>
          <a:p>
            <a:pPr eaLnBrk="0" hangingPunct="0">
              <a:buClr>
                <a:srgbClr val="000000"/>
              </a:buClr>
              <a:buSzPct val="100000"/>
              <a:buFontTx/>
              <a:buChar char="•"/>
              <a:defRPr/>
            </a:pPr>
            <a:r>
              <a:rPr lang="en-US" sz="1200">
                <a:latin typeface="Tahoma" pitchFamily="34" charset="0"/>
                <a:ea typeface="+mn-ea"/>
              </a:rPr>
              <a:t>Property Development	          $0.1 Billion</a:t>
            </a:r>
          </a:p>
          <a:p>
            <a:pPr eaLnBrk="0" hangingPunct="0">
              <a:buClr>
                <a:srgbClr val="000000"/>
              </a:buClr>
              <a:buSzPct val="100000"/>
              <a:buFont typeface="Arial" charset="0"/>
              <a:buNone/>
              <a:defRPr/>
            </a:pPr>
            <a:r>
              <a:rPr lang="en-US" sz="1200">
                <a:latin typeface="Tahoma" pitchFamily="34" charset="0"/>
                <a:ea typeface="+mn-ea"/>
              </a:rPr>
              <a:t>-------------------------------------------------</a:t>
            </a:r>
          </a:p>
          <a:p>
            <a:pPr eaLnBrk="0" hangingPunct="0">
              <a:buClr>
                <a:srgbClr val="000000"/>
              </a:buClr>
              <a:buSzPct val="100000"/>
              <a:buFont typeface="Arial" charset="0"/>
              <a:buNone/>
              <a:defRPr/>
            </a:pPr>
            <a:r>
              <a:rPr lang="en-US" sz="1200">
                <a:latin typeface="Tahoma" pitchFamily="34" charset="0"/>
                <a:ea typeface="+mn-ea"/>
              </a:rPr>
              <a:t>TOTAL		          $6.1 Billion</a:t>
            </a:r>
          </a:p>
          <a:p>
            <a:pPr eaLnBrk="0" hangingPunct="0">
              <a:buClr>
                <a:srgbClr val="000000"/>
              </a:buClr>
              <a:buSzPct val="100000"/>
              <a:buFontTx/>
              <a:buChar char="•"/>
              <a:defRPr/>
            </a:pPr>
            <a:endParaRPr lang="en-US" sz="1200">
              <a:latin typeface="Tahoma" pitchFamily="34" charset="0"/>
              <a:ea typeface="+mn-ea"/>
            </a:endParaRPr>
          </a:p>
        </p:txBody>
      </p:sp>
      <p:sp>
        <p:nvSpPr>
          <p:cNvPr id="608262" name="Rectangle 6"/>
          <p:cNvSpPr>
            <a:spLocks noChangeArrowheads="1"/>
          </p:cNvSpPr>
          <p:nvPr/>
        </p:nvSpPr>
        <p:spPr bwMode="auto">
          <a:xfrm>
            <a:off x="403225" y="3355975"/>
            <a:ext cx="3702050" cy="2963863"/>
          </a:xfrm>
          <a:prstGeom prst="rect">
            <a:avLst/>
          </a:prstGeom>
          <a:solidFill>
            <a:schemeClr val="bg1"/>
          </a:solidFill>
          <a:ln w="12700" cap="sq">
            <a:solidFill>
              <a:schemeClr val="tx1"/>
            </a:solidFill>
            <a:miter lim="800000"/>
            <a:headEnd type="none" w="sm" len="sm"/>
            <a:tailEnd type="none" w="sm" len="sm"/>
          </a:ln>
          <a:effectLst>
            <a:outerShdw dist="107763" dir="2700000" algn="ctr" rotWithShape="0">
              <a:schemeClr val="accent1"/>
            </a:outerShdw>
          </a:effectLst>
        </p:spPr>
        <p:txBody>
          <a:bodyPr/>
          <a:lstStyle/>
          <a:p>
            <a:pPr algn="ctr" eaLnBrk="0" hangingPunct="0">
              <a:buClr>
                <a:srgbClr val="000000"/>
              </a:buClr>
              <a:buSzPct val="100000"/>
              <a:buFont typeface="Arial" charset="0"/>
              <a:buNone/>
              <a:defRPr/>
            </a:pPr>
            <a:endParaRPr lang="en-US" sz="1200">
              <a:latin typeface="Tahoma" pitchFamily="34" charset="0"/>
              <a:ea typeface="+mn-ea"/>
            </a:endParaRPr>
          </a:p>
          <a:p>
            <a:pPr algn="ctr" eaLnBrk="0" hangingPunct="0">
              <a:buClr>
                <a:srgbClr val="000000"/>
              </a:buClr>
              <a:buSzPct val="100000"/>
              <a:buFont typeface="Arial" charset="0"/>
              <a:buNone/>
              <a:defRPr/>
            </a:pPr>
            <a:r>
              <a:rPr lang="en-US" sz="1200">
                <a:latin typeface="Tahoma" pitchFamily="34" charset="0"/>
                <a:ea typeface="+mn-ea"/>
              </a:rPr>
              <a:t>2007 Operating Budget</a:t>
            </a:r>
          </a:p>
          <a:p>
            <a:pPr eaLnBrk="0" hangingPunct="0">
              <a:buClr>
                <a:srgbClr val="000000"/>
              </a:buClr>
              <a:buSzPct val="100000"/>
              <a:buFont typeface="Arial" charset="0"/>
              <a:buNone/>
              <a:defRPr/>
            </a:pPr>
            <a:endParaRPr lang="en-US" sz="1200">
              <a:latin typeface="Tahoma" pitchFamily="34" charset="0"/>
              <a:ea typeface="+mn-ea"/>
            </a:endParaRPr>
          </a:p>
          <a:p>
            <a:pPr eaLnBrk="0" hangingPunct="0">
              <a:buClr>
                <a:srgbClr val="000000"/>
              </a:buClr>
              <a:buSzPct val="100000"/>
              <a:buFont typeface="Arial" charset="0"/>
              <a:buNone/>
              <a:defRPr/>
            </a:pPr>
            <a:r>
              <a:rPr lang="en-US" sz="1200">
                <a:latin typeface="Tahoma" pitchFamily="34" charset="0"/>
                <a:ea typeface="+mn-ea"/>
              </a:rPr>
              <a:t>Program Budget:</a:t>
            </a:r>
          </a:p>
          <a:p>
            <a:pPr eaLnBrk="0" hangingPunct="0">
              <a:buClr>
                <a:srgbClr val="000000"/>
              </a:buClr>
              <a:buSzPct val="100000"/>
              <a:buFont typeface="Arial" charset="0"/>
              <a:buNone/>
              <a:defRPr/>
            </a:pPr>
            <a:endParaRPr lang="en-US" sz="1200">
              <a:latin typeface="Tahoma" pitchFamily="34" charset="0"/>
              <a:ea typeface="+mn-ea"/>
            </a:endParaRPr>
          </a:p>
          <a:p>
            <a:pPr eaLnBrk="0" hangingPunct="0">
              <a:buClr>
                <a:srgbClr val="000000"/>
              </a:buClr>
              <a:buSzPct val="100000"/>
              <a:buFontTx/>
              <a:buChar char="•"/>
              <a:defRPr/>
            </a:pPr>
            <a:r>
              <a:rPr lang="en-US" sz="1200">
                <a:latin typeface="Tahoma" pitchFamily="34" charset="0"/>
                <a:ea typeface="+mn-ea"/>
              </a:rPr>
              <a:t>Public Safety	          $2.3 Billion</a:t>
            </a:r>
          </a:p>
          <a:p>
            <a:pPr eaLnBrk="0" hangingPunct="0">
              <a:buClr>
                <a:srgbClr val="000000"/>
              </a:buClr>
              <a:buSzPct val="100000"/>
              <a:buFontTx/>
              <a:buChar char="•"/>
              <a:defRPr/>
            </a:pPr>
            <a:r>
              <a:rPr lang="en-US" sz="1200">
                <a:latin typeface="Tahoma" pitchFamily="34" charset="0"/>
                <a:ea typeface="+mn-ea"/>
              </a:rPr>
              <a:t>Public Health    	          $1.8 Billion</a:t>
            </a:r>
          </a:p>
          <a:p>
            <a:pPr eaLnBrk="0" hangingPunct="0">
              <a:buClr>
                <a:srgbClr val="000000"/>
              </a:buClr>
              <a:buSzPct val="100000"/>
              <a:buFontTx/>
              <a:buChar char="•"/>
              <a:defRPr/>
            </a:pPr>
            <a:r>
              <a:rPr lang="en-US" sz="1200">
                <a:latin typeface="Tahoma" pitchFamily="34" charset="0"/>
                <a:ea typeface="+mn-ea"/>
              </a:rPr>
              <a:t>Transportation 	          $1.1 Billion</a:t>
            </a:r>
          </a:p>
          <a:p>
            <a:pPr eaLnBrk="0" hangingPunct="0">
              <a:buClr>
                <a:srgbClr val="000000"/>
              </a:buClr>
              <a:buSzPct val="100000"/>
              <a:buFontTx/>
              <a:buChar char="•"/>
              <a:defRPr/>
            </a:pPr>
            <a:r>
              <a:rPr lang="en-US" sz="1200">
                <a:latin typeface="Tahoma" pitchFamily="34" charset="0"/>
                <a:ea typeface="+mn-ea"/>
              </a:rPr>
              <a:t>Economic Development         $0.2 Billion</a:t>
            </a:r>
          </a:p>
          <a:p>
            <a:pPr eaLnBrk="0" hangingPunct="0">
              <a:buClr>
                <a:srgbClr val="000000"/>
              </a:buClr>
              <a:buSzPct val="100000"/>
              <a:buFontTx/>
              <a:buChar char="•"/>
              <a:defRPr/>
            </a:pPr>
            <a:r>
              <a:rPr lang="en-US" sz="1200">
                <a:latin typeface="Tahoma" pitchFamily="34" charset="0"/>
                <a:ea typeface="+mn-ea"/>
              </a:rPr>
              <a:t>Environmental Protection      $0.3 Billion</a:t>
            </a:r>
          </a:p>
          <a:p>
            <a:pPr eaLnBrk="0" hangingPunct="0">
              <a:buClr>
                <a:srgbClr val="000000"/>
              </a:buClr>
              <a:buSzPct val="100000"/>
              <a:buFontTx/>
              <a:buChar char="•"/>
              <a:defRPr/>
            </a:pPr>
            <a:r>
              <a:rPr lang="en-US" sz="1200">
                <a:latin typeface="Tahoma" pitchFamily="34" charset="0"/>
                <a:ea typeface="+mn-ea"/>
              </a:rPr>
              <a:t>Leisure, Arts and Culture       $0.3 Billion</a:t>
            </a:r>
          </a:p>
          <a:p>
            <a:pPr eaLnBrk="0" hangingPunct="0">
              <a:buClr>
                <a:srgbClr val="000000"/>
              </a:buClr>
              <a:buSzPct val="100000"/>
              <a:buFontTx/>
              <a:buChar char="•"/>
              <a:defRPr/>
            </a:pPr>
            <a:r>
              <a:rPr lang="en-US" sz="1200">
                <a:latin typeface="Tahoma" pitchFamily="34" charset="0"/>
                <a:ea typeface="+mn-ea"/>
              </a:rPr>
              <a:t>Property Development	          $0.1 Billion</a:t>
            </a:r>
          </a:p>
          <a:p>
            <a:pPr eaLnBrk="0" hangingPunct="0">
              <a:buClr>
                <a:srgbClr val="000000"/>
              </a:buClr>
              <a:buSzPct val="100000"/>
              <a:buFont typeface="Arial" charset="0"/>
              <a:buNone/>
              <a:defRPr/>
            </a:pPr>
            <a:r>
              <a:rPr lang="en-US" sz="1200">
                <a:latin typeface="Tahoma" pitchFamily="34" charset="0"/>
                <a:ea typeface="+mn-ea"/>
              </a:rPr>
              <a:t>-------------------------------------------------</a:t>
            </a:r>
          </a:p>
          <a:p>
            <a:pPr eaLnBrk="0" hangingPunct="0">
              <a:buClr>
                <a:srgbClr val="000000"/>
              </a:buClr>
              <a:buSzPct val="100000"/>
              <a:buFont typeface="Arial" charset="0"/>
              <a:buNone/>
              <a:defRPr/>
            </a:pPr>
            <a:r>
              <a:rPr lang="en-US" sz="1200">
                <a:latin typeface="Tahoma" pitchFamily="34" charset="0"/>
                <a:ea typeface="+mn-ea"/>
              </a:rPr>
              <a:t>TOTAL		          $6.1 Billion</a:t>
            </a:r>
          </a:p>
          <a:p>
            <a:pPr eaLnBrk="0" hangingPunct="0">
              <a:buClr>
                <a:srgbClr val="000000"/>
              </a:buClr>
              <a:buSzPct val="100000"/>
              <a:buFontTx/>
              <a:buChar char="•"/>
              <a:defRPr/>
            </a:pPr>
            <a:endParaRPr lang="en-US" sz="1200">
              <a:latin typeface="Tahoma" pitchFamily="34" charset="0"/>
              <a:ea typeface="+mn-ea"/>
            </a:endParaRPr>
          </a:p>
        </p:txBody>
      </p:sp>
      <p:sp>
        <p:nvSpPr>
          <p:cNvPr id="608263" name="Rectangle 7"/>
          <p:cNvSpPr>
            <a:spLocks noChangeArrowheads="1"/>
          </p:cNvSpPr>
          <p:nvPr/>
        </p:nvSpPr>
        <p:spPr bwMode="auto">
          <a:xfrm>
            <a:off x="250825" y="3489325"/>
            <a:ext cx="3702050" cy="2963863"/>
          </a:xfrm>
          <a:prstGeom prst="rect">
            <a:avLst/>
          </a:prstGeom>
          <a:solidFill>
            <a:schemeClr val="bg1"/>
          </a:solidFill>
          <a:ln w="12700" cap="sq">
            <a:solidFill>
              <a:schemeClr val="tx1"/>
            </a:solidFill>
            <a:miter lim="800000"/>
            <a:headEnd type="none" w="sm" len="sm"/>
            <a:tailEnd type="none" w="sm" len="sm"/>
          </a:ln>
          <a:effectLst>
            <a:outerShdw dist="107763" dir="2700000" algn="ctr" rotWithShape="0">
              <a:schemeClr val="accent1"/>
            </a:outerShdw>
          </a:effectLst>
        </p:spPr>
        <p:txBody>
          <a:bodyPr/>
          <a:lstStyle/>
          <a:p>
            <a:pPr algn="ctr" eaLnBrk="0" hangingPunct="0">
              <a:buClr>
                <a:srgbClr val="000000"/>
              </a:buClr>
              <a:buSzPct val="100000"/>
              <a:buFont typeface="Arial" charset="0"/>
              <a:buNone/>
              <a:defRPr/>
            </a:pPr>
            <a:endParaRPr lang="en-US" sz="1200">
              <a:latin typeface="Tahoma" pitchFamily="34" charset="0"/>
              <a:ea typeface="+mn-ea"/>
            </a:endParaRPr>
          </a:p>
          <a:p>
            <a:pPr algn="ctr" eaLnBrk="0" hangingPunct="0">
              <a:buClr>
                <a:srgbClr val="000000"/>
              </a:buClr>
              <a:buSzPct val="100000"/>
              <a:buFont typeface="Arial" charset="0"/>
              <a:buNone/>
              <a:defRPr/>
            </a:pPr>
            <a:r>
              <a:rPr lang="en-US" sz="1200">
                <a:latin typeface="Tahoma" pitchFamily="34" charset="0"/>
                <a:ea typeface="+mn-ea"/>
              </a:rPr>
              <a:t>2007 Operating Budget</a:t>
            </a:r>
          </a:p>
          <a:p>
            <a:pPr eaLnBrk="0" hangingPunct="0">
              <a:buClr>
                <a:srgbClr val="000000"/>
              </a:buClr>
              <a:buSzPct val="100000"/>
              <a:buFont typeface="Arial" charset="0"/>
              <a:buNone/>
              <a:defRPr/>
            </a:pPr>
            <a:endParaRPr lang="en-US" sz="1200">
              <a:latin typeface="Tahoma" pitchFamily="34" charset="0"/>
              <a:ea typeface="+mn-ea"/>
            </a:endParaRPr>
          </a:p>
          <a:p>
            <a:pPr eaLnBrk="0" hangingPunct="0">
              <a:buClr>
                <a:srgbClr val="000000"/>
              </a:buClr>
              <a:buSzPct val="100000"/>
              <a:buFont typeface="Arial" charset="0"/>
              <a:buNone/>
              <a:defRPr/>
            </a:pPr>
            <a:r>
              <a:rPr lang="en-US" sz="1200">
                <a:latin typeface="Tahoma" pitchFamily="34" charset="0"/>
                <a:ea typeface="+mn-ea"/>
              </a:rPr>
              <a:t>Public Safety Program Service Budget:</a:t>
            </a:r>
          </a:p>
          <a:p>
            <a:pPr eaLnBrk="0" hangingPunct="0">
              <a:buClr>
                <a:srgbClr val="000000"/>
              </a:buClr>
              <a:buSzPct val="100000"/>
              <a:buFont typeface="Arial" charset="0"/>
              <a:buNone/>
              <a:defRPr/>
            </a:pPr>
            <a:endParaRPr lang="en-US" sz="1200">
              <a:latin typeface="Tahoma" pitchFamily="34" charset="0"/>
              <a:ea typeface="+mn-ea"/>
            </a:endParaRPr>
          </a:p>
          <a:p>
            <a:pPr eaLnBrk="0" hangingPunct="0">
              <a:buClr>
                <a:srgbClr val="000000"/>
              </a:buClr>
              <a:buSzPct val="100000"/>
              <a:buFontTx/>
              <a:buChar char="•"/>
              <a:defRPr/>
            </a:pPr>
            <a:r>
              <a:rPr lang="en-US" sz="1200">
                <a:latin typeface="Tahoma" pitchFamily="34" charset="0"/>
                <a:ea typeface="+mn-ea"/>
              </a:rPr>
              <a:t>Fire Rescue		     $75.1 Million</a:t>
            </a:r>
          </a:p>
          <a:p>
            <a:pPr eaLnBrk="0" hangingPunct="0">
              <a:buClr>
                <a:srgbClr val="000000"/>
              </a:buClr>
              <a:buSzPct val="100000"/>
              <a:buFontTx/>
              <a:buChar char="•"/>
              <a:defRPr/>
            </a:pPr>
            <a:r>
              <a:rPr lang="en-US" sz="1200">
                <a:latin typeface="Tahoma" pitchFamily="34" charset="0"/>
                <a:ea typeface="+mn-ea"/>
              </a:rPr>
              <a:t>Police Intervention	     $92.8 Million</a:t>
            </a:r>
          </a:p>
          <a:p>
            <a:pPr eaLnBrk="0" hangingPunct="0">
              <a:buClr>
                <a:srgbClr val="000000"/>
              </a:buClr>
              <a:buSzPct val="100000"/>
              <a:buFontTx/>
              <a:buChar char="•"/>
              <a:defRPr/>
            </a:pPr>
            <a:r>
              <a:rPr lang="en-US" sz="1200">
                <a:latin typeface="Tahoma" pitchFamily="34" charset="0"/>
                <a:ea typeface="+mn-ea"/>
              </a:rPr>
              <a:t>Criminal Investigation	     $38.1 Million</a:t>
            </a:r>
          </a:p>
          <a:p>
            <a:pPr eaLnBrk="0" hangingPunct="0">
              <a:buClr>
                <a:srgbClr val="000000"/>
              </a:buClr>
              <a:buSzPct val="100000"/>
              <a:buFontTx/>
              <a:buChar char="•"/>
              <a:defRPr/>
            </a:pPr>
            <a:r>
              <a:rPr lang="en-US" sz="1200">
                <a:latin typeface="Tahoma" pitchFamily="34" charset="0"/>
                <a:ea typeface="+mn-ea"/>
              </a:rPr>
              <a:t>Building Permission	       $9.6 Million</a:t>
            </a:r>
          </a:p>
          <a:p>
            <a:pPr eaLnBrk="0" hangingPunct="0">
              <a:buClr>
                <a:srgbClr val="000000"/>
              </a:buClr>
              <a:buSzPct val="100000"/>
              <a:buFontTx/>
              <a:buChar char="•"/>
              <a:defRPr/>
            </a:pPr>
            <a:r>
              <a:rPr lang="en-US" sz="1200">
                <a:latin typeface="Tahoma" pitchFamily="34" charset="0"/>
                <a:ea typeface="+mn-ea"/>
              </a:rPr>
              <a:t>Fire Prevention Education	       $5.1 Million</a:t>
            </a:r>
          </a:p>
          <a:p>
            <a:pPr eaLnBrk="0" hangingPunct="0">
              <a:buClr>
                <a:srgbClr val="000000"/>
              </a:buClr>
              <a:buSzPct val="100000"/>
              <a:buFontTx/>
              <a:buChar char="•"/>
              <a:defRPr/>
            </a:pPr>
            <a:r>
              <a:rPr lang="en-US" sz="1200">
                <a:latin typeface="Tahoma" pitchFamily="34" charset="0"/>
                <a:ea typeface="+mn-ea"/>
              </a:rPr>
              <a:t>Crime Prevention Education     $5.3 Million</a:t>
            </a:r>
          </a:p>
          <a:p>
            <a:pPr eaLnBrk="0" hangingPunct="0">
              <a:buClr>
                <a:srgbClr val="000000"/>
              </a:buClr>
              <a:buSzPct val="100000"/>
              <a:buFontTx/>
              <a:buChar char="•"/>
              <a:defRPr/>
            </a:pPr>
            <a:r>
              <a:rPr lang="en-US" sz="1200">
                <a:latin typeface="Tahoma" pitchFamily="34" charset="0"/>
                <a:ea typeface="+mn-ea"/>
              </a:rPr>
              <a:t>Animal Control	       $4.1 Million</a:t>
            </a:r>
          </a:p>
          <a:p>
            <a:pPr eaLnBrk="0" hangingPunct="0">
              <a:buClr>
                <a:srgbClr val="000000"/>
              </a:buClr>
              <a:buSzPct val="100000"/>
              <a:buFont typeface="Arial" charset="0"/>
              <a:buNone/>
              <a:defRPr/>
            </a:pPr>
            <a:r>
              <a:rPr lang="en-US" sz="1200">
                <a:latin typeface="Tahoma" pitchFamily="34" charset="0"/>
                <a:ea typeface="+mn-ea"/>
              </a:rPr>
              <a:t>-------------------------------------------------</a:t>
            </a:r>
          </a:p>
          <a:p>
            <a:pPr eaLnBrk="0" hangingPunct="0">
              <a:buClr>
                <a:srgbClr val="000000"/>
              </a:buClr>
              <a:buSzPct val="100000"/>
              <a:buFont typeface="Arial" charset="0"/>
              <a:buNone/>
              <a:defRPr/>
            </a:pPr>
            <a:r>
              <a:rPr lang="en-US" sz="1200">
                <a:latin typeface="Tahoma" pitchFamily="34" charset="0"/>
                <a:ea typeface="+mn-ea"/>
              </a:rPr>
              <a:t>TOTAL		      $2.3 Billion</a:t>
            </a:r>
          </a:p>
          <a:p>
            <a:pPr eaLnBrk="0" hangingPunct="0">
              <a:buClr>
                <a:srgbClr val="000000"/>
              </a:buClr>
              <a:buSzPct val="100000"/>
              <a:buFontTx/>
              <a:buChar char="•"/>
              <a:defRPr/>
            </a:pPr>
            <a:endParaRPr lang="en-US" sz="1200">
              <a:latin typeface="Tahoma" pitchFamily="34" charset="0"/>
              <a:ea typeface="+mn-ea"/>
            </a:endParaRPr>
          </a:p>
        </p:txBody>
      </p:sp>
      <p:pic>
        <p:nvPicPr>
          <p:cNvPr id="79879" name="Picture 8" descr="logo_city"/>
          <p:cNvPicPr>
            <a:picLocks noChangeAspect="1" noChangeArrowheads="1"/>
          </p:cNvPicPr>
          <p:nvPr/>
        </p:nvPicPr>
        <p:blipFill>
          <a:blip r:embed="rId3"/>
          <a:srcRect/>
          <a:stretch>
            <a:fillRect/>
          </a:stretch>
        </p:blipFill>
        <p:spPr bwMode="auto">
          <a:xfrm>
            <a:off x="295275" y="3589338"/>
            <a:ext cx="773113" cy="265112"/>
          </a:xfrm>
          <a:prstGeom prst="rect">
            <a:avLst/>
          </a:prstGeom>
          <a:noFill/>
          <a:ln w="9525">
            <a:noFill/>
            <a:miter lim="800000"/>
            <a:headEnd/>
            <a:tailEnd/>
          </a:ln>
        </p:spPr>
      </p:pic>
      <p:sp>
        <p:nvSpPr>
          <p:cNvPr id="608265" name="Rectangle 9"/>
          <p:cNvSpPr>
            <a:spLocks noChangeArrowheads="1"/>
          </p:cNvSpPr>
          <p:nvPr/>
        </p:nvSpPr>
        <p:spPr bwMode="auto">
          <a:xfrm>
            <a:off x="4946650" y="1989138"/>
            <a:ext cx="3702050" cy="3625850"/>
          </a:xfrm>
          <a:prstGeom prst="rect">
            <a:avLst/>
          </a:prstGeom>
          <a:solidFill>
            <a:schemeClr val="bg1"/>
          </a:solidFill>
          <a:ln w="12700" cap="sq">
            <a:solidFill>
              <a:schemeClr val="tx1"/>
            </a:solidFill>
            <a:miter lim="800000"/>
            <a:headEnd type="none" w="sm" len="sm"/>
            <a:tailEnd type="none" w="sm" len="sm"/>
          </a:ln>
          <a:effectLst>
            <a:outerShdw dist="107763" dir="2700000" algn="ctr" rotWithShape="0">
              <a:schemeClr val="accent1"/>
            </a:outerShdw>
          </a:effectLst>
        </p:spPr>
        <p:txBody>
          <a:bodyPr/>
          <a:lstStyle/>
          <a:p>
            <a:pPr algn="ctr" eaLnBrk="0" hangingPunct="0">
              <a:buClr>
                <a:srgbClr val="000000"/>
              </a:buClr>
              <a:buSzPct val="100000"/>
              <a:buFont typeface="Arial" charset="0"/>
              <a:buNone/>
              <a:defRPr/>
            </a:pPr>
            <a:endParaRPr lang="en-US" sz="1200">
              <a:latin typeface="Tahoma" pitchFamily="34" charset="0"/>
              <a:ea typeface="+mn-ea"/>
            </a:endParaRPr>
          </a:p>
          <a:p>
            <a:pPr algn="ctr" eaLnBrk="0" hangingPunct="0">
              <a:buClr>
                <a:srgbClr val="000000"/>
              </a:buClr>
              <a:buSzPct val="100000"/>
              <a:buFont typeface="Arial" charset="0"/>
              <a:buNone/>
              <a:defRPr/>
            </a:pPr>
            <a:r>
              <a:rPr lang="en-US" sz="1200">
                <a:latin typeface="Tahoma" pitchFamily="34" charset="0"/>
                <a:ea typeface="+mn-ea"/>
              </a:rPr>
              <a:t>2007 Operating Budget</a:t>
            </a:r>
          </a:p>
          <a:p>
            <a:pPr eaLnBrk="0" hangingPunct="0">
              <a:buClr>
                <a:srgbClr val="000000"/>
              </a:buClr>
              <a:buSzPct val="100000"/>
              <a:buFont typeface="Arial" charset="0"/>
              <a:buNone/>
              <a:defRPr/>
            </a:pPr>
            <a:endParaRPr lang="en-US" sz="1200">
              <a:latin typeface="Tahoma" pitchFamily="34" charset="0"/>
              <a:ea typeface="+mn-ea"/>
            </a:endParaRPr>
          </a:p>
          <a:p>
            <a:pPr eaLnBrk="0" hangingPunct="0">
              <a:buClr>
                <a:srgbClr val="000000"/>
              </a:buClr>
              <a:buSzPct val="100000"/>
              <a:buFont typeface="Arial" charset="0"/>
              <a:buNone/>
              <a:defRPr/>
            </a:pPr>
            <a:r>
              <a:rPr lang="en-US" sz="1200">
                <a:latin typeface="Tahoma" pitchFamily="34" charset="0"/>
                <a:ea typeface="+mn-ea"/>
              </a:rPr>
              <a:t>Transportation Program</a:t>
            </a:r>
          </a:p>
          <a:p>
            <a:pPr eaLnBrk="0" hangingPunct="0">
              <a:buClr>
                <a:srgbClr val="000000"/>
              </a:buClr>
              <a:buSzPct val="100000"/>
              <a:buFont typeface="Arial" charset="0"/>
              <a:buNone/>
              <a:defRPr/>
            </a:pPr>
            <a:r>
              <a:rPr lang="en-US" sz="1200">
                <a:latin typeface="Tahoma" pitchFamily="34" charset="0"/>
                <a:ea typeface="+mn-ea"/>
              </a:rPr>
              <a:t>Handi-Transit Service Budget:</a:t>
            </a:r>
          </a:p>
          <a:p>
            <a:pPr eaLnBrk="0" hangingPunct="0">
              <a:buClr>
                <a:srgbClr val="000000"/>
              </a:buClr>
              <a:buSzPct val="100000"/>
              <a:buFont typeface="Arial" charset="0"/>
              <a:buNone/>
              <a:defRPr/>
            </a:pPr>
            <a:endParaRPr lang="en-US" sz="1200">
              <a:latin typeface="Tahoma" pitchFamily="34" charset="0"/>
              <a:ea typeface="+mn-ea"/>
            </a:endParaRPr>
          </a:p>
          <a:p>
            <a:pPr eaLnBrk="0" hangingPunct="0">
              <a:buClr>
                <a:srgbClr val="000000"/>
              </a:buClr>
              <a:buSzPct val="100000"/>
              <a:buFont typeface="Arial" charset="0"/>
              <a:buNone/>
              <a:defRPr/>
            </a:pPr>
            <a:r>
              <a:rPr lang="en-US" sz="1200">
                <a:latin typeface="Tahoma" pitchFamily="34" charset="0"/>
                <a:ea typeface="+mn-ea"/>
              </a:rPr>
              <a:t>Service Objective: Achieve 95% Supply of Demand</a:t>
            </a:r>
          </a:p>
          <a:p>
            <a:pPr eaLnBrk="0" hangingPunct="0">
              <a:buClr>
                <a:srgbClr val="000000"/>
              </a:buClr>
              <a:buSzPct val="100000"/>
              <a:buFont typeface="Arial" charset="0"/>
              <a:buNone/>
              <a:defRPr/>
            </a:pPr>
            <a:r>
              <a:rPr lang="en-US" sz="1200">
                <a:latin typeface="Tahoma" pitchFamily="34" charset="0"/>
                <a:ea typeface="+mn-ea"/>
              </a:rPr>
              <a:t>Service Output: Handi-Transit Trip</a:t>
            </a:r>
          </a:p>
          <a:p>
            <a:pPr eaLnBrk="0" hangingPunct="0">
              <a:buClr>
                <a:srgbClr val="000000"/>
              </a:buClr>
              <a:buSzPct val="100000"/>
              <a:buFont typeface="Arial" charset="0"/>
              <a:buNone/>
              <a:defRPr/>
            </a:pPr>
            <a:r>
              <a:rPr lang="en-US" sz="1200">
                <a:latin typeface="Tahoma" pitchFamily="34" charset="0"/>
                <a:ea typeface="+mn-ea"/>
              </a:rPr>
              <a:t>Service Client: Handi-Transit Rider</a:t>
            </a:r>
          </a:p>
          <a:p>
            <a:pPr eaLnBrk="0" hangingPunct="0">
              <a:buClr>
                <a:srgbClr val="000000"/>
              </a:buClr>
              <a:buSzPct val="100000"/>
              <a:buFont typeface="Arial" charset="0"/>
              <a:buNone/>
              <a:defRPr/>
            </a:pPr>
            <a:endParaRPr lang="en-US" sz="1200">
              <a:latin typeface="Tahoma" pitchFamily="34" charset="0"/>
              <a:ea typeface="+mn-ea"/>
            </a:endParaRPr>
          </a:p>
          <a:p>
            <a:pPr eaLnBrk="0" hangingPunct="0">
              <a:buClr>
                <a:srgbClr val="000000"/>
              </a:buClr>
              <a:buSzPct val="100000"/>
              <a:buFont typeface="Arial" charset="0"/>
              <a:buNone/>
              <a:defRPr/>
            </a:pPr>
            <a:r>
              <a:rPr lang="en-US" sz="1200">
                <a:latin typeface="Tahoma" pitchFamily="34" charset="0"/>
                <a:ea typeface="+mn-ea"/>
              </a:rPr>
              <a:t>		  2005	 2006</a:t>
            </a:r>
          </a:p>
          <a:p>
            <a:pPr eaLnBrk="0" hangingPunct="0">
              <a:buClr>
                <a:srgbClr val="000000"/>
              </a:buClr>
              <a:buSzPct val="100000"/>
              <a:buFontTx/>
              <a:buChar char="•"/>
              <a:defRPr/>
            </a:pPr>
            <a:r>
              <a:rPr lang="en-US" sz="1200">
                <a:latin typeface="Tahoma" pitchFamily="34" charset="0"/>
                <a:ea typeface="+mn-ea"/>
              </a:rPr>
              <a:t>Trips Demanded	101,356	102,000</a:t>
            </a:r>
          </a:p>
          <a:p>
            <a:pPr eaLnBrk="0" hangingPunct="0">
              <a:buClr>
                <a:srgbClr val="000000"/>
              </a:buClr>
              <a:buSzPct val="100000"/>
              <a:buFontTx/>
              <a:buChar char="•"/>
              <a:defRPr/>
            </a:pPr>
            <a:r>
              <a:rPr lang="en-US" sz="1200">
                <a:latin typeface="Tahoma" pitchFamily="34" charset="0"/>
                <a:ea typeface="+mn-ea"/>
              </a:rPr>
              <a:t>Trips Supplied	 67,668	 78,000</a:t>
            </a:r>
          </a:p>
          <a:p>
            <a:pPr eaLnBrk="0" hangingPunct="0">
              <a:buClr>
                <a:srgbClr val="000000"/>
              </a:buClr>
              <a:buSzPct val="100000"/>
              <a:buFontTx/>
              <a:buChar char="•"/>
              <a:defRPr/>
            </a:pPr>
            <a:r>
              <a:rPr lang="en-US" sz="1200">
                <a:latin typeface="Tahoma" pitchFamily="34" charset="0"/>
                <a:ea typeface="+mn-ea"/>
              </a:rPr>
              <a:t>% Supplied of Demand	    67%	   76%</a:t>
            </a:r>
          </a:p>
          <a:p>
            <a:pPr eaLnBrk="0" hangingPunct="0">
              <a:buClr>
                <a:srgbClr val="000000"/>
              </a:buClr>
              <a:buSzPct val="100000"/>
              <a:buFontTx/>
              <a:buChar char="•"/>
              <a:defRPr/>
            </a:pPr>
            <a:r>
              <a:rPr lang="en-US" sz="1200">
                <a:latin typeface="Tahoma" pitchFamily="34" charset="0"/>
                <a:ea typeface="+mn-ea"/>
              </a:rPr>
              <a:t>Gross Cost / Trip	  $7.08	  $7.21</a:t>
            </a:r>
          </a:p>
          <a:p>
            <a:pPr eaLnBrk="0" hangingPunct="0">
              <a:buClr>
                <a:srgbClr val="000000"/>
              </a:buClr>
              <a:buSzPct val="100000"/>
              <a:buFontTx/>
              <a:buChar char="•"/>
              <a:defRPr/>
            </a:pPr>
            <a:r>
              <a:rPr lang="en-US" sz="1200">
                <a:latin typeface="Tahoma" pitchFamily="34" charset="0"/>
                <a:ea typeface="+mn-ea"/>
              </a:rPr>
              <a:t>Service Fee		  $1.00	  $2.00</a:t>
            </a:r>
          </a:p>
          <a:p>
            <a:pPr eaLnBrk="0" hangingPunct="0">
              <a:buClr>
                <a:srgbClr val="000000"/>
              </a:buClr>
              <a:buSzPct val="100000"/>
              <a:buFontTx/>
              <a:buChar char="•"/>
              <a:defRPr/>
            </a:pPr>
            <a:r>
              <a:rPr lang="en-US" sz="1200">
                <a:latin typeface="Tahoma" pitchFamily="34" charset="0"/>
                <a:ea typeface="+mn-ea"/>
              </a:rPr>
              <a:t>Net Cost / Trip	  $5.35	  $5.18</a:t>
            </a:r>
          </a:p>
          <a:p>
            <a:pPr eaLnBrk="0" hangingPunct="0">
              <a:buClr>
                <a:srgbClr val="000000"/>
              </a:buClr>
              <a:buSzPct val="100000"/>
              <a:buFont typeface="Arial" charset="0"/>
              <a:buNone/>
              <a:defRPr/>
            </a:pPr>
            <a:r>
              <a:rPr lang="en-US" sz="1200">
                <a:latin typeface="Tahoma" pitchFamily="34" charset="0"/>
                <a:ea typeface="+mn-ea"/>
              </a:rPr>
              <a:t>---------------------------------------------------</a:t>
            </a:r>
          </a:p>
          <a:p>
            <a:pPr eaLnBrk="0" hangingPunct="0">
              <a:buClr>
                <a:srgbClr val="000000"/>
              </a:buClr>
              <a:buSzPct val="100000"/>
              <a:buFont typeface="Arial" charset="0"/>
              <a:buNone/>
              <a:defRPr/>
            </a:pPr>
            <a:r>
              <a:rPr lang="en-US" sz="1200">
                <a:latin typeface="Tahoma" pitchFamily="34" charset="0"/>
                <a:ea typeface="+mn-ea"/>
              </a:rPr>
              <a:t>Budget	                   $361,697  $404,000</a:t>
            </a:r>
          </a:p>
          <a:p>
            <a:pPr eaLnBrk="0" hangingPunct="0">
              <a:buClr>
                <a:srgbClr val="000000"/>
              </a:buClr>
              <a:buSzPct val="100000"/>
              <a:buFontTx/>
              <a:buChar char="•"/>
              <a:defRPr/>
            </a:pPr>
            <a:endParaRPr lang="en-US" sz="1200">
              <a:latin typeface="Tahoma" pitchFamily="34" charset="0"/>
              <a:ea typeface="+mn-ea"/>
            </a:endParaRPr>
          </a:p>
        </p:txBody>
      </p:sp>
      <p:pic>
        <p:nvPicPr>
          <p:cNvPr id="79881" name="Picture 10" descr="logo_city"/>
          <p:cNvPicPr>
            <a:picLocks noChangeAspect="1" noChangeArrowheads="1"/>
          </p:cNvPicPr>
          <p:nvPr/>
        </p:nvPicPr>
        <p:blipFill>
          <a:blip r:embed="rId3"/>
          <a:srcRect/>
          <a:stretch>
            <a:fillRect/>
          </a:stretch>
        </p:blipFill>
        <p:spPr bwMode="auto">
          <a:xfrm>
            <a:off x="4991100" y="1984375"/>
            <a:ext cx="773113" cy="265113"/>
          </a:xfrm>
          <a:prstGeom prst="rect">
            <a:avLst/>
          </a:prstGeom>
          <a:noFill/>
          <a:ln w="9525">
            <a:noFill/>
            <a:miter lim="800000"/>
            <a:headEnd/>
            <a:tailEnd/>
          </a:ln>
        </p:spPr>
      </p:pic>
      <p:sp>
        <p:nvSpPr>
          <p:cNvPr id="79882" name="Text Box 11"/>
          <p:cNvSpPr txBox="1">
            <a:spLocks noChangeArrowheads="1"/>
          </p:cNvSpPr>
          <p:nvPr/>
        </p:nvSpPr>
        <p:spPr bwMode="auto">
          <a:xfrm>
            <a:off x="1039813" y="2095500"/>
            <a:ext cx="3598862" cy="581025"/>
          </a:xfrm>
          <a:prstGeom prst="rect">
            <a:avLst/>
          </a:prstGeom>
          <a:noFill/>
          <a:ln w="12700" cap="sq">
            <a:noFill/>
            <a:miter lim="800000"/>
            <a:headEnd type="none" w="sm" len="sm"/>
            <a:tailEnd type="none" w="sm" len="sm"/>
          </a:ln>
        </p:spPr>
        <p:txBody>
          <a:bodyPr>
            <a:spAutoFit/>
          </a:bodyPr>
          <a:lstStyle/>
          <a:p>
            <a:pPr algn="ctr" eaLnBrk="0" hangingPunct="0">
              <a:spcBef>
                <a:spcPct val="50000"/>
              </a:spcBef>
              <a:buClr>
                <a:srgbClr val="000000"/>
              </a:buClr>
              <a:buSzPct val="100000"/>
              <a:buFont typeface="Arial" charset="0"/>
              <a:buNone/>
            </a:pPr>
            <a:r>
              <a:rPr lang="en-US" sz="1600">
                <a:solidFill>
                  <a:schemeClr val="accent2"/>
                </a:solidFill>
                <a:latin typeface="Verdana" pitchFamily="34" charset="0"/>
              </a:rPr>
              <a:t>Program Budgets with Service Allocations</a:t>
            </a:r>
          </a:p>
        </p:txBody>
      </p:sp>
      <p:sp>
        <p:nvSpPr>
          <p:cNvPr id="79883" name="Text Box 12"/>
          <p:cNvSpPr txBox="1">
            <a:spLocks noChangeArrowheads="1"/>
          </p:cNvSpPr>
          <p:nvPr/>
        </p:nvSpPr>
        <p:spPr bwMode="auto">
          <a:xfrm>
            <a:off x="4992688" y="1412875"/>
            <a:ext cx="3598862" cy="581025"/>
          </a:xfrm>
          <a:prstGeom prst="rect">
            <a:avLst/>
          </a:prstGeom>
          <a:noFill/>
          <a:ln w="12700" cap="sq" algn="ctr">
            <a:noFill/>
            <a:miter lim="800000"/>
            <a:headEnd type="none" w="sm" len="sm"/>
            <a:tailEnd type="none" w="sm" len="sm"/>
          </a:ln>
        </p:spPr>
        <p:txBody>
          <a:bodyPr>
            <a:spAutoFit/>
          </a:bodyPr>
          <a:lstStyle/>
          <a:p>
            <a:pPr algn="ctr" eaLnBrk="0" hangingPunct="0">
              <a:spcBef>
                <a:spcPct val="50000"/>
              </a:spcBef>
              <a:buClr>
                <a:srgbClr val="000000"/>
              </a:buClr>
              <a:buSzPct val="100000"/>
              <a:buFont typeface="Arial" charset="0"/>
              <a:buNone/>
            </a:pPr>
            <a:r>
              <a:rPr lang="en-US" sz="1600">
                <a:solidFill>
                  <a:schemeClr val="accent2"/>
                </a:solidFill>
                <a:latin typeface="Verdana" pitchFamily="34" charset="0"/>
              </a:rPr>
              <a:t>Service Budgets with Service Profiles</a:t>
            </a:r>
          </a:p>
        </p:txBody>
      </p:sp>
      <p:sp>
        <p:nvSpPr>
          <p:cNvPr id="79884" name="AutoShape 13"/>
          <p:cNvSpPr>
            <a:spLocks noChangeArrowheads="1"/>
          </p:cNvSpPr>
          <p:nvPr/>
        </p:nvSpPr>
        <p:spPr bwMode="auto">
          <a:xfrm>
            <a:off x="4281488" y="5513388"/>
            <a:ext cx="3259137" cy="633412"/>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accent2"/>
          </a:solidFill>
          <a:ln w="12700" cap="sq">
            <a:solidFill>
              <a:schemeClr val="accent2"/>
            </a:solidFill>
            <a:miter lim="800000"/>
            <a:headEnd type="none" w="sm" len="sm"/>
            <a:tailEnd type="none" w="sm" len="sm"/>
          </a:ln>
        </p:spPr>
        <p:txBody>
          <a:bodyPr wrap="none" anchor="ctr"/>
          <a:lstStyle/>
          <a:p>
            <a:endParaRPr lang="en-US"/>
          </a:p>
        </p:txBody>
      </p:sp>
      <p:sp>
        <p:nvSpPr>
          <p:cNvPr id="79885" name="Rectangle 14"/>
          <p:cNvSpPr>
            <a:spLocks noChangeArrowheads="1"/>
          </p:cNvSpPr>
          <p:nvPr/>
        </p:nvSpPr>
        <p:spPr bwMode="auto">
          <a:xfrm>
            <a:off x="160338" y="160338"/>
            <a:ext cx="8610600" cy="946150"/>
          </a:xfrm>
          <a:prstGeom prst="rect">
            <a:avLst/>
          </a:prstGeom>
          <a:noFill/>
          <a:ln w="9525">
            <a:noFill/>
            <a:miter lim="800000"/>
            <a:headEnd/>
            <a:tailEnd/>
          </a:ln>
        </p:spPr>
        <p:txBody>
          <a:bodyPr anchor="ctr"/>
          <a:lstStyle/>
          <a:p>
            <a:pPr>
              <a:buClr>
                <a:srgbClr val="000000"/>
              </a:buClr>
              <a:buSzPct val="100000"/>
              <a:buFont typeface="Arial" charset="0"/>
              <a:buNone/>
            </a:pPr>
            <a:r>
              <a:rPr lang="en-US" sz="2400">
                <a:solidFill>
                  <a:srgbClr val="7889FB"/>
                </a:solidFill>
                <a:latin typeface="Lucida Grande"/>
              </a:rPr>
              <a:t>Toronto: Program and Service Budget</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1" name="Group 2"/>
          <p:cNvGrpSpPr>
            <a:grpSpLocks/>
          </p:cNvGrpSpPr>
          <p:nvPr/>
        </p:nvGrpSpPr>
        <p:grpSpPr bwMode="auto">
          <a:xfrm>
            <a:off x="215900" y="620713"/>
            <a:ext cx="8172450" cy="5551487"/>
            <a:chOff x="289" y="1131"/>
            <a:chExt cx="5436" cy="3190"/>
          </a:xfrm>
        </p:grpSpPr>
        <p:grpSp>
          <p:nvGrpSpPr>
            <p:cNvPr id="81924" name="Group 3"/>
            <p:cNvGrpSpPr>
              <a:grpSpLocks/>
            </p:cNvGrpSpPr>
            <p:nvPr/>
          </p:nvGrpSpPr>
          <p:grpSpPr bwMode="auto">
            <a:xfrm>
              <a:off x="289" y="1131"/>
              <a:ext cx="2006" cy="1167"/>
              <a:chOff x="808" y="1280"/>
              <a:chExt cx="2496" cy="1648"/>
            </a:xfrm>
          </p:grpSpPr>
          <p:sp>
            <p:nvSpPr>
              <p:cNvPr id="614404" name="Rectangle 4"/>
              <p:cNvSpPr>
                <a:spLocks noChangeArrowheads="1"/>
              </p:cNvSpPr>
              <p:nvPr/>
            </p:nvSpPr>
            <p:spPr bwMode="auto">
              <a:xfrm>
                <a:off x="808" y="1280"/>
                <a:ext cx="2496" cy="1648"/>
              </a:xfrm>
              <a:prstGeom prst="rect">
                <a:avLst/>
              </a:prstGeom>
              <a:gradFill rotWithShape="1">
                <a:gsLst>
                  <a:gs pos="0">
                    <a:schemeClr val="accent1">
                      <a:gamma/>
                      <a:shade val="70196"/>
                      <a:invGamma/>
                    </a:schemeClr>
                  </a:gs>
                  <a:gs pos="100000">
                    <a:schemeClr val="accent1"/>
                  </a:gs>
                </a:gsLst>
                <a:lin ang="18900000" scaled="1"/>
              </a:gradFill>
              <a:ln w="9525">
                <a:solidFill>
                  <a:schemeClr val="tx1"/>
                </a:solidFill>
                <a:miter lim="800000"/>
                <a:headEnd/>
                <a:tailEnd/>
              </a:ln>
              <a:effectLst>
                <a:outerShdw dist="107763" dir="18900000" algn="ctr" rotWithShape="0">
                  <a:schemeClr val="bg2">
                    <a:alpha val="50000"/>
                  </a:schemeClr>
                </a:outerShdw>
              </a:effectLst>
            </p:spPr>
            <p:txBody>
              <a:bodyPr wrap="none" anchor="ctr"/>
              <a:lstStyle/>
              <a:p>
                <a:pPr>
                  <a:buClr>
                    <a:srgbClr val="000000"/>
                  </a:buClr>
                  <a:buSzPct val="100000"/>
                  <a:buFont typeface="Arial" charset="0"/>
                  <a:buNone/>
                  <a:defRPr/>
                </a:pPr>
                <a:endParaRPr lang="en-US">
                  <a:latin typeface="Arial" pitchFamily="34" charset="0"/>
                  <a:ea typeface="+mn-ea"/>
                </a:endParaRPr>
              </a:p>
            </p:txBody>
          </p:sp>
          <p:sp>
            <p:nvSpPr>
              <p:cNvPr id="81928" name="Rectangle 5"/>
              <p:cNvSpPr>
                <a:spLocks noChangeArrowheads="1"/>
              </p:cNvSpPr>
              <p:nvPr/>
            </p:nvSpPr>
            <p:spPr bwMode="auto">
              <a:xfrm>
                <a:off x="1743" y="1467"/>
                <a:ext cx="839" cy="255"/>
              </a:xfrm>
              <a:prstGeom prst="rect">
                <a:avLst/>
              </a:prstGeom>
              <a:solidFill>
                <a:schemeClr val="bg1"/>
              </a:solidFill>
              <a:ln w="38100">
                <a:solidFill>
                  <a:schemeClr val="folHlink"/>
                </a:solidFill>
                <a:miter lim="800000"/>
                <a:headEnd/>
                <a:tailEnd/>
              </a:ln>
            </p:spPr>
            <p:txBody>
              <a:bodyPr wrap="none" anchor="ctr"/>
              <a:lstStyle/>
              <a:p>
                <a:pPr algn="ctr">
                  <a:lnSpc>
                    <a:spcPct val="80000"/>
                  </a:lnSpc>
                  <a:buClr>
                    <a:srgbClr val="000000"/>
                  </a:buClr>
                  <a:buSzPct val="100000"/>
                  <a:buFont typeface="Arial" charset="0"/>
                  <a:buNone/>
                </a:pPr>
                <a:r>
                  <a:rPr lang="en-US" sz="500">
                    <a:solidFill>
                      <a:schemeClr val="folHlink"/>
                    </a:solidFill>
                  </a:rPr>
                  <a:t>Accounting Services</a:t>
                </a:r>
              </a:p>
              <a:p>
                <a:pPr algn="ctr">
                  <a:lnSpc>
                    <a:spcPct val="80000"/>
                  </a:lnSpc>
                  <a:buClr>
                    <a:srgbClr val="000000"/>
                  </a:buClr>
                  <a:buSzPct val="100000"/>
                  <a:buFont typeface="Arial" charset="0"/>
                  <a:buNone/>
                </a:pPr>
                <a:r>
                  <a:rPr lang="en-US" sz="400">
                    <a:solidFill>
                      <a:schemeClr val="folHlink"/>
                    </a:solidFill>
                  </a:rPr>
                  <a:t>(Program)</a:t>
                </a:r>
              </a:p>
            </p:txBody>
          </p:sp>
          <p:sp>
            <p:nvSpPr>
              <p:cNvPr id="81929" name="Rectangle 6"/>
              <p:cNvSpPr>
                <a:spLocks noChangeArrowheads="1"/>
              </p:cNvSpPr>
              <p:nvPr/>
            </p:nvSpPr>
            <p:spPr bwMode="auto">
              <a:xfrm>
                <a:off x="1153" y="1883"/>
                <a:ext cx="812" cy="212"/>
              </a:xfrm>
              <a:prstGeom prst="rect">
                <a:avLst/>
              </a:prstGeom>
              <a:solidFill>
                <a:srgbClr val="EAEAEA"/>
              </a:solidFill>
              <a:ln w="28575">
                <a:solidFill>
                  <a:schemeClr val="folHlink"/>
                </a:solidFill>
                <a:miter lim="800000"/>
                <a:headEnd/>
                <a:tailEnd/>
              </a:ln>
            </p:spPr>
            <p:txBody>
              <a:bodyPr anchor="ctr"/>
              <a:lstStyle/>
              <a:p>
                <a:pPr algn="ctr">
                  <a:lnSpc>
                    <a:spcPct val="80000"/>
                  </a:lnSpc>
                  <a:buClr>
                    <a:srgbClr val="000000"/>
                  </a:buClr>
                  <a:buSzPct val="100000"/>
                  <a:buFont typeface="Arial" charset="0"/>
                  <a:buNone/>
                </a:pPr>
                <a:r>
                  <a:rPr lang="en-US" sz="500">
                    <a:solidFill>
                      <a:schemeClr val="folHlink"/>
                    </a:solidFill>
                  </a:rPr>
                  <a:t>Payment Processing</a:t>
                </a:r>
              </a:p>
            </p:txBody>
          </p:sp>
          <p:cxnSp>
            <p:nvCxnSpPr>
              <p:cNvPr id="81930" name="AutoShape 7"/>
              <p:cNvCxnSpPr>
                <a:cxnSpLocks noChangeShapeType="1"/>
                <a:stCxn id="81928" idx="2"/>
                <a:endCxn id="81929" idx="0"/>
              </p:cNvCxnSpPr>
              <p:nvPr/>
            </p:nvCxnSpPr>
            <p:spPr bwMode="auto">
              <a:xfrm rot="5400000">
                <a:off x="1791" y="1502"/>
                <a:ext cx="140" cy="604"/>
              </a:xfrm>
              <a:prstGeom prst="bentConnector3">
                <a:avLst>
                  <a:gd name="adj1" fmla="val 48569"/>
                </a:avLst>
              </a:prstGeom>
              <a:noFill/>
              <a:ln w="28575">
                <a:solidFill>
                  <a:schemeClr val="tx1"/>
                </a:solidFill>
                <a:miter lim="800000"/>
                <a:headEnd/>
                <a:tailEnd/>
              </a:ln>
            </p:spPr>
          </p:cxnSp>
          <p:sp>
            <p:nvSpPr>
              <p:cNvPr id="81931" name="Rectangle 8"/>
              <p:cNvSpPr>
                <a:spLocks noChangeArrowheads="1"/>
              </p:cNvSpPr>
              <p:nvPr/>
            </p:nvSpPr>
            <p:spPr bwMode="auto">
              <a:xfrm>
                <a:off x="2326" y="1883"/>
                <a:ext cx="812" cy="212"/>
              </a:xfrm>
              <a:prstGeom prst="rect">
                <a:avLst/>
              </a:prstGeom>
              <a:solidFill>
                <a:srgbClr val="EAEAEA"/>
              </a:solidFill>
              <a:ln w="28575" algn="ctr">
                <a:solidFill>
                  <a:schemeClr val="folHlink"/>
                </a:solidFill>
                <a:miter lim="800000"/>
                <a:headEnd/>
                <a:tailEnd/>
              </a:ln>
            </p:spPr>
            <p:txBody>
              <a:bodyPr anchor="ctr"/>
              <a:lstStyle/>
              <a:p>
                <a:pPr algn="ctr">
                  <a:lnSpc>
                    <a:spcPct val="80000"/>
                  </a:lnSpc>
                  <a:buClr>
                    <a:srgbClr val="000000"/>
                  </a:buClr>
                  <a:buSzPct val="100000"/>
                  <a:buFont typeface="Arial" charset="0"/>
                  <a:buNone/>
                </a:pPr>
                <a:r>
                  <a:rPr lang="en-US" sz="500">
                    <a:solidFill>
                      <a:schemeClr val="folHlink"/>
                    </a:solidFill>
                  </a:rPr>
                  <a:t>Financial Reporting &amp; Control</a:t>
                </a:r>
              </a:p>
            </p:txBody>
          </p:sp>
          <p:cxnSp>
            <p:nvCxnSpPr>
              <p:cNvPr id="81932" name="AutoShape 9"/>
              <p:cNvCxnSpPr>
                <a:cxnSpLocks noChangeShapeType="1"/>
                <a:stCxn id="81931" idx="0"/>
                <a:endCxn id="81928" idx="2"/>
              </p:cNvCxnSpPr>
              <p:nvPr/>
            </p:nvCxnSpPr>
            <p:spPr bwMode="auto">
              <a:xfrm rot="5400000" flipH="1">
                <a:off x="2378" y="1519"/>
                <a:ext cx="140" cy="569"/>
              </a:xfrm>
              <a:prstGeom prst="bentConnector3">
                <a:avLst>
                  <a:gd name="adj1" fmla="val 51431"/>
                </a:avLst>
              </a:prstGeom>
              <a:noFill/>
              <a:ln w="28575">
                <a:solidFill>
                  <a:schemeClr val="tx1"/>
                </a:solidFill>
                <a:miter lim="800000"/>
                <a:headEnd/>
                <a:tailEnd/>
              </a:ln>
            </p:spPr>
          </p:cxnSp>
          <p:sp>
            <p:nvSpPr>
              <p:cNvPr id="81933" name="Rectangle 10"/>
              <p:cNvSpPr>
                <a:spLocks noChangeArrowheads="1"/>
              </p:cNvSpPr>
              <p:nvPr/>
            </p:nvSpPr>
            <p:spPr bwMode="auto">
              <a:xfrm>
                <a:off x="1230" y="2242"/>
                <a:ext cx="756" cy="138"/>
              </a:xfrm>
              <a:prstGeom prst="rect">
                <a:avLst/>
              </a:prstGeom>
              <a:solidFill>
                <a:srgbClr val="EAEAEA"/>
              </a:solidFill>
              <a:ln w="28575">
                <a:solidFill>
                  <a:srgbClr val="FF0000"/>
                </a:solidFill>
                <a:miter lim="800000"/>
                <a:headEnd/>
                <a:tailEnd/>
              </a:ln>
            </p:spPr>
            <p:txBody>
              <a:bodyPr anchor="ctr"/>
              <a:lstStyle/>
              <a:p>
                <a:pPr algn="ctr">
                  <a:lnSpc>
                    <a:spcPct val="80000"/>
                  </a:lnSpc>
                  <a:buClr>
                    <a:srgbClr val="000000"/>
                  </a:buClr>
                  <a:buSzPct val="100000"/>
                  <a:buFont typeface="Arial" charset="0"/>
                  <a:buNone/>
                </a:pPr>
                <a:r>
                  <a:rPr lang="en-US" sz="500">
                    <a:solidFill>
                      <a:srgbClr val="FF0000"/>
                    </a:solidFill>
                  </a:rPr>
                  <a:t>Corporate A/P</a:t>
                </a:r>
              </a:p>
            </p:txBody>
          </p:sp>
          <p:sp>
            <p:nvSpPr>
              <p:cNvPr id="81934" name="Rectangle 11"/>
              <p:cNvSpPr>
                <a:spLocks noChangeArrowheads="1"/>
              </p:cNvSpPr>
              <p:nvPr/>
            </p:nvSpPr>
            <p:spPr bwMode="auto">
              <a:xfrm>
                <a:off x="1231" y="2441"/>
                <a:ext cx="757" cy="130"/>
              </a:xfrm>
              <a:prstGeom prst="rect">
                <a:avLst/>
              </a:prstGeom>
              <a:solidFill>
                <a:srgbClr val="EAEAEA"/>
              </a:solidFill>
              <a:ln w="28575">
                <a:solidFill>
                  <a:srgbClr val="FF0000"/>
                </a:solidFill>
                <a:miter lim="800000"/>
                <a:headEnd/>
                <a:tailEnd/>
              </a:ln>
            </p:spPr>
            <p:txBody>
              <a:bodyPr anchor="ctr"/>
              <a:lstStyle/>
              <a:p>
                <a:pPr algn="ctr">
                  <a:lnSpc>
                    <a:spcPct val="80000"/>
                  </a:lnSpc>
                  <a:buClr>
                    <a:srgbClr val="000000"/>
                  </a:buClr>
                  <a:buSzPct val="100000"/>
                  <a:buFont typeface="Arial" charset="0"/>
                  <a:buNone/>
                </a:pPr>
                <a:r>
                  <a:rPr lang="en-US" sz="500">
                    <a:solidFill>
                      <a:srgbClr val="FF0000"/>
                    </a:solidFill>
                  </a:rPr>
                  <a:t>A/R</a:t>
                </a:r>
              </a:p>
            </p:txBody>
          </p:sp>
          <p:sp>
            <p:nvSpPr>
              <p:cNvPr id="81935" name="Line 12"/>
              <p:cNvSpPr>
                <a:spLocks noChangeShapeType="1"/>
              </p:cNvSpPr>
              <p:nvPr/>
            </p:nvSpPr>
            <p:spPr bwMode="auto">
              <a:xfrm flipV="1">
                <a:off x="1030" y="2149"/>
                <a:ext cx="2142" cy="6"/>
              </a:xfrm>
              <a:prstGeom prst="line">
                <a:avLst/>
              </a:prstGeom>
              <a:noFill/>
              <a:ln w="28575">
                <a:solidFill>
                  <a:schemeClr val="tx1"/>
                </a:solidFill>
                <a:prstDash val="dash"/>
                <a:round/>
                <a:headEnd/>
                <a:tailEnd/>
              </a:ln>
            </p:spPr>
            <p:txBody>
              <a:bodyPr/>
              <a:lstStyle/>
              <a:p>
                <a:endParaRPr lang="en-US"/>
              </a:p>
            </p:txBody>
          </p:sp>
          <p:sp>
            <p:nvSpPr>
              <p:cNvPr id="81936" name="Rectangle 13"/>
              <p:cNvSpPr>
                <a:spLocks noChangeArrowheads="1"/>
              </p:cNvSpPr>
              <p:nvPr/>
            </p:nvSpPr>
            <p:spPr bwMode="auto">
              <a:xfrm>
                <a:off x="1223" y="2610"/>
                <a:ext cx="756" cy="178"/>
              </a:xfrm>
              <a:prstGeom prst="rect">
                <a:avLst/>
              </a:prstGeom>
              <a:solidFill>
                <a:srgbClr val="EAEAEA"/>
              </a:solidFill>
              <a:ln w="28575">
                <a:solidFill>
                  <a:srgbClr val="FF0000"/>
                </a:solidFill>
                <a:miter lim="800000"/>
                <a:headEnd/>
                <a:tailEnd/>
              </a:ln>
            </p:spPr>
            <p:txBody>
              <a:bodyPr anchor="ctr"/>
              <a:lstStyle/>
              <a:p>
                <a:pPr algn="ctr">
                  <a:lnSpc>
                    <a:spcPct val="80000"/>
                  </a:lnSpc>
                  <a:buClr>
                    <a:srgbClr val="000000"/>
                  </a:buClr>
                  <a:buSzPct val="100000"/>
                  <a:buFont typeface="Arial" charset="0"/>
                  <a:buNone/>
                </a:pPr>
                <a:r>
                  <a:rPr lang="en-US" sz="500">
                    <a:solidFill>
                      <a:srgbClr val="FF0000"/>
                    </a:solidFill>
                  </a:rPr>
                  <a:t>Corporate Banking</a:t>
                </a:r>
              </a:p>
            </p:txBody>
          </p:sp>
        </p:grpSp>
        <p:pic>
          <p:nvPicPr>
            <p:cNvPr id="614414" name="Picture 14"/>
            <p:cNvPicPr>
              <a:picLocks noChangeAspect="1" noChangeArrowheads="1"/>
            </p:cNvPicPr>
            <p:nvPr/>
          </p:nvPicPr>
          <p:blipFill>
            <a:blip r:embed="rId3"/>
            <a:srcRect/>
            <a:stretch>
              <a:fillRect/>
            </a:stretch>
          </p:blipFill>
          <p:spPr bwMode="auto">
            <a:xfrm>
              <a:off x="1765" y="1996"/>
              <a:ext cx="3960" cy="2325"/>
            </a:xfrm>
            <a:prstGeom prst="rect">
              <a:avLst/>
            </a:prstGeom>
            <a:gradFill rotWithShape="1">
              <a:gsLst>
                <a:gs pos="0">
                  <a:srgbClr val="6FAD98"/>
                </a:gs>
                <a:gs pos="100000">
                  <a:schemeClr val="bg1"/>
                </a:gs>
              </a:gsLst>
              <a:lin ang="2700000" scaled="1"/>
            </a:gradFill>
            <a:ln w="9525">
              <a:solidFill>
                <a:schemeClr val="tx1"/>
              </a:solidFill>
              <a:miter lim="800000"/>
              <a:headEnd/>
              <a:tailEnd/>
            </a:ln>
            <a:effectLst>
              <a:outerShdw dist="107763" dir="18900000" algn="ctr" rotWithShape="0">
                <a:schemeClr val="bg2">
                  <a:alpha val="50000"/>
                </a:schemeClr>
              </a:outerShdw>
            </a:effectLst>
          </p:spPr>
        </p:pic>
        <p:sp>
          <p:nvSpPr>
            <p:cNvPr id="614415" name="Freeform 15"/>
            <p:cNvSpPr>
              <a:spLocks/>
            </p:cNvSpPr>
            <p:nvPr/>
          </p:nvSpPr>
          <p:spPr bwMode="auto">
            <a:xfrm rot="16248702" flipH="1">
              <a:off x="1016" y="2231"/>
              <a:ext cx="805" cy="855"/>
            </a:xfrm>
            <a:custGeom>
              <a:avLst/>
              <a:gdLst/>
              <a:ahLst/>
              <a:cxnLst>
                <a:cxn ang="0">
                  <a:pos x="90" y="0"/>
                </a:cxn>
                <a:cxn ang="0">
                  <a:pos x="189" y="0"/>
                </a:cxn>
                <a:cxn ang="0">
                  <a:pos x="291" y="6"/>
                </a:cxn>
                <a:cxn ang="0">
                  <a:pos x="386" y="21"/>
                </a:cxn>
                <a:cxn ang="0">
                  <a:pos x="496" y="45"/>
                </a:cxn>
                <a:cxn ang="0">
                  <a:pos x="601" y="78"/>
                </a:cxn>
                <a:cxn ang="0">
                  <a:pos x="712" y="123"/>
                </a:cxn>
                <a:cxn ang="0">
                  <a:pos x="811" y="170"/>
                </a:cxn>
                <a:cxn ang="0">
                  <a:pos x="905" y="217"/>
                </a:cxn>
                <a:cxn ang="0">
                  <a:pos x="1001" y="271"/>
                </a:cxn>
                <a:cxn ang="0">
                  <a:pos x="1091" y="331"/>
                </a:cxn>
                <a:cxn ang="0">
                  <a:pos x="1178" y="400"/>
                </a:cxn>
                <a:cxn ang="0">
                  <a:pos x="1249" y="469"/>
                </a:cxn>
                <a:cxn ang="0">
                  <a:pos x="1297" y="533"/>
                </a:cxn>
                <a:cxn ang="0">
                  <a:pos x="1596" y="512"/>
                </a:cxn>
                <a:cxn ang="0">
                  <a:pos x="1494" y="557"/>
                </a:cxn>
                <a:cxn ang="0">
                  <a:pos x="1423" y="593"/>
                </a:cxn>
                <a:cxn ang="0">
                  <a:pos x="1364" y="630"/>
                </a:cxn>
                <a:cxn ang="0">
                  <a:pos x="1307" y="676"/>
                </a:cxn>
                <a:cxn ang="0">
                  <a:pos x="1240" y="736"/>
                </a:cxn>
                <a:cxn ang="0">
                  <a:pos x="1178" y="796"/>
                </a:cxn>
                <a:cxn ang="0">
                  <a:pos x="1124" y="811"/>
                </a:cxn>
                <a:cxn ang="0">
                  <a:pos x="1068" y="783"/>
                </a:cxn>
                <a:cxn ang="0">
                  <a:pos x="999" y="755"/>
                </a:cxn>
                <a:cxn ang="0">
                  <a:pos x="936" y="735"/>
                </a:cxn>
                <a:cxn ang="0">
                  <a:pos x="864" y="715"/>
                </a:cxn>
                <a:cxn ang="0">
                  <a:pos x="791" y="696"/>
                </a:cxn>
                <a:cxn ang="0">
                  <a:pos x="720" y="681"/>
                </a:cxn>
                <a:cxn ang="0">
                  <a:pos x="652" y="666"/>
                </a:cxn>
                <a:cxn ang="0">
                  <a:pos x="560" y="652"/>
                </a:cxn>
                <a:cxn ang="0">
                  <a:pos x="896" y="542"/>
                </a:cxn>
                <a:cxn ang="0">
                  <a:pos x="817" y="439"/>
                </a:cxn>
                <a:cxn ang="0">
                  <a:pos x="757" y="379"/>
                </a:cxn>
                <a:cxn ang="0">
                  <a:pos x="670" y="298"/>
                </a:cxn>
                <a:cxn ang="0">
                  <a:pos x="595" y="235"/>
                </a:cxn>
                <a:cxn ang="0">
                  <a:pos x="535" y="188"/>
                </a:cxn>
                <a:cxn ang="0">
                  <a:pos x="460" y="141"/>
                </a:cxn>
                <a:cxn ang="0">
                  <a:pos x="383" y="102"/>
                </a:cxn>
                <a:cxn ang="0">
                  <a:pos x="291" y="69"/>
                </a:cxn>
                <a:cxn ang="0">
                  <a:pos x="192" y="45"/>
                </a:cxn>
                <a:cxn ang="0">
                  <a:pos x="87" y="24"/>
                </a:cxn>
              </a:cxnLst>
              <a:rect l="0" t="0" r="r" b="b"/>
              <a:pathLst>
                <a:path w="1645" h="823">
                  <a:moveTo>
                    <a:pt x="0" y="6"/>
                  </a:moveTo>
                  <a:lnTo>
                    <a:pt x="90" y="0"/>
                  </a:lnTo>
                  <a:lnTo>
                    <a:pt x="135" y="0"/>
                  </a:lnTo>
                  <a:lnTo>
                    <a:pt x="189" y="0"/>
                  </a:lnTo>
                  <a:lnTo>
                    <a:pt x="240" y="3"/>
                  </a:lnTo>
                  <a:lnTo>
                    <a:pt x="291" y="6"/>
                  </a:lnTo>
                  <a:lnTo>
                    <a:pt x="341" y="12"/>
                  </a:lnTo>
                  <a:lnTo>
                    <a:pt x="386" y="21"/>
                  </a:lnTo>
                  <a:lnTo>
                    <a:pt x="436" y="30"/>
                  </a:lnTo>
                  <a:lnTo>
                    <a:pt x="496" y="45"/>
                  </a:lnTo>
                  <a:lnTo>
                    <a:pt x="550" y="63"/>
                  </a:lnTo>
                  <a:lnTo>
                    <a:pt x="601" y="78"/>
                  </a:lnTo>
                  <a:lnTo>
                    <a:pt x="658" y="99"/>
                  </a:lnTo>
                  <a:lnTo>
                    <a:pt x="712" y="123"/>
                  </a:lnTo>
                  <a:lnTo>
                    <a:pt x="766" y="147"/>
                  </a:lnTo>
                  <a:lnTo>
                    <a:pt x="811" y="170"/>
                  </a:lnTo>
                  <a:lnTo>
                    <a:pt x="862" y="194"/>
                  </a:lnTo>
                  <a:lnTo>
                    <a:pt x="905" y="217"/>
                  </a:lnTo>
                  <a:lnTo>
                    <a:pt x="953" y="244"/>
                  </a:lnTo>
                  <a:lnTo>
                    <a:pt x="1001" y="271"/>
                  </a:lnTo>
                  <a:lnTo>
                    <a:pt x="1049" y="304"/>
                  </a:lnTo>
                  <a:lnTo>
                    <a:pt x="1091" y="331"/>
                  </a:lnTo>
                  <a:lnTo>
                    <a:pt x="1136" y="367"/>
                  </a:lnTo>
                  <a:lnTo>
                    <a:pt x="1178" y="400"/>
                  </a:lnTo>
                  <a:lnTo>
                    <a:pt x="1217" y="433"/>
                  </a:lnTo>
                  <a:lnTo>
                    <a:pt x="1249" y="469"/>
                  </a:lnTo>
                  <a:lnTo>
                    <a:pt x="1276" y="500"/>
                  </a:lnTo>
                  <a:lnTo>
                    <a:pt x="1297" y="533"/>
                  </a:lnTo>
                  <a:lnTo>
                    <a:pt x="1645" y="489"/>
                  </a:lnTo>
                  <a:lnTo>
                    <a:pt x="1596" y="512"/>
                  </a:lnTo>
                  <a:lnTo>
                    <a:pt x="1539" y="536"/>
                  </a:lnTo>
                  <a:lnTo>
                    <a:pt x="1494" y="557"/>
                  </a:lnTo>
                  <a:lnTo>
                    <a:pt x="1460" y="573"/>
                  </a:lnTo>
                  <a:lnTo>
                    <a:pt x="1423" y="593"/>
                  </a:lnTo>
                  <a:lnTo>
                    <a:pt x="1393" y="611"/>
                  </a:lnTo>
                  <a:lnTo>
                    <a:pt x="1364" y="630"/>
                  </a:lnTo>
                  <a:lnTo>
                    <a:pt x="1335" y="653"/>
                  </a:lnTo>
                  <a:lnTo>
                    <a:pt x="1307" y="676"/>
                  </a:lnTo>
                  <a:lnTo>
                    <a:pt x="1273" y="705"/>
                  </a:lnTo>
                  <a:lnTo>
                    <a:pt x="1240" y="736"/>
                  </a:lnTo>
                  <a:lnTo>
                    <a:pt x="1211" y="762"/>
                  </a:lnTo>
                  <a:lnTo>
                    <a:pt x="1178" y="796"/>
                  </a:lnTo>
                  <a:lnTo>
                    <a:pt x="1151" y="823"/>
                  </a:lnTo>
                  <a:lnTo>
                    <a:pt x="1124" y="811"/>
                  </a:lnTo>
                  <a:lnTo>
                    <a:pt x="1097" y="796"/>
                  </a:lnTo>
                  <a:lnTo>
                    <a:pt x="1068" y="783"/>
                  </a:lnTo>
                  <a:lnTo>
                    <a:pt x="1034" y="769"/>
                  </a:lnTo>
                  <a:lnTo>
                    <a:pt x="999" y="755"/>
                  </a:lnTo>
                  <a:lnTo>
                    <a:pt x="967" y="744"/>
                  </a:lnTo>
                  <a:lnTo>
                    <a:pt x="936" y="735"/>
                  </a:lnTo>
                  <a:lnTo>
                    <a:pt x="901" y="724"/>
                  </a:lnTo>
                  <a:lnTo>
                    <a:pt x="864" y="715"/>
                  </a:lnTo>
                  <a:lnTo>
                    <a:pt x="826" y="705"/>
                  </a:lnTo>
                  <a:lnTo>
                    <a:pt x="791" y="696"/>
                  </a:lnTo>
                  <a:lnTo>
                    <a:pt x="757" y="687"/>
                  </a:lnTo>
                  <a:lnTo>
                    <a:pt x="720" y="681"/>
                  </a:lnTo>
                  <a:lnTo>
                    <a:pt x="685" y="673"/>
                  </a:lnTo>
                  <a:lnTo>
                    <a:pt x="652" y="666"/>
                  </a:lnTo>
                  <a:lnTo>
                    <a:pt x="613" y="658"/>
                  </a:lnTo>
                  <a:lnTo>
                    <a:pt x="560" y="652"/>
                  </a:lnTo>
                  <a:lnTo>
                    <a:pt x="920" y="590"/>
                  </a:lnTo>
                  <a:lnTo>
                    <a:pt x="896" y="542"/>
                  </a:lnTo>
                  <a:lnTo>
                    <a:pt x="868" y="506"/>
                  </a:lnTo>
                  <a:lnTo>
                    <a:pt x="817" y="439"/>
                  </a:lnTo>
                  <a:lnTo>
                    <a:pt x="787" y="409"/>
                  </a:lnTo>
                  <a:lnTo>
                    <a:pt x="757" y="379"/>
                  </a:lnTo>
                  <a:lnTo>
                    <a:pt x="703" y="328"/>
                  </a:lnTo>
                  <a:lnTo>
                    <a:pt x="670" y="298"/>
                  </a:lnTo>
                  <a:lnTo>
                    <a:pt x="631" y="262"/>
                  </a:lnTo>
                  <a:lnTo>
                    <a:pt x="595" y="235"/>
                  </a:lnTo>
                  <a:lnTo>
                    <a:pt x="565" y="211"/>
                  </a:lnTo>
                  <a:lnTo>
                    <a:pt x="535" y="188"/>
                  </a:lnTo>
                  <a:lnTo>
                    <a:pt x="499" y="164"/>
                  </a:lnTo>
                  <a:lnTo>
                    <a:pt x="460" y="141"/>
                  </a:lnTo>
                  <a:lnTo>
                    <a:pt x="421" y="123"/>
                  </a:lnTo>
                  <a:lnTo>
                    <a:pt x="383" y="102"/>
                  </a:lnTo>
                  <a:lnTo>
                    <a:pt x="335" y="84"/>
                  </a:lnTo>
                  <a:lnTo>
                    <a:pt x="291" y="69"/>
                  </a:lnTo>
                  <a:lnTo>
                    <a:pt x="240" y="57"/>
                  </a:lnTo>
                  <a:lnTo>
                    <a:pt x="192" y="45"/>
                  </a:lnTo>
                  <a:lnTo>
                    <a:pt x="141" y="33"/>
                  </a:lnTo>
                  <a:lnTo>
                    <a:pt x="87" y="24"/>
                  </a:lnTo>
                  <a:lnTo>
                    <a:pt x="0" y="6"/>
                  </a:lnTo>
                  <a:close/>
                </a:path>
              </a:pathLst>
            </a:custGeom>
            <a:gradFill rotWithShape="0">
              <a:gsLst>
                <a:gs pos="0">
                  <a:srgbClr val="990033">
                    <a:gamma/>
                    <a:tint val="33725"/>
                    <a:invGamma/>
                  </a:srgbClr>
                </a:gs>
                <a:gs pos="100000">
                  <a:srgbClr val="990033"/>
                </a:gs>
              </a:gsLst>
              <a:lin ang="5400000" scaled="1"/>
            </a:gradFill>
            <a:ln w="9525">
              <a:noFill/>
              <a:round/>
              <a:headEnd/>
              <a:tailEnd/>
            </a:ln>
            <a:effectLst>
              <a:outerShdw dist="50800" dir="5400000" algn="ctr" rotWithShape="0">
                <a:srgbClr val="000000"/>
              </a:outerShdw>
            </a:effectLst>
          </p:spPr>
          <p:txBody>
            <a:bodyPr/>
            <a:lstStyle/>
            <a:p>
              <a:pPr>
                <a:buClr>
                  <a:srgbClr val="000000"/>
                </a:buClr>
                <a:buSzPct val="100000"/>
                <a:buFont typeface="Arial" charset="0"/>
                <a:buNone/>
                <a:defRPr/>
              </a:pPr>
              <a:endParaRPr lang="en-US">
                <a:latin typeface="Arial" pitchFamily="34" charset="0"/>
                <a:ea typeface="+mn-ea"/>
              </a:endParaRPr>
            </a:p>
          </p:txBody>
        </p:sp>
      </p:grpSp>
      <p:sp>
        <p:nvSpPr>
          <p:cNvPr id="81922" name="Text Box 16"/>
          <p:cNvSpPr txBox="1">
            <a:spLocks noChangeArrowheads="1"/>
          </p:cNvSpPr>
          <p:nvPr/>
        </p:nvSpPr>
        <p:spPr bwMode="auto">
          <a:xfrm>
            <a:off x="3124200" y="1449388"/>
            <a:ext cx="4724400" cy="623887"/>
          </a:xfrm>
          <a:prstGeom prst="rect">
            <a:avLst/>
          </a:prstGeom>
          <a:noFill/>
          <a:ln w="9525">
            <a:noFill/>
            <a:miter lim="800000"/>
            <a:headEnd/>
            <a:tailEnd/>
          </a:ln>
        </p:spPr>
        <p:txBody>
          <a:bodyPr>
            <a:spAutoFit/>
          </a:bodyPr>
          <a:lstStyle/>
          <a:p>
            <a:pPr algn="ctr">
              <a:spcBef>
                <a:spcPct val="50000"/>
              </a:spcBef>
              <a:buClr>
                <a:srgbClr val="000000"/>
              </a:buClr>
              <a:buSzPct val="100000"/>
              <a:buFont typeface="Arial" charset="0"/>
              <a:buNone/>
            </a:pPr>
            <a:r>
              <a:rPr lang="en-CA" sz="1400">
                <a:solidFill>
                  <a:srgbClr val="16778E"/>
                </a:solidFill>
              </a:rPr>
              <a:t>Management &amp; Service Delivery </a:t>
            </a:r>
          </a:p>
          <a:p>
            <a:pPr algn="ctr">
              <a:spcBef>
                <a:spcPct val="50000"/>
              </a:spcBef>
              <a:buClr>
                <a:srgbClr val="000000"/>
              </a:buClr>
              <a:buSzPct val="100000"/>
              <a:buFont typeface="Arial" charset="0"/>
              <a:buNone/>
            </a:pPr>
            <a:r>
              <a:rPr lang="en-CA" sz="1400">
                <a:solidFill>
                  <a:srgbClr val="16778E"/>
                </a:solidFill>
              </a:rPr>
              <a:t>Process Profiles</a:t>
            </a:r>
            <a:endParaRPr lang="en-US" sz="1400">
              <a:solidFill>
                <a:srgbClr val="16778E"/>
              </a:solidFill>
            </a:endParaRPr>
          </a:p>
        </p:txBody>
      </p:sp>
      <p:sp>
        <p:nvSpPr>
          <p:cNvPr id="81923" name="Rectangle 17"/>
          <p:cNvSpPr>
            <a:spLocks noChangeArrowheads="1"/>
          </p:cNvSpPr>
          <p:nvPr/>
        </p:nvSpPr>
        <p:spPr bwMode="auto">
          <a:xfrm>
            <a:off x="3560763" y="314325"/>
            <a:ext cx="5434012" cy="1054100"/>
          </a:xfrm>
          <a:prstGeom prst="rect">
            <a:avLst/>
          </a:prstGeom>
          <a:noFill/>
          <a:ln w="9525">
            <a:noFill/>
            <a:miter lim="800000"/>
            <a:headEnd/>
            <a:tailEnd/>
          </a:ln>
        </p:spPr>
        <p:txBody>
          <a:bodyPr anchor="ctr"/>
          <a:lstStyle/>
          <a:p>
            <a:pPr algn="ctr">
              <a:buClr>
                <a:srgbClr val="000000"/>
              </a:buClr>
              <a:buSzPct val="100000"/>
              <a:buFont typeface="Arial" charset="0"/>
              <a:buNone/>
            </a:pPr>
            <a:r>
              <a:rPr lang="en-US" sz="2400">
                <a:solidFill>
                  <a:srgbClr val="7889FB"/>
                </a:solidFill>
                <a:latin typeface="Lucida Grande"/>
              </a:rPr>
              <a:t>Toronto</a:t>
            </a:r>
          </a:p>
          <a:p>
            <a:pPr algn="ctr">
              <a:buClr>
                <a:srgbClr val="000000"/>
              </a:buClr>
              <a:buSzPct val="100000"/>
              <a:buFont typeface="Arial" charset="0"/>
              <a:buNone/>
            </a:pPr>
            <a:r>
              <a:rPr lang="en-US" sz="2400">
                <a:solidFill>
                  <a:srgbClr val="7889FB"/>
                </a:solidFill>
                <a:latin typeface="Lucida Grande"/>
              </a:rPr>
              <a:t> Enterprise Architecture</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idx="4294967295"/>
          </p:nvPr>
        </p:nvSpPr>
        <p:spPr>
          <a:xfrm>
            <a:off x="130175" y="411163"/>
            <a:ext cx="9144000" cy="592137"/>
          </a:xfrm>
        </p:spPr>
        <p:txBody>
          <a:bodyPr/>
          <a:lstStyle/>
          <a:p>
            <a:pPr eaLnBrk="1" hangingPunct="1"/>
            <a:r>
              <a:rPr lang="en-US" smtClean="0"/>
              <a:t>Fredericton: Applying Maslow’s Hierarchy of Needs!</a:t>
            </a:r>
          </a:p>
        </p:txBody>
      </p:sp>
      <p:pic>
        <p:nvPicPr>
          <p:cNvPr id="83970" name="Picture 3"/>
          <p:cNvPicPr>
            <a:picLocks noChangeAspect="1" noChangeArrowheads="1"/>
          </p:cNvPicPr>
          <p:nvPr/>
        </p:nvPicPr>
        <p:blipFill>
          <a:blip r:embed="rId3"/>
          <a:srcRect/>
          <a:stretch>
            <a:fillRect/>
          </a:stretch>
        </p:blipFill>
        <p:spPr bwMode="auto">
          <a:xfrm>
            <a:off x="0" y="981075"/>
            <a:ext cx="9144000" cy="5418138"/>
          </a:xfrm>
          <a:prstGeom prst="rect">
            <a:avLst/>
          </a:prstGeom>
          <a:noFill/>
          <a:ln w="6350">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Number Placeholder 1"/>
          <p:cNvSpPr>
            <a:spLocks noGrp="1"/>
          </p:cNvSpPr>
          <p:nvPr>
            <p:ph type="sldNum" sz="quarter" idx="4294967295"/>
          </p:nvPr>
        </p:nvSpPr>
        <p:spPr bwMode="auto">
          <a:xfrm>
            <a:off x="304800" y="6534150"/>
            <a:ext cx="1219200" cy="323850"/>
          </a:xfrm>
          <a:prstGeom prst="rect">
            <a:avLst/>
          </a:prstGeom>
          <a:noFill/>
          <a:ln>
            <a:miter lim="800000"/>
            <a:headEnd/>
            <a:tailEnd/>
          </a:ln>
        </p:spPr>
        <p:txBody>
          <a:bodyPr/>
          <a:lstStyle/>
          <a:p>
            <a:pPr>
              <a:buClr>
                <a:srgbClr val="000000"/>
              </a:buClr>
              <a:buSzPct val="100000"/>
              <a:buFont typeface="Arial" charset="0"/>
              <a:buNone/>
            </a:pPr>
            <a:fld id="{0CA1D517-2929-48AB-863F-54D085576D53}" type="slidenum">
              <a:rPr lang="en-GB"/>
              <a:pPr>
                <a:buClr>
                  <a:srgbClr val="000000"/>
                </a:buClr>
                <a:buSzPct val="100000"/>
                <a:buFont typeface="Arial" charset="0"/>
                <a:buNone/>
              </a:pPr>
              <a:t>34</a:t>
            </a:fld>
            <a:endParaRPr lang="en-GB"/>
          </a:p>
        </p:txBody>
      </p:sp>
      <p:grpSp>
        <p:nvGrpSpPr>
          <p:cNvPr id="86018" name="Group 3"/>
          <p:cNvGrpSpPr>
            <a:grpSpLocks/>
          </p:cNvGrpSpPr>
          <p:nvPr/>
        </p:nvGrpSpPr>
        <p:grpSpPr bwMode="auto">
          <a:xfrm>
            <a:off x="0" y="1016000"/>
            <a:ext cx="9144000" cy="5413375"/>
            <a:chOff x="197" y="844"/>
            <a:chExt cx="5391" cy="3476"/>
          </a:xfrm>
        </p:grpSpPr>
        <p:sp>
          <p:nvSpPr>
            <p:cNvPr id="86020" name="Rectangle 4"/>
            <p:cNvSpPr>
              <a:spLocks noChangeArrowheads="1"/>
            </p:cNvSpPr>
            <p:nvPr/>
          </p:nvSpPr>
          <p:spPr bwMode="auto">
            <a:xfrm>
              <a:off x="5281" y="4103"/>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21" name="Rectangle 5"/>
            <p:cNvSpPr>
              <a:spLocks noChangeArrowheads="1"/>
            </p:cNvSpPr>
            <p:nvPr/>
          </p:nvSpPr>
          <p:spPr bwMode="auto">
            <a:xfrm>
              <a:off x="4989" y="4103"/>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22" name="Rectangle 6"/>
            <p:cNvSpPr>
              <a:spLocks noChangeArrowheads="1"/>
            </p:cNvSpPr>
            <p:nvPr/>
          </p:nvSpPr>
          <p:spPr bwMode="auto">
            <a:xfrm>
              <a:off x="4697" y="4103"/>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23" name="Rectangle 7"/>
            <p:cNvSpPr>
              <a:spLocks noChangeArrowheads="1"/>
            </p:cNvSpPr>
            <p:nvPr/>
          </p:nvSpPr>
          <p:spPr bwMode="auto">
            <a:xfrm>
              <a:off x="4405" y="4103"/>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24" name="Rectangle 8"/>
            <p:cNvSpPr>
              <a:spLocks noChangeArrowheads="1"/>
            </p:cNvSpPr>
            <p:nvPr/>
          </p:nvSpPr>
          <p:spPr bwMode="auto">
            <a:xfrm>
              <a:off x="4114" y="4103"/>
              <a:ext cx="291"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25" name="Rectangle 9"/>
            <p:cNvSpPr>
              <a:spLocks noChangeArrowheads="1"/>
            </p:cNvSpPr>
            <p:nvPr/>
          </p:nvSpPr>
          <p:spPr bwMode="auto">
            <a:xfrm>
              <a:off x="3822" y="4103"/>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026" name="Rectangle 10"/>
            <p:cNvSpPr>
              <a:spLocks noChangeArrowheads="1"/>
            </p:cNvSpPr>
            <p:nvPr/>
          </p:nvSpPr>
          <p:spPr bwMode="auto">
            <a:xfrm>
              <a:off x="3530" y="4103"/>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027" name="Rectangle 11"/>
            <p:cNvSpPr>
              <a:spLocks noChangeArrowheads="1"/>
            </p:cNvSpPr>
            <p:nvPr/>
          </p:nvSpPr>
          <p:spPr bwMode="auto">
            <a:xfrm>
              <a:off x="3238" y="4103"/>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28" name="Rectangle 12"/>
            <p:cNvSpPr>
              <a:spLocks noChangeArrowheads="1"/>
            </p:cNvSpPr>
            <p:nvPr/>
          </p:nvSpPr>
          <p:spPr bwMode="auto">
            <a:xfrm>
              <a:off x="2946" y="4103"/>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029" name="Rectangle 13"/>
            <p:cNvSpPr>
              <a:spLocks noChangeArrowheads="1"/>
            </p:cNvSpPr>
            <p:nvPr/>
          </p:nvSpPr>
          <p:spPr bwMode="auto">
            <a:xfrm>
              <a:off x="2654" y="4103"/>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30" name="Rectangle 14"/>
            <p:cNvSpPr>
              <a:spLocks noChangeArrowheads="1"/>
            </p:cNvSpPr>
            <p:nvPr/>
          </p:nvSpPr>
          <p:spPr bwMode="auto">
            <a:xfrm>
              <a:off x="2362" y="4103"/>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031" name="Rectangle 15"/>
            <p:cNvSpPr>
              <a:spLocks noChangeArrowheads="1"/>
            </p:cNvSpPr>
            <p:nvPr/>
          </p:nvSpPr>
          <p:spPr bwMode="auto">
            <a:xfrm>
              <a:off x="2070" y="4103"/>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32" name="Rectangle 16"/>
            <p:cNvSpPr>
              <a:spLocks noChangeArrowheads="1"/>
            </p:cNvSpPr>
            <p:nvPr/>
          </p:nvSpPr>
          <p:spPr bwMode="auto">
            <a:xfrm>
              <a:off x="1778" y="4103"/>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33" name="Rectangle 17"/>
            <p:cNvSpPr>
              <a:spLocks noChangeArrowheads="1"/>
            </p:cNvSpPr>
            <p:nvPr/>
          </p:nvSpPr>
          <p:spPr bwMode="auto">
            <a:xfrm>
              <a:off x="1487" y="4103"/>
              <a:ext cx="291"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034" name="Rectangle 18"/>
            <p:cNvSpPr>
              <a:spLocks noChangeArrowheads="1"/>
            </p:cNvSpPr>
            <p:nvPr/>
          </p:nvSpPr>
          <p:spPr bwMode="auto">
            <a:xfrm>
              <a:off x="1195" y="4103"/>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35" name="Rectangle 19"/>
            <p:cNvSpPr>
              <a:spLocks noChangeArrowheads="1"/>
            </p:cNvSpPr>
            <p:nvPr/>
          </p:nvSpPr>
          <p:spPr bwMode="auto">
            <a:xfrm>
              <a:off x="197" y="4103"/>
              <a:ext cx="998" cy="217"/>
            </a:xfrm>
            <a:prstGeom prst="rect">
              <a:avLst/>
            </a:prstGeom>
            <a:solidFill>
              <a:srgbClr val="FFFF99"/>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900">
                  <a:solidFill>
                    <a:schemeClr val="tx2"/>
                  </a:solidFill>
                  <a:latin typeface="Verdana" pitchFamily="34" charset="0"/>
                </a:rPr>
                <a:t>Econ. Development</a:t>
              </a:r>
            </a:p>
          </p:txBody>
        </p:sp>
        <p:sp>
          <p:nvSpPr>
            <p:cNvPr id="86036" name="Rectangle 20"/>
            <p:cNvSpPr>
              <a:spLocks noChangeArrowheads="1"/>
            </p:cNvSpPr>
            <p:nvPr/>
          </p:nvSpPr>
          <p:spPr bwMode="auto">
            <a:xfrm>
              <a:off x="5281" y="38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37" name="Rectangle 21"/>
            <p:cNvSpPr>
              <a:spLocks noChangeArrowheads="1"/>
            </p:cNvSpPr>
            <p:nvPr/>
          </p:nvSpPr>
          <p:spPr bwMode="auto">
            <a:xfrm>
              <a:off x="4989" y="38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38" name="Rectangle 22"/>
            <p:cNvSpPr>
              <a:spLocks noChangeArrowheads="1"/>
            </p:cNvSpPr>
            <p:nvPr/>
          </p:nvSpPr>
          <p:spPr bwMode="auto">
            <a:xfrm>
              <a:off x="4697" y="38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39" name="Rectangle 23"/>
            <p:cNvSpPr>
              <a:spLocks noChangeArrowheads="1"/>
            </p:cNvSpPr>
            <p:nvPr/>
          </p:nvSpPr>
          <p:spPr bwMode="auto">
            <a:xfrm>
              <a:off x="4405" y="38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40" name="Rectangle 24"/>
            <p:cNvSpPr>
              <a:spLocks noChangeArrowheads="1"/>
            </p:cNvSpPr>
            <p:nvPr/>
          </p:nvSpPr>
          <p:spPr bwMode="auto">
            <a:xfrm>
              <a:off x="4114" y="3886"/>
              <a:ext cx="291"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41" name="Rectangle 25"/>
            <p:cNvSpPr>
              <a:spLocks noChangeArrowheads="1"/>
            </p:cNvSpPr>
            <p:nvPr/>
          </p:nvSpPr>
          <p:spPr bwMode="auto">
            <a:xfrm>
              <a:off x="3822" y="38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42" name="Rectangle 26"/>
            <p:cNvSpPr>
              <a:spLocks noChangeArrowheads="1"/>
            </p:cNvSpPr>
            <p:nvPr/>
          </p:nvSpPr>
          <p:spPr bwMode="auto">
            <a:xfrm>
              <a:off x="3530" y="38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43" name="Rectangle 27"/>
            <p:cNvSpPr>
              <a:spLocks noChangeArrowheads="1"/>
            </p:cNvSpPr>
            <p:nvPr/>
          </p:nvSpPr>
          <p:spPr bwMode="auto">
            <a:xfrm>
              <a:off x="3238" y="38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44" name="Rectangle 28"/>
            <p:cNvSpPr>
              <a:spLocks noChangeArrowheads="1"/>
            </p:cNvSpPr>
            <p:nvPr/>
          </p:nvSpPr>
          <p:spPr bwMode="auto">
            <a:xfrm>
              <a:off x="2946" y="38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45" name="Rectangle 29"/>
            <p:cNvSpPr>
              <a:spLocks noChangeArrowheads="1"/>
            </p:cNvSpPr>
            <p:nvPr/>
          </p:nvSpPr>
          <p:spPr bwMode="auto">
            <a:xfrm>
              <a:off x="2654" y="38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46" name="Rectangle 30"/>
            <p:cNvSpPr>
              <a:spLocks noChangeArrowheads="1"/>
            </p:cNvSpPr>
            <p:nvPr/>
          </p:nvSpPr>
          <p:spPr bwMode="auto">
            <a:xfrm>
              <a:off x="2362" y="38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47" name="Rectangle 31"/>
            <p:cNvSpPr>
              <a:spLocks noChangeArrowheads="1"/>
            </p:cNvSpPr>
            <p:nvPr/>
          </p:nvSpPr>
          <p:spPr bwMode="auto">
            <a:xfrm>
              <a:off x="2070" y="38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048" name="Rectangle 32"/>
            <p:cNvSpPr>
              <a:spLocks noChangeArrowheads="1"/>
            </p:cNvSpPr>
            <p:nvPr/>
          </p:nvSpPr>
          <p:spPr bwMode="auto">
            <a:xfrm>
              <a:off x="1778" y="38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49" name="Rectangle 33"/>
            <p:cNvSpPr>
              <a:spLocks noChangeArrowheads="1"/>
            </p:cNvSpPr>
            <p:nvPr/>
          </p:nvSpPr>
          <p:spPr bwMode="auto">
            <a:xfrm>
              <a:off x="1487" y="3886"/>
              <a:ext cx="291"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050" name="Rectangle 34"/>
            <p:cNvSpPr>
              <a:spLocks noChangeArrowheads="1"/>
            </p:cNvSpPr>
            <p:nvPr/>
          </p:nvSpPr>
          <p:spPr bwMode="auto">
            <a:xfrm>
              <a:off x="1195" y="38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51" name="Rectangle 35"/>
            <p:cNvSpPr>
              <a:spLocks noChangeArrowheads="1"/>
            </p:cNvSpPr>
            <p:nvPr/>
          </p:nvSpPr>
          <p:spPr bwMode="auto">
            <a:xfrm>
              <a:off x="197" y="3886"/>
              <a:ext cx="998" cy="217"/>
            </a:xfrm>
            <a:prstGeom prst="rect">
              <a:avLst/>
            </a:prstGeom>
            <a:solidFill>
              <a:srgbClr val="FFFF99"/>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900">
                  <a:solidFill>
                    <a:schemeClr val="tx2"/>
                  </a:solidFill>
                  <a:latin typeface="Verdana" pitchFamily="34" charset="0"/>
                </a:rPr>
                <a:t>Disaster Response</a:t>
              </a:r>
            </a:p>
          </p:txBody>
        </p:sp>
        <p:sp>
          <p:nvSpPr>
            <p:cNvPr id="86052" name="Rectangle 36"/>
            <p:cNvSpPr>
              <a:spLocks noChangeArrowheads="1"/>
            </p:cNvSpPr>
            <p:nvPr/>
          </p:nvSpPr>
          <p:spPr bwMode="auto">
            <a:xfrm>
              <a:off x="5281" y="3703"/>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53" name="Rectangle 37"/>
            <p:cNvSpPr>
              <a:spLocks noChangeArrowheads="1"/>
            </p:cNvSpPr>
            <p:nvPr/>
          </p:nvSpPr>
          <p:spPr bwMode="auto">
            <a:xfrm>
              <a:off x="4989" y="3703"/>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54" name="Rectangle 38"/>
            <p:cNvSpPr>
              <a:spLocks noChangeArrowheads="1"/>
            </p:cNvSpPr>
            <p:nvPr/>
          </p:nvSpPr>
          <p:spPr bwMode="auto">
            <a:xfrm>
              <a:off x="4697" y="3703"/>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055" name="Rectangle 39"/>
            <p:cNvSpPr>
              <a:spLocks noChangeArrowheads="1"/>
            </p:cNvSpPr>
            <p:nvPr/>
          </p:nvSpPr>
          <p:spPr bwMode="auto">
            <a:xfrm>
              <a:off x="4405" y="3703"/>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56" name="Rectangle 40"/>
            <p:cNvSpPr>
              <a:spLocks noChangeArrowheads="1"/>
            </p:cNvSpPr>
            <p:nvPr/>
          </p:nvSpPr>
          <p:spPr bwMode="auto">
            <a:xfrm>
              <a:off x="4114" y="3703"/>
              <a:ext cx="291"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057" name="Rectangle 41"/>
            <p:cNvSpPr>
              <a:spLocks noChangeArrowheads="1"/>
            </p:cNvSpPr>
            <p:nvPr/>
          </p:nvSpPr>
          <p:spPr bwMode="auto">
            <a:xfrm>
              <a:off x="3822" y="3703"/>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58" name="Rectangle 42"/>
            <p:cNvSpPr>
              <a:spLocks noChangeArrowheads="1"/>
            </p:cNvSpPr>
            <p:nvPr/>
          </p:nvSpPr>
          <p:spPr bwMode="auto">
            <a:xfrm>
              <a:off x="3530" y="3703"/>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59" name="Rectangle 43"/>
            <p:cNvSpPr>
              <a:spLocks noChangeArrowheads="1"/>
            </p:cNvSpPr>
            <p:nvPr/>
          </p:nvSpPr>
          <p:spPr bwMode="auto">
            <a:xfrm>
              <a:off x="3238" y="3703"/>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60" name="Rectangle 44"/>
            <p:cNvSpPr>
              <a:spLocks noChangeArrowheads="1"/>
            </p:cNvSpPr>
            <p:nvPr/>
          </p:nvSpPr>
          <p:spPr bwMode="auto">
            <a:xfrm>
              <a:off x="2946" y="3703"/>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61" name="Rectangle 45"/>
            <p:cNvSpPr>
              <a:spLocks noChangeArrowheads="1"/>
            </p:cNvSpPr>
            <p:nvPr/>
          </p:nvSpPr>
          <p:spPr bwMode="auto">
            <a:xfrm>
              <a:off x="2654" y="3703"/>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62" name="Rectangle 46"/>
            <p:cNvSpPr>
              <a:spLocks noChangeArrowheads="1"/>
            </p:cNvSpPr>
            <p:nvPr/>
          </p:nvSpPr>
          <p:spPr bwMode="auto">
            <a:xfrm>
              <a:off x="2362" y="3703"/>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63" name="Rectangle 47"/>
            <p:cNvSpPr>
              <a:spLocks noChangeArrowheads="1"/>
            </p:cNvSpPr>
            <p:nvPr/>
          </p:nvSpPr>
          <p:spPr bwMode="auto">
            <a:xfrm>
              <a:off x="2070" y="3703"/>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064" name="Rectangle 48"/>
            <p:cNvSpPr>
              <a:spLocks noChangeArrowheads="1"/>
            </p:cNvSpPr>
            <p:nvPr/>
          </p:nvSpPr>
          <p:spPr bwMode="auto">
            <a:xfrm>
              <a:off x="1778" y="3703"/>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65" name="Rectangle 49"/>
            <p:cNvSpPr>
              <a:spLocks noChangeArrowheads="1"/>
            </p:cNvSpPr>
            <p:nvPr/>
          </p:nvSpPr>
          <p:spPr bwMode="auto">
            <a:xfrm>
              <a:off x="1487" y="3703"/>
              <a:ext cx="291"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66" name="Rectangle 50"/>
            <p:cNvSpPr>
              <a:spLocks noChangeArrowheads="1"/>
            </p:cNvSpPr>
            <p:nvPr/>
          </p:nvSpPr>
          <p:spPr bwMode="auto">
            <a:xfrm>
              <a:off x="1195" y="3703"/>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67" name="Rectangle 51"/>
            <p:cNvSpPr>
              <a:spLocks noChangeArrowheads="1"/>
            </p:cNvSpPr>
            <p:nvPr/>
          </p:nvSpPr>
          <p:spPr bwMode="auto">
            <a:xfrm>
              <a:off x="197" y="3703"/>
              <a:ext cx="998" cy="183"/>
            </a:xfrm>
            <a:prstGeom prst="rect">
              <a:avLst/>
            </a:prstGeom>
            <a:solidFill>
              <a:srgbClr val="FFFF99"/>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900">
                  <a:solidFill>
                    <a:schemeClr val="tx2"/>
                  </a:solidFill>
                  <a:latin typeface="Verdana" pitchFamily="34" charset="0"/>
                </a:rPr>
                <a:t>Crime Prevention</a:t>
              </a:r>
            </a:p>
          </p:txBody>
        </p:sp>
        <p:sp>
          <p:nvSpPr>
            <p:cNvPr id="86068" name="Rectangle 52"/>
            <p:cNvSpPr>
              <a:spLocks noChangeArrowheads="1"/>
            </p:cNvSpPr>
            <p:nvPr/>
          </p:nvSpPr>
          <p:spPr bwMode="auto">
            <a:xfrm>
              <a:off x="5281" y="34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69" name="Rectangle 53"/>
            <p:cNvSpPr>
              <a:spLocks noChangeArrowheads="1"/>
            </p:cNvSpPr>
            <p:nvPr/>
          </p:nvSpPr>
          <p:spPr bwMode="auto">
            <a:xfrm>
              <a:off x="4989" y="34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70" name="Rectangle 54"/>
            <p:cNvSpPr>
              <a:spLocks noChangeArrowheads="1"/>
            </p:cNvSpPr>
            <p:nvPr/>
          </p:nvSpPr>
          <p:spPr bwMode="auto">
            <a:xfrm>
              <a:off x="4697" y="34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71" name="Rectangle 55"/>
            <p:cNvSpPr>
              <a:spLocks noChangeArrowheads="1"/>
            </p:cNvSpPr>
            <p:nvPr/>
          </p:nvSpPr>
          <p:spPr bwMode="auto">
            <a:xfrm>
              <a:off x="4405" y="34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72" name="Rectangle 56"/>
            <p:cNvSpPr>
              <a:spLocks noChangeArrowheads="1"/>
            </p:cNvSpPr>
            <p:nvPr/>
          </p:nvSpPr>
          <p:spPr bwMode="auto">
            <a:xfrm>
              <a:off x="4114" y="3486"/>
              <a:ext cx="291"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73" name="Rectangle 57"/>
            <p:cNvSpPr>
              <a:spLocks noChangeArrowheads="1"/>
            </p:cNvSpPr>
            <p:nvPr/>
          </p:nvSpPr>
          <p:spPr bwMode="auto">
            <a:xfrm>
              <a:off x="3822" y="34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74" name="Rectangle 58"/>
            <p:cNvSpPr>
              <a:spLocks noChangeArrowheads="1"/>
            </p:cNvSpPr>
            <p:nvPr/>
          </p:nvSpPr>
          <p:spPr bwMode="auto">
            <a:xfrm>
              <a:off x="3530" y="34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075" name="Rectangle 59"/>
            <p:cNvSpPr>
              <a:spLocks noChangeArrowheads="1"/>
            </p:cNvSpPr>
            <p:nvPr/>
          </p:nvSpPr>
          <p:spPr bwMode="auto">
            <a:xfrm>
              <a:off x="3238" y="34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76" name="Rectangle 60"/>
            <p:cNvSpPr>
              <a:spLocks noChangeArrowheads="1"/>
            </p:cNvSpPr>
            <p:nvPr/>
          </p:nvSpPr>
          <p:spPr bwMode="auto">
            <a:xfrm>
              <a:off x="2946" y="34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077" name="Rectangle 61"/>
            <p:cNvSpPr>
              <a:spLocks noChangeArrowheads="1"/>
            </p:cNvSpPr>
            <p:nvPr/>
          </p:nvSpPr>
          <p:spPr bwMode="auto">
            <a:xfrm>
              <a:off x="2654" y="34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78" name="Rectangle 62"/>
            <p:cNvSpPr>
              <a:spLocks noChangeArrowheads="1"/>
            </p:cNvSpPr>
            <p:nvPr/>
          </p:nvSpPr>
          <p:spPr bwMode="auto">
            <a:xfrm>
              <a:off x="2362" y="34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079" name="Rectangle 63"/>
            <p:cNvSpPr>
              <a:spLocks noChangeArrowheads="1"/>
            </p:cNvSpPr>
            <p:nvPr/>
          </p:nvSpPr>
          <p:spPr bwMode="auto">
            <a:xfrm>
              <a:off x="2070" y="34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80" name="Rectangle 64"/>
            <p:cNvSpPr>
              <a:spLocks noChangeArrowheads="1"/>
            </p:cNvSpPr>
            <p:nvPr/>
          </p:nvSpPr>
          <p:spPr bwMode="auto">
            <a:xfrm>
              <a:off x="1778" y="34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081" name="Rectangle 65"/>
            <p:cNvSpPr>
              <a:spLocks noChangeArrowheads="1"/>
            </p:cNvSpPr>
            <p:nvPr/>
          </p:nvSpPr>
          <p:spPr bwMode="auto">
            <a:xfrm>
              <a:off x="1487" y="3486"/>
              <a:ext cx="291"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082" name="Rectangle 66"/>
            <p:cNvSpPr>
              <a:spLocks noChangeArrowheads="1"/>
            </p:cNvSpPr>
            <p:nvPr/>
          </p:nvSpPr>
          <p:spPr bwMode="auto">
            <a:xfrm>
              <a:off x="1195" y="3486"/>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083" name="Rectangle 67"/>
            <p:cNvSpPr>
              <a:spLocks noChangeArrowheads="1"/>
            </p:cNvSpPr>
            <p:nvPr/>
          </p:nvSpPr>
          <p:spPr bwMode="auto">
            <a:xfrm>
              <a:off x="197" y="3486"/>
              <a:ext cx="998" cy="217"/>
            </a:xfrm>
            <a:prstGeom prst="rect">
              <a:avLst/>
            </a:prstGeom>
            <a:solidFill>
              <a:srgbClr val="FFFF99"/>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900">
                  <a:solidFill>
                    <a:schemeClr val="tx2"/>
                  </a:solidFill>
                  <a:latin typeface="Verdana" pitchFamily="34" charset="0"/>
                </a:rPr>
                <a:t>Council &amp; Admin</a:t>
              </a:r>
            </a:p>
          </p:txBody>
        </p:sp>
        <p:sp>
          <p:nvSpPr>
            <p:cNvPr id="86084" name="Rectangle 68"/>
            <p:cNvSpPr>
              <a:spLocks noChangeArrowheads="1"/>
            </p:cNvSpPr>
            <p:nvPr/>
          </p:nvSpPr>
          <p:spPr bwMode="auto">
            <a:xfrm>
              <a:off x="5281" y="3269"/>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85" name="Rectangle 69"/>
            <p:cNvSpPr>
              <a:spLocks noChangeArrowheads="1"/>
            </p:cNvSpPr>
            <p:nvPr/>
          </p:nvSpPr>
          <p:spPr bwMode="auto">
            <a:xfrm>
              <a:off x="4989" y="3269"/>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86" name="Rectangle 70"/>
            <p:cNvSpPr>
              <a:spLocks noChangeArrowheads="1"/>
            </p:cNvSpPr>
            <p:nvPr/>
          </p:nvSpPr>
          <p:spPr bwMode="auto">
            <a:xfrm>
              <a:off x="4697" y="3269"/>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87" name="Rectangle 71"/>
            <p:cNvSpPr>
              <a:spLocks noChangeArrowheads="1"/>
            </p:cNvSpPr>
            <p:nvPr/>
          </p:nvSpPr>
          <p:spPr bwMode="auto">
            <a:xfrm>
              <a:off x="4405" y="3269"/>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88" name="Rectangle 72"/>
            <p:cNvSpPr>
              <a:spLocks noChangeArrowheads="1"/>
            </p:cNvSpPr>
            <p:nvPr/>
          </p:nvSpPr>
          <p:spPr bwMode="auto">
            <a:xfrm>
              <a:off x="4114" y="3269"/>
              <a:ext cx="291"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89" name="Rectangle 73"/>
            <p:cNvSpPr>
              <a:spLocks noChangeArrowheads="1"/>
            </p:cNvSpPr>
            <p:nvPr/>
          </p:nvSpPr>
          <p:spPr bwMode="auto">
            <a:xfrm>
              <a:off x="3822" y="3269"/>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90" name="Rectangle 74"/>
            <p:cNvSpPr>
              <a:spLocks noChangeArrowheads="1"/>
            </p:cNvSpPr>
            <p:nvPr/>
          </p:nvSpPr>
          <p:spPr bwMode="auto">
            <a:xfrm>
              <a:off x="3530" y="3269"/>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91" name="Rectangle 75"/>
            <p:cNvSpPr>
              <a:spLocks noChangeArrowheads="1"/>
            </p:cNvSpPr>
            <p:nvPr/>
          </p:nvSpPr>
          <p:spPr bwMode="auto">
            <a:xfrm>
              <a:off x="3238" y="3269"/>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92" name="Rectangle 76"/>
            <p:cNvSpPr>
              <a:spLocks noChangeArrowheads="1"/>
            </p:cNvSpPr>
            <p:nvPr/>
          </p:nvSpPr>
          <p:spPr bwMode="auto">
            <a:xfrm>
              <a:off x="2946" y="3269"/>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93" name="Rectangle 77"/>
            <p:cNvSpPr>
              <a:spLocks noChangeArrowheads="1"/>
            </p:cNvSpPr>
            <p:nvPr/>
          </p:nvSpPr>
          <p:spPr bwMode="auto">
            <a:xfrm>
              <a:off x="2654" y="3269"/>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94" name="Rectangle 78"/>
            <p:cNvSpPr>
              <a:spLocks noChangeArrowheads="1"/>
            </p:cNvSpPr>
            <p:nvPr/>
          </p:nvSpPr>
          <p:spPr bwMode="auto">
            <a:xfrm>
              <a:off x="2362" y="3269"/>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95" name="Rectangle 79"/>
            <p:cNvSpPr>
              <a:spLocks noChangeArrowheads="1"/>
            </p:cNvSpPr>
            <p:nvPr/>
          </p:nvSpPr>
          <p:spPr bwMode="auto">
            <a:xfrm>
              <a:off x="2070" y="3269"/>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096" name="Rectangle 80"/>
            <p:cNvSpPr>
              <a:spLocks noChangeArrowheads="1"/>
            </p:cNvSpPr>
            <p:nvPr/>
          </p:nvSpPr>
          <p:spPr bwMode="auto">
            <a:xfrm>
              <a:off x="1778" y="3269"/>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97" name="Rectangle 81"/>
            <p:cNvSpPr>
              <a:spLocks noChangeArrowheads="1"/>
            </p:cNvSpPr>
            <p:nvPr/>
          </p:nvSpPr>
          <p:spPr bwMode="auto">
            <a:xfrm>
              <a:off x="1487" y="3269"/>
              <a:ext cx="291"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98" name="Rectangle 82"/>
            <p:cNvSpPr>
              <a:spLocks noChangeArrowheads="1"/>
            </p:cNvSpPr>
            <p:nvPr/>
          </p:nvSpPr>
          <p:spPr bwMode="auto">
            <a:xfrm>
              <a:off x="1195" y="3269"/>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099" name="Rectangle 83"/>
            <p:cNvSpPr>
              <a:spLocks noChangeArrowheads="1"/>
            </p:cNvSpPr>
            <p:nvPr/>
          </p:nvSpPr>
          <p:spPr bwMode="auto">
            <a:xfrm>
              <a:off x="197" y="3269"/>
              <a:ext cx="998" cy="217"/>
            </a:xfrm>
            <a:prstGeom prst="rect">
              <a:avLst/>
            </a:prstGeom>
            <a:solidFill>
              <a:srgbClr val="FFFF99"/>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900">
                  <a:solidFill>
                    <a:schemeClr val="tx2"/>
                  </a:solidFill>
                  <a:latin typeface="Verdana" pitchFamily="34" charset="0"/>
                </a:rPr>
                <a:t>Community Health</a:t>
              </a:r>
            </a:p>
          </p:txBody>
        </p:sp>
        <p:sp>
          <p:nvSpPr>
            <p:cNvPr id="86100" name="Rectangle 84"/>
            <p:cNvSpPr>
              <a:spLocks noChangeArrowheads="1"/>
            </p:cNvSpPr>
            <p:nvPr/>
          </p:nvSpPr>
          <p:spPr bwMode="auto">
            <a:xfrm>
              <a:off x="5281" y="3085"/>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01" name="Rectangle 85"/>
            <p:cNvSpPr>
              <a:spLocks noChangeArrowheads="1"/>
            </p:cNvSpPr>
            <p:nvPr/>
          </p:nvSpPr>
          <p:spPr bwMode="auto">
            <a:xfrm>
              <a:off x="4989" y="3085"/>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02" name="Rectangle 86"/>
            <p:cNvSpPr>
              <a:spLocks noChangeArrowheads="1"/>
            </p:cNvSpPr>
            <p:nvPr/>
          </p:nvSpPr>
          <p:spPr bwMode="auto">
            <a:xfrm>
              <a:off x="4697" y="3085"/>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03" name="Rectangle 87"/>
            <p:cNvSpPr>
              <a:spLocks noChangeArrowheads="1"/>
            </p:cNvSpPr>
            <p:nvPr/>
          </p:nvSpPr>
          <p:spPr bwMode="auto">
            <a:xfrm>
              <a:off x="4405" y="3085"/>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04" name="Rectangle 88"/>
            <p:cNvSpPr>
              <a:spLocks noChangeArrowheads="1"/>
            </p:cNvSpPr>
            <p:nvPr/>
          </p:nvSpPr>
          <p:spPr bwMode="auto">
            <a:xfrm>
              <a:off x="4114" y="3085"/>
              <a:ext cx="291"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05" name="Rectangle 89"/>
            <p:cNvSpPr>
              <a:spLocks noChangeArrowheads="1"/>
            </p:cNvSpPr>
            <p:nvPr/>
          </p:nvSpPr>
          <p:spPr bwMode="auto">
            <a:xfrm>
              <a:off x="3822" y="3085"/>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106" name="Rectangle 90"/>
            <p:cNvSpPr>
              <a:spLocks noChangeArrowheads="1"/>
            </p:cNvSpPr>
            <p:nvPr/>
          </p:nvSpPr>
          <p:spPr bwMode="auto">
            <a:xfrm>
              <a:off x="3530" y="3085"/>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07" name="Rectangle 91"/>
            <p:cNvSpPr>
              <a:spLocks noChangeArrowheads="1"/>
            </p:cNvSpPr>
            <p:nvPr/>
          </p:nvSpPr>
          <p:spPr bwMode="auto">
            <a:xfrm>
              <a:off x="3238" y="3085"/>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08" name="Rectangle 92"/>
            <p:cNvSpPr>
              <a:spLocks noChangeArrowheads="1"/>
            </p:cNvSpPr>
            <p:nvPr/>
          </p:nvSpPr>
          <p:spPr bwMode="auto">
            <a:xfrm>
              <a:off x="2946" y="3085"/>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09" name="Rectangle 93"/>
            <p:cNvSpPr>
              <a:spLocks noChangeArrowheads="1"/>
            </p:cNvSpPr>
            <p:nvPr/>
          </p:nvSpPr>
          <p:spPr bwMode="auto">
            <a:xfrm>
              <a:off x="2654" y="3085"/>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10" name="Rectangle 94"/>
            <p:cNvSpPr>
              <a:spLocks noChangeArrowheads="1"/>
            </p:cNvSpPr>
            <p:nvPr/>
          </p:nvSpPr>
          <p:spPr bwMode="auto">
            <a:xfrm>
              <a:off x="2362" y="3085"/>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11" name="Rectangle 95"/>
            <p:cNvSpPr>
              <a:spLocks noChangeArrowheads="1"/>
            </p:cNvSpPr>
            <p:nvPr/>
          </p:nvSpPr>
          <p:spPr bwMode="auto">
            <a:xfrm>
              <a:off x="2070" y="3085"/>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12" name="Rectangle 96"/>
            <p:cNvSpPr>
              <a:spLocks noChangeArrowheads="1"/>
            </p:cNvSpPr>
            <p:nvPr/>
          </p:nvSpPr>
          <p:spPr bwMode="auto">
            <a:xfrm>
              <a:off x="1778" y="3085"/>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13" name="Rectangle 97"/>
            <p:cNvSpPr>
              <a:spLocks noChangeArrowheads="1"/>
            </p:cNvSpPr>
            <p:nvPr/>
          </p:nvSpPr>
          <p:spPr bwMode="auto">
            <a:xfrm>
              <a:off x="1487" y="3085"/>
              <a:ext cx="291"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14" name="Rectangle 98"/>
            <p:cNvSpPr>
              <a:spLocks noChangeArrowheads="1"/>
            </p:cNvSpPr>
            <p:nvPr/>
          </p:nvSpPr>
          <p:spPr bwMode="auto">
            <a:xfrm>
              <a:off x="1195" y="3085"/>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15" name="Rectangle 99"/>
            <p:cNvSpPr>
              <a:spLocks noChangeArrowheads="1"/>
            </p:cNvSpPr>
            <p:nvPr/>
          </p:nvSpPr>
          <p:spPr bwMode="auto">
            <a:xfrm>
              <a:off x="197" y="3085"/>
              <a:ext cx="998" cy="184"/>
            </a:xfrm>
            <a:prstGeom prst="rect">
              <a:avLst/>
            </a:prstGeom>
            <a:solidFill>
              <a:srgbClr val="FFFF99"/>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900">
                  <a:solidFill>
                    <a:schemeClr val="tx2"/>
                  </a:solidFill>
                  <a:latin typeface="Verdana" pitchFamily="34" charset="0"/>
                </a:rPr>
                <a:t>City Planning</a:t>
              </a:r>
            </a:p>
          </p:txBody>
        </p:sp>
        <p:sp>
          <p:nvSpPr>
            <p:cNvPr id="86116" name="Rectangle 100"/>
            <p:cNvSpPr>
              <a:spLocks noChangeArrowheads="1"/>
            </p:cNvSpPr>
            <p:nvPr/>
          </p:nvSpPr>
          <p:spPr bwMode="auto">
            <a:xfrm>
              <a:off x="5281" y="2902"/>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17" name="Rectangle 101"/>
            <p:cNvSpPr>
              <a:spLocks noChangeArrowheads="1"/>
            </p:cNvSpPr>
            <p:nvPr/>
          </p:nvSpPr>
          <p:spPr bwMode="auto">
            <a:xfrm>
              <a:off x="4989" y="2902"/>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18" name="Rectangle 102"/>
            <p:cNvSpPr>
              <a:spLocks noChangeArrowheads="1"/>
            </p:cNvSpPr>
            <p:nvPr/>
          </p:nvSpPr>
          <p:spPr bwMode="auto">
            <a:xfrm>
              <a:off x="4697" y="2902"/>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119" name="Rectangle 103"/>
            <p:cNvSpPr>
              <a:spLocks noChangeArrowheads="1"/>
            </p:cNvSpPr>
            <p:nvPr/>
          </p:nvSpPr>
          <p:spPr bwMode="auto">
            <a:xfrm>
              <a:off x="4405" y="2902"/>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20" name="Rectangle 104"/>
            <p:cNvSpPr>
              <a:spLocks noChangeArrowheads="1"/>
            </p:cNvSpPr>
            <p:nvPr/>
          </p:nvSpPr>
          <p:spPr bwMode="auto">
            <a:xfrm>
              <a:off x="4114" y="2902"/>
              <a:ext cx="291"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21" name="Rectangle 105"/>
            <p:cNvSpPr>
              <a:spLocks noChangeArrowheads="1"/>
            </p:cNvSpPr>
            <p:nvPr/>
          </p:nvSpPr>
          <p:spPr bwMode="auto">
            <a:xfrm>
              <a:off x="3822" y="2902"/>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22" name="Rectangle 106"/>
            <p:cNvSpPr>
              <a:spLocks noChangeArrowheads="1"/>
            </p:cNvSpPr>
            <p:nvPr/>
          </p:nvSpPr>
          <p:spPr bwMode="auto">
            <a:xfrm>
              <a:off x="3530" y="2902"/>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23" name="Rectangle 107"/>
            <p:cNvSpPr>
              <a:spLocks noChangeArrowheads="1"/>
            </p:cNvSpPr>
            <p:nvPr/>
          </p:nvSpPr>
          <p:spPr bwMode="auto">
            <a:xfrm>
              <a:off x="3238" y="2902"/>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24" name="Rectangle 108"/>
            <p:cNvSpPr>
              <a:spLocks noChangeArrowheads="1"/>
            </p:cNvSpPr>
            <p:nvPr/>
          </p:nvSpPr>
          <p:spPr bwMode="auto">
            <a:xfrm>
              <a:off x="2946" y="2902"/>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25" name="Rectangle 109"/>
            <p:cNvSpPr>
              <a:spLocks noChangeArrowheads="1"/>
            </p:cNvSpPr>
            <p:nvPr/>
          </p:nvSpPr>
          <p:spPr bwMode="auto">
            <a:xfrm>
              <a:off x="2654" y="2902"/>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26" name="Rectangle 110"/>
            <p:cNvSpPr>
              <a:spLocks noChangeArrowheads="1"/>
            </p:cNvSpPr>
            <p:nvPr/>
          </p:nvSpPr>
          <p:spPr bwMode="auto">
            <a:xfrm>
              <a:off x="2362" y="2902"/>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27" name="Rectangle 111"/>
            <p:cNvSpPr>
              <a:spLocks noChangeArrowheads="1"/>
            </p:cNvSpPr>
            <p:nvPr/>
          </p:nvSpPr>
          <p:spPr bwMode="auto">
            <a:xfrm>
              <a:off x="2070" y="2902"/>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28" name="Rectangle 112"/>
            <p:cNvSpPr>
              <a:spLocks noChangeArrowheads="1"/>
            </p:cNvSpPr>
            <p:nvPr/>
          </p:nvSpPr>
          <p:spPr bwMode="auto">
            <a:xfrm>
              <a:off x="1778" y="2902"/>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29" name="Rectangle 113"/>
            <p:cNvSpPr>
              <a:spLocks noChangeArrowheads="1"/>
            </p:cNvSpPr>
            <p:nvPr/>
          </p:nvSpPr>
          <p:spPr bwMode="auto">
            <a:xfrm>
              <a:off x="1487" y="2902"/>
              <a:ext cx="291"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30" name="Rectangle 114"/>
            <p:cNvSpPr>
              <a:spLocks noChangeArrowheads="1"/>
            </p:cNvSpPr>
            <p:nvPr/>
          </p:nvSpPr>
          <p:spPr bwMode="auto">
            <a:xfrm>
              <a:off x="1195" y="2902"/>
              <a:ext cx="292" cy="183"/>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31" name="Rectangle 115"/>
            <p:cNvSpPr>
              <a:spLocks noChangeArrowheads="1"/>
            </p:cNvSpPr>
            <p:nvPr/>
          </p:nvSpPr>
          <p:spPr bwMode="auto">
            <a:xfrm>
              <a:off x="197" y="2902"/>
              <a:ext cx="998" cy="183"/>
            </a:xfrm>
            <a:prstGeom prst="rect">
              <a:avLst/>
            </a:prstGeom>
            <a:solidFill>
              <a:srgbClr val="FFFF99"/>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900">
                  <a:solidFill>
                    <a:schemeClr val="tx2"/>
                  </a:solidFill>
                  <a:latin typeface="Verdana" pitchFamily="34" charset="0"/>
                </a:rPr>
                <a:t>City Beautification</a:t>
              </a:r>
            </a:p>
          </p:txBody>
        </p:sp>
        <p:sp>
          <p:nvSpPr>
            <p:cNvPr id="86132" name="Rectangle 116"/>
            <p:cNvSpPr>
              <a:spLocks noChangeArrowheads="1"/>
            </p:cNvSpPr>
            <p:nvPr/>
          </p:nvSpPr>
          <p:spPr bwMode="auto">
            <a:xfrm>
              <a:off x="5281" y="2718"/>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33" name="Rectangle 117"/>
            <p:cNvSpPr>
              <a:spLocks noChangeArrowheads="1"/>
            </p:cNvSpPr>
            <p:nvPr/>
          </p:nvSpPr>
          <p:spPr bwMode="auto">
            <a:xfrm>
              <a:off x="4989" y="2718"/>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34" name="Rectangle 118"/>
            <p:cNvSpPr>
              <a:spLocks noChangeArrowheads="1"/>
            </p:cNvSpPr>
            <p:nvPr/>
          </p:nvSpPr>
          <p:spPr bwMode="auto">
            <a:xfrm>
              <a:off x="4697" y="2718"/>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35" name="Rectangle 119"/>
            <p:cNvSpPr>
              <a:spLocks noChangeArrowheads="1"/>
            </p:cNvSpPr>
            <p:nvPr/>
          </p:nvSpPr>
          <p:spPr bwMode="auto">
            <a:xfrm>
              <a:off x="4405" y="2718"/>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36" name="Rectangle 120"/>
            <p:cNvSpPr>
              <a:spLocks noChangeArrowheads="1"/>
            </p:cNvSpPr>
            <p:nvPr/>
          </p:nvSpPr>
          <p:spPr bwMode="auto">
            <a:xfrm>
              <a:off x="4114" y="2718"/>
              <a:ext cx="291"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37" name="Rectangle 121"/>
            <p:cNvSpPr>
              <a:spLocks noChangeArrowheads="1"/>
            </p:cNvSpPr>
            <p:nvPr/>
          </p:nvSpPr>
          <p:spPr bwMode="auto">
            <a:xfrm>
              <a:off x="3822" y="2718"/>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138" name="Rectangle 122"/>
            <p:cNvSpPr>
              <a:spLocks noChangeArrowheads="1"/>
            </p:cNvSpPr>
            <p:nvPr/>
          </p:nvSpPr>
          <p:spPr bwMode="auto">
            <a:xfrm>
              <a:off x="3530" y="2718"/>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39" name="Rectangle 123"/>
            <p:cNvSpPr>
              <a:spLocks noChangeArrowheads="1"/>
            </p:cNvSpPr>
            <p:nvPr/>
          </p:nvSpPr>
          <p:spPr bwMode="auto">
            <a:xfrm>
              <a:off x="3238" y="2718"/>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40" name="Rectangle 124"/>
            <p:cNvSpPr>
              <a:spLocks noChangeArrowheads="1"/>
            </p:cNvSpPr>
            <p:nvPr/>
          </p:nvSpPr>
          <p:spPr bwMode="auto">
            <a:xfrm>
              <a:off x="2946" y="2718"/>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41" name="Rectangle 125"/>
            <p:cNvSpPr>
              <a:spLocks noChangeArrowheads="1"/>
            </p:cNvSpPr>
            <p:nvPr/>
          </p:nvSpPr>
          <p:spPr bwMode="auto">
            <a:xfrm>
              <a:off x="2654" y="2718"/>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42" name="Rectangle 126"/>
            <p:cNvSpPr>
              <a:spLocks noChangeArrowheads="1"/>
            </p:cNvSpPr>
            <p:nvPr/>
          </p:nvSpPr>
          <p:spPr bwMode="auto">
            <a:xfrm>
              <a:off x="2362" y="2718"/>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43" name="Rectangle 127"/>
            <p:cNvSpPr>
              <a:spLocks noChangeArrowheads="1"/>
            </p:cNvSpPr>
            <p:nvPr/>
          </p:nvSpPr>
          <p:spPr bwMode="auto">
            <a:xfrm>
              <a:off x="2070" y="2718"/>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44" name="Rectangle 128"/>
            <p:cNvSpPr>
              <a:spLocks noChangeArrowheads="1"/>
            </p:cNvSpPr>
            <p:nvPr/>
          </p:nvSpPr>
          <p:spPr bwMode="auto">
            <a:xfrm>
              <a:off x="1778" y="2718"/>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45" name="Rectangle 129"/>
            <p:cNvSpPr>
              <a:spLocks noChangeArrowheads="1"/>
            </p:cNvSpPr>
            <p:nvPr/>
          </p:nvSpPr>
          <p:spPr bwMode="auto">
            <a:xfrm>
              <a:off x="1487" y="2718"/>
              <a:ext cx="291"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46" name="Rectangle 130"/>
            <p:cNvSpPr>
              <a:spLocks noChangeArrowheads="1"/>
            </p:cNvSpPr>
            <p:nvPr/>
          </p:nvSpPr>
          <p:spPr bwMode="auto">
            <a:xfrm>
              <a:off x="1195" y="2718"/>
              <a:ext cx="292" cy="184"/>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47" name="Rectangle 131"/>
            <p:cNvSpPr>
              <a:spLocks noChangeArrowheads="1"/>
            </p:cNvSpPr>
            <p:nvPr/>
          </p:nvSpPr>
          <p:spPr bwMode="auto">
            <a:xfrm>
              <a:off x="197" y="2718"/>
              <a:ext cx="998" cy="184"/>
            </a:xfrm>
            <a:prstGeom prst="rect">
              <a:avLst/>
            </a:prstGeom>
            <a:solidFill>
              <a:srgbClr val="FFFF99"/>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900">
                  <a:solidFill>
                    <a:schemeClr val="tx2"/>
                  </a:solidFill>
                  <a:latin typeface="Verdana" pitchFamily="34" charset="0"/>
                </a:rPr>
                <a:t>Cemeteries</a:t>
              </a:r>
            </a:p>
          </p:txBody>
        </p:sp>
        <p:sp>
          <p:nvSpPr>
            <p:cNvPr id="86148" name="Rectangle 132"/>
            <p:cNvSpPr>
              <a:spLocks noChangeArrowheads="1"/>
            </p:cNvSpPr>
            <p:nvPr/>
          </p:nvSpPr>
          <p:spPr bwMode="auto">
            <a:xfrm>
              <a:off x="5281" y="2501"/>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49" name="Rectangle 133"/>
            <p:cNvSpPr>
              <a:spLocks noChangeArrowheads="1"/>
            </p:cNvSpPr>
            <p:nvPr/>
          </p:nvSpPr>
          <p:spPr bwMode="auto">
            <a:xfrm>
              <a:off x="4989" y="2501"/>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50" name="Rectangle 134"/>
            <p:cNvSpPr>
              <a:spLocks noChangeArrowheads="1"/>
            </p:cNvSpPr>
            <p:nvPr/>
          </p:nvSpPr>
          <p:spPr bwMode="auto">
            <a:xfrm>
              <a:off x="4697" y="2501"/>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51" name="Rectangle 135"/>
            <p:cNvSpPr>
              <a:spLocks noChangeArrowheads="1"/>
            </p:cNvSpPr>
            <p:nvPr/>
          </p:nvSpPr>
          <p:spPr bwMode="auto">
            <a:xfrm>
              <a:off x="4405" y="2501"/>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52" name="Rectangle 136"/>
            <p:cNvSpPr>
              <a:spLocks noChangeArrowheads="1"/>
            </p:cNvSpPr>
            <p:nvPr/>
          </p:nvSpPr>
          <p:spPr bwMode="auto">
            <a:xfrm>
              <a:off x="4114" y="2501"/>
              <a:ext cx="291"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53" name="Rectangle 137"/>
            <p:cNvSpPr>
              <a:spLocks noChangeArrowheads="1"/>
            </p:cNvSpPr>
            <p:nvPr/>
          </p:nvSpPr>
          <p:spPr bwMode="auto">
            <a:xfrm>
              <a:off x="3822" y="2501"/>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154" name="Rectangle 138"/>
            <p:cNvSpPr>
              <a:spLocks noChangeArrowheads="1"/>
            </p:cNvSpPr>
            <p:nvPr/>
          </p:nvSpPr>
          <p:spPr bwMode="auto">
            <a:xfrm>
              <a:off x="3530" y="2501"/>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55" name="Rectangle 139"/>
            <p:cNvSpPr>
              <a:spLocks noChangeArrowheads="1"/>
            </p:cNvSpPr>
            <p:nvPr/>
          </p:nvSpPr>
          <p:spPr bwMode="auto">
            <a:xfrm>
              <a:off x="3238" y="2501"/>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56" name="Rectangle 140"/>
            <p:cNvSpPr>
              <a:spLocks noChangeArrowheads="1"/>
            </p:cNvSpPr>
            <p:nvPr/>
          </p:nvSpPr>
          <p:spPr bwMode="auto">
            <a:xfrm>
              <a:off x="2946" y="2501"/>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57" name="Rectangle 141"/>
            <p:cNvSpPr>
              <a:spLocks noChangeArrowheads="1"/>
            </p:cNvSpPr>
            <p:nvPr/>
          </p:nvSpPr>
          <p:spPr bwMode="auto">
            <a:xfrm>
              <a:off x="2654" y="2501"/>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58" name="Rectangle 142"/>
            <p:cNvSpPr>
              <a:spLocks noChangeArrowheads="1"/>
            </p:cNvSpPr>
            <p:nvPr/>
          </p:nvSpPr>
          <p:spPr bwMode="auto">
            <a:xfrm>
              <a:off x="2362" y="2501"/>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59" name="Rectangle 143"/>
            <p:cNvSpPr>
              <a:spLocks noChangeArrowheads="1"/>
            </p:cNvSpPr>
            <p:nvPr/>
          </p:nvSpPr>
          <p:spPr bwMode="auto">
            <a:xfrm>
              <a:off x="2070" y="2501"/>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60" name="Rectangle 144"/>
            <p:cNvSpPr>
              <a:spLocks noChangeArrowheads="1"/>
            </p:cNvSpPr>
            <p:nvPr/>
          </p:nvSpPr>
          <p:spPr bwMode="auto">
            <a:xfrm>
              <a:off x="1778" y="2501"/>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61" name="Rectangle 145"/>
            <p:cNvSpPr>
              <a:spLocks noChangeArrowheads="1"/>
            </p:cNvSpPr>
            <p:nvPr/>
          </p:nvSpPr>
          <p:spPr bwMode="auto">
            <a:xfrm>
              <a:off x="1487" y="2501"/>
              <a:ext cx="291"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62" name="Rectangle 146"/>
            <p:cNvSpPr>
              <a:spLocks noChangeArrowheads="1"/>
            </p:cNvSpPr>
            <p:nvPr/>
          </p:nvSpPr>
          <p:spPr bwMode="auto">
            <a:xfrm>
              <a:off x="1195" y="2501"/>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63" name="Rectangle 147"/>
            <p:cNvSpPr>
              <a:spLocks noChangeArrowheads="1"/>
            </p:cNvSpPr>
            <p:nvPr/>
          </p:nvSpPr>
          <p:spPr bwMode="auto">
            <a:xfrm>
              <a:off x="197" y="2501"/>
              <a:ext cx="998" cy="217"/>
            </a:xfrm>
            <a:prstGeom prst="rect">
              <a:avLst/>
            </a:prstGeom>
            <a:solidFill>
              <a:srgbClr val="FFFF99"/>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900">
                  <a:solidFill>
                    <a:schemeClr val="tx2"/>
                  </a:solidFill>
                  <a:latin typeface="Verdana" pitchFamily="34" charset="0"/>
                </a:rPr>
                <a:t>Building Permits</a:t>
              </a:r>
            </a:p>
          </p:txBody>
        </p:sp>
        <p:sp>
          <p:nvSpPr>
            <p:cNvPr id="86164" name="Rectangle 148"/>
            <p:cNvSpPr>
              <a:spLocks noChangeArrowheads="1"/>
            </p:cNvSpPr>
            <p:nvPr/>
          </p:nvSpPr>
          <p:spPr bwMode="auto">
            <a:xfrm>
              <a:off x="5281" y="2284"/>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65" name="Rectangle 149"/>
            <p:cNvSpPr>
              <a:spLocks noChangeArrowheads="1"/>
            </p:cNvSpPr>
            <p:nvPr/>
          </p:nvSpPr>
          <p:spPr bwMode="auto">
            <a:xfrm>
              <a:off x="4989" y="2284"/>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66" name="Rectangle 150"/>
            <p:cNvSpPr>
              <a:spLocks noChangeArrowheads="1"/>
            </p:cNvSpPr>
            <p:nvPr/>
          </p:nvSpPr>
          <p:spPr bwMode="auto">
            <a:xfrm>
              <a:off x="4697" y="2284"/>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67" name="Rectangle 151"/>
            <p:cNvSpPr>
              <a:spLocks noChangeArrowheads="1"/>
            </p:cNvSpPr>
            <p:nvPr/>
          </p:nvSpPr>
          <p:spPr bwMode="auto">
            <a:xfrm>
              <a:off x="4405" y="2284"/>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168" name="Rectangle 152"/>
            <p:cNvSpPr>
              <a:spLocks noChangeArrowheads="1"/>
            </p:cNvSpPr>
            <p:nvPr/>
          </p:nvSpPr>
          <p:spPr bwMode="auto">
            <a:xfrm>
              <a:off x="4114" y="2284"/>
              <a:ext cx="291"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69" name="Rectangle 153"/>
            <p:cNvSpPr>
              <a:spLocks noChangeArrowheads="1"/>
            </p:cNvSpPr>
            <p:nvPr/>
          </p:nvSpPr>
          <p:spPr bwMode="auto">
            <a:xfrm>
              <a:off x="3822" y="2284"/>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70" name="Rectangle 154"/>
            <p:cNvSpPr>
              <a:spLocks noChangeArrowheads="1"/>
            </p:cNvSpPr>
            <p:nvPr/>
          </p:nvSpPr>
          <p:spPr bwMode="auto">
            <a:xfrm>
              <a:off x="3530" y="2284"/>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71" name="Rectangle 155"/>
            <p:cNvSpPr>
              <a:spLocks noChangeArrowheads="1"/>
            </p:cNvSpPr>
            <p:nvPr/>
          </p:nvSpPr>
          <p:spPr bwMode="auto">
            <a:xfrm>
              <a:off x="3238" y="2284"/>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72" name="Rectangle 156"/>
            <p:cNvSpPr>
              <a:spLocks noChangeArrowheads="1"/>
            </p:cNvSpPr>
            <p:nvPr/>
          </p:nvSpPr>
          <p:spPr bwMode="auto">
            <a:xfrm>
              <a:off x="2946" y="2284"/>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73" name="Rectangle 157"/>
            <p:cNvSpPr>
              <a:spLocks noChangeArrowheads="1"/>
            </p:cNvSpPr>
            <p:nvPr/>
          </p:nvSpPr>
          <p:spPr bwMode="auto">
            <a:xfrm>
              <a:off x="2654" y="2284"/>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74" name="Rectangle 158"/>
            <p:cNvSpPr>
              <a:spLocks noChangeArrowheads="1"/>
            </p:cNvSpPr>
            <p:nvPr/>
          </p:nvSpPr>
          <p:spPr bwMode="auto">
            <a:xfrm>
              <a:off x="2362" y="2284"/>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175" name="Rectangle 159"/>
            <p:cNvSpPr>
              <a:spLocks noChangeArrowheads="1"/>
            </p:cNvSpPr>
            <p:nvPr/>
          </p:nvSpPr>
          <p:spPr bwMode="auto">
            <a:xfrm>
              <a:off x="2070" y="2284"/>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176" name="Rectangle 160"/>
            <p:cNvSpPr>
              <a:spLocks noChangeArrowheads="1"/>
            </p:cNvSpPr>
            <p:nvPr/>
          </p:nvSpPr>
          <p:spPr bwMode="auto">
            <a:xfrm>
              <a:off x="1778" y="2284"/>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77" name="Rectangle 161"/>
            <p:cNvSpPr>
              <a:spLocks noChangeArrowheads="1"/>
            </p:cNvSpPr>
            <p:nvPr/>
          </p:nvSpPr>
          <p:spPr bwMode="auto">
            <a:xfrm>
              <a:off x="1487" y="2284"/>
              <a:ext cx="291"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78" name="Rectangle 162"/>
            <p:cNvSpPr>
              <a:spLocks noChangeArrowheads="1"/>
            </p:cNvSpPr>
            <p:nvPr/>
          </p:nvSpPr>
          <p:spPr bwMode="auto">
            <a:xfrm>
              <a:off x="1195" y="2284"/>
              <a:ext cx="292" cy="217"/>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79" name="Rectangle 163"/>
            <p:cNvSpPr>
              <a:spLocks noChangeArrowheads="1"/>
            </p:cNvSpPr>
            <p:nvPr/>
          </p:nvSpPr>
          <p:spPr bwMode="auto">
            <a:xfrm>
              <a:off x="197" y="2284"/>
              <a:ext cx="998" cy="217"/>
            </a:xfrm>
            <a:prstGeom prst="rect">
              <a:avLst/>
            </a:prstGeom>
            <a:solidFill>
              <a:srgbClr val="FFFF99"/>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900">
                  <a:solidFill>
                    <a:schemeClr val="tx2"/>
                  </a:solidFill>
                  <a:latin typeface="Verdana" pitchFamily="34" charset="0"/>
                </a:rPr>
                <a:t>Assessment/Tax</a:t>
              </a:r>
            </a:p>
          </p:txBody>
        </p:sp>
        <p:sp>
          <p:nvSpPr>
            <p:cNvPr id="86180" name="Rectangle 164"/>
            <p:cNvSpPr>
              <a:spLocks noChangeArrowheads="1"/>
            </p:cNvSpPr>
            <p:nvPr/>
          </p:nvSpPr>
          <p:spPr bwMode="auto">
            <a:xfrm>
              <a:off x="5281" y="2068"/>
              <a:ext cx="292" cy="216"/>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81" name="Rectangle 165"/>
            <p:cNvSpPr>
              <a:spLocks noChangeArrowheads="1"/>
            </p:cNvSpPr>
            <p:nvPr/>
          </p:nvSpPr>
          <p:spPr bwMode="auto">
            <a:xfrm>
              <a:off x="4989" y="2068"/>
              <a:ext cx="292" cy="216"/>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82" name="Rectangle 166"/>
            <p:cNvSpPr>
              <a:spLocks noChangeArrowheads="1"/>
            </p:cNvSpPr>
            <p:nvPr/>
          </p:nvSpPr>
          <p:spPr bwMode="auto">
            <a:xfrm>
              <a:off x="4697" y="2068"/>
              <a:ext cx="292" cy="216"/>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83" name="Rectangle 167"/>
            <p:cNvSpPr>
              <a:spLocks noChangeArrowheads="1"/>
            </p:cNvSpPr>
            <p:nvPr/>
          </p:nvSpPr>
          <p:spPr bwMode="auto">
            <a:xfrm>
              <a:off x="4405" y="2068"/>
              <a:ext cx="292" cy="216"/>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84" name="Rectangle 168"/>
            <p:cNvSpPr>
              <a:spLocks noChangeArrowheads="1"/>
            </p:cNvSpPr>
            <p:nvPr/>
          </p:nvSpPr>
          <p:spPr bwMode="auto">
            <a:xfrm>
              <a:off x="4114" y="2068"/>
              <a:ext cx="291" cy="216"/>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85" name="Rectangle 169"/>
            <p:cNvSpPr>
              <a:spLocks noChangeArrowheads="1"/>
            </p:cNvSpPr>
            <p:nvPr/>
          </p:nvSpPr>
          <p:spPr bwMode="auto">
            <a:xfrm>
              <a:off x="3822" y="2068"/>
              <a:ext cx="292" cy="216"/>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86" name="Rectangle 170"/>
            <p:cNvSpPr>
              <a:spLocks noChangeArrowheads="1"/>
            </p:cNvSpPr>
            <p:nvPr/>
          </p:nvSpPr>
          <p:spPr bwMode="auto">
            <a:xfrm>
              <a:off x="3530" y="2068"/>
              <a:ext cx="292" cy="216"/>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87" name="Rectangle 171"/>
            <p:cNvSpPr>
              <a:spLocks noChangeArrowheads="1"/>
            </p:cNvSpPr>
            <p:nvPr/>
          </p:nvSpPr>
          <p:spPr bwMode="auto">
            <a:xfrm>
              <a:off x="3238" y="2068"/>
              <a:ext cx="292" cy="216"/>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88" name="Rectangle 172"/>
            <p:cNvSpPr>
              <a:spLocks noChangeArrowheads="1"/>
            </p:cNvSpPr>
            <p:nvPr/>
          </p:nvSpPr>
          <p:spPr bwMode="auto">
            <a:xfrm>
              <a:off x="2946" y="2068"/>
              <a:ext cx="292" cy="216"/>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89" name="Rectangle 173"/>
            <p:cNvSpPr>
              <a:spLocks noChangeArrowheads="1"/>
            </p:cNvSpPr>
            <p:nvPr/>
          </p:nvSpPr>
          <p:spPr bwMode="auto">
            <a:xfrm>
              <a:off x="2654" y="2068"/>
              <a:ext cx="292" cy="216"/>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90" name="Rectangle 174"/>
            <p:cNvSpPr>
              <a:spLocks noChangeArrowheads="1"/>
            </p:cNvSpPr>
            <p:nvPr/>
          </p:nvSpPr>
          <p:spPr bwMode="auto">
            <a:xfrm>
              <a:off x="2362" y="2068"/>
              <a:ext cx="292" cy="216"/>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endParaRPr kumimoji="1" lang="en-US">
                <a:solidFill>
                  <a:srgbClr val="0033CC"/>
                </a:solidFill>
                <a:latin typeface="Verdana" pitchFamily="34" charset="0"/>
              </a:endParaRPr>
            </a:p>
          </p:txBody>
        </p:sp>
        <p:sp>
          <p:nvSpPr>
            <p:cNvPr id="86191" name="Rectangle 175"/>
            <p:cNvSpPr>
              <a:spLocks noChangeArrowheads="1"/>
            </p:cNvSpPr>
            <p:nvPr/>
          </p:nvSpPr>
          <p:spPr bwMode="auto">
            <a:xfrm>
              <a:off x="2070" y="2068"/>
              <a:ext cx="292" cy="216"/>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p>
          </p:txBody>
        </p:sp>
        <p:sp>
          <p:nvSpPr>
            <p:cNvPr id="86192" name="Rectangle 176"/>
            <p:cNvSpPr>
              <a:spLocks noChangeArrowheads="1"/>
            </p:cNvSpPr>
            <p:nvPr/>
          </p:nvSpPr>
          <p:spPr bwMode="auto">
            <a:xfrm>
              <a:off x="1778" y="2068"/>
              <a:ext cx="292" cy="216"/>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p>
          </p:txBody>
        </p:sp>
        <p:sp>
          <p:nvSpPr>
            <p:cNvPr id="86193" name="Rectangle 177"/>
            <p:cNvSpPr>
              <a:spLocks noChangeArrowheads="1"/>
            </p:cNvSpPr>
            <p:nvPr/>
          </p:nvSpPr>
          <p:spPr bwMode="auto">
            <a:xfrm>
              <a:off x="1487" y="2068"/>
              <a:ext cx="291" cy="216"/>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rgbClr val="0033CC"/>
                  </a:solidFill>
                  <a:latin typeface="Verdana" pitchFamily="34" charset="0"/>
                </a:rPr>
                <a:t>X</a:t>
              </a:r>
            </a:p>
          </p:txBody>
        </p:sp>
        <p:sp>
          <p:nvSpPr>
            <p:cNvPr id="86194" name="Rectangle 178"/>
            <p:cNvSpPr>
              <a:spLocks noChangeArrowheads="1"/>
            </p:cNvSpPr>
            <p:nvPr/>
          </p:nvSpPr>
          <p:spPr bwMode="auto">
            <a:xfrm>
              <a:off x="1195" y="2068"/>
              <a:ext cx="292" cy="216"/>
            </a:xfrm>
            <a:prstGeom prst="rect">
              <a:avLst/>
            </a:prstGeom>
            <a:solidFill>
              <a:srgbClr val="FFFFCC"/>
            </a:solidFill>
            <a:ln w="12700" cap="sq">
              <a:noFill/>
              <a:miter lim="800000"/>
              <a:headEnd type="none" w="sm" len="sm"/>
              <a:tailEnd type="none" w="sm" len="sm"/>
            </a:ln>
          </p:spPr>
          <p:txBody>
            <a:bodyPr anchor="ctr"/>
            <a:lstStyle/>
            <a:p>
              <a:pPr marL="342900" indent="-342900" algn="ctr" fontAlgn="ctr">
                <a:spcAft>
                  <a:spcPct val="25000"/>
                </a:spcAft>
                <a:buSzPct val="75000"/>
                <a:buFont typeface="Wingdings" pitchFamily="2" charset="2"/>
                <a:buNone/>
              </a:pPr>
              <a:r>
                <a:rPr kumimoji="1" lang="en-US" sz="1200" i="1">
                  <a:solidFill>
                    <a:schemeClr val="bg2"/>
                  </a:solidFill>
                  <a:latin typeface="Verdana" pitchFamily="34" charset="0"/>
                </a:rPr>
                <a:t> </a:t>
              </a:r>
              <a:endParaRPr kumimoji="1" lang="en-US">
                <a:solidFill>
                  <a:schemeClr val="bg2"/>
                </a:solidFill>
                <a:latin typeface="Verdana" pitchFamily="34" charset="0"/>
              </a:endParaRPr>
            </a:p>
          </p:txBody>
        </p:sp>
        <p:sp>
          <p:nvSpPr>
            <p:cNvPr id="86195" name="Rectangle 179"/>
            <p:cNvSpPr>
              <a:spLocks noChangeArrowheads="1"/>
            </p:cNvSpPr>
            <p:nvPr/>
          </p:nvSpPr>
          <p:spPr bwMode="auto">
            <a:xfrm>
              <a:off x="197" y="2068"/>
              <a:ext cx="998" cy="216"/>
            </a:xfrm>
            <a:prstGeom prst="rect">
              <a:avLst/>
            </a:prstGeom>
            <a:solidFill>
              <a:srgbClr val="FFFF99"/>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900">
                  <a:solidFill>
                    <a:schemeClr val="tx2"/>
                  </a:solidFill>
                  <a:latin typeface="Verdana" pitchFamily="34" charset="0"/>
                </a:rPr>
                <a:t>Arts, Ent. &amp;Culture</a:t>
              </a:r>
            </a:p>
          </p:txBody>
        </p:sp>
        <p:sp>
          <p:nvSpPr>
            <p:cNvPr id="86196" name="Rectangle 180"/>
            <p:cNvSpPr>
              <a:spLocks noChangeArrowheads="1"/>
            </p:cNvSpPr>
            <p:nvPr/>
          </p:nvSpPr>
          <p:spPr bwMode="auto">
            <a:xfrm>
              <a:off x="5281" y="1884"/>
              <a:ext cx="292" cy="184"/>
            </a:xfrm>
            <a:prstGeom prst="rect">
              <a:avLst/>
            </a:prstGeom>
            <a:solidFill>
              <a:srgbClr val="FFFFCC"/>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800" i="1">
                  <a:solidFill>
                    <a:schemeClr val="bg2"/>
                  </a:solidFill>
                  <a:latin typeface="Verdana" pitchFamily="34" charset="0"/>
                </a:rPr>
                <a:t> </a:t>
              </a:r>
              <a:endParaRPr kumimoji="1" lang="en-US" sz="800">
                <a:solidFill>
                  <a:schemeClr val="bg2"/>
                </a:solidFill>
                <a:latin typeface="Verdana" pitchFamily="34" charset="0"/>
              </a:endParaRPr>
            </a:p>
          </p:txBody>
        </p:sp>
        <p:sp>
          <p:nvSpPr>
            <p:cNvPr id="86197" name="Rectangle 181"/>
            <p:cNvSpPr>
              <a:spLocks noChangeArrowheads="1"/>
            </p:cNvSpPr>
            <p:nvPr/>
          </p:nvSpPr>
          <p:spPr bwMode="auto">
            <a:xfrm>
              <a:off x="4989" y="1884"/>
              <a:ext cx="292" cy="184"/>
            </a:xfrm>
            <a:prstGeom prst="rect">
              <a:avLst/>
            </a:prstGeom>
            <a:solidFill>
              <a:srgbClr val="FFFFCC"/>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800" i="1">
                  <a:solidFill>
                    <a:schemeClr val="bg2"/>
                  </a:solidFill>
                  <a:latin typeface="Verdana" pitchFamily="34" charset="0"/>
                </a:rPr>
                <a:t> </a:t>
              </a:r>
              <a:endParaRPr kumimoji="1" lang="en-US" sz="800">
                <a:solidFill>
                  <a:schemeClr val="bg2"/>
                </a:solidFill>
                <a:latin typeface="Verdana" pitchFamily="34" charset="0"/>
              </a:endParaRPr>
            </a:p>
          </p:txBody>
        </p:sp>
        <p:sp>
          <p:nvSpPr>
            <p:cNvPr id="86198" name="Rectangle 182"/>
            <p:cNvSpPr>
              <a:spLocks noChangeArrowheads="1"/>
            </p:cNvSpPr>
            <p:nvPr/>
          </p:nvSpPr>
          <p:spPr bwMode="auto">
            <a:xfrm>
              <a:off x="4697" y="1884"/>
              <a:ext cx="292" cy="184"/>
            </a:xfrm>
            <a:prstGeom prst="rect">
              <a:avLst/>
            </a:prstGeom>
            <a:solidFill>
              <a:srgbClr val="FFFFCC"/>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800" i="1">
                  <a:solidFill>
                    <a:schemeClr val="bg2"/>
                  </a:solidFill>
                  <a:latin typeface="Verdana" pitchFamily="34" charset="0"/>
                </a:rPr>
                <a:t> </a:t>
              </a:r>
              <a:endParaRPr kumimoji="1" lang="en-US" sz="800">
                <a:solidFill>
                  <a:schemeClr val="bg2"/>
                </a:solidFill>
                <a:latin typeface="Verdana" pitchFamily="34" charset="0"/>
              </a:endParaRPr>
            </a:p>
          </p:txBody>
        </p:sp>
        <p:sp>
          <p:nvSpPr>
            <p:cNvPr id="86199" name="Rectangle 183"/>
            <p:cNvSpPr>
              <a:spLocks noChangeArrowheads="1"/>
            </p:cNvSpPr>
            <p:nvPr/>
          </p:nvSpPr>
          <p:spPr bwMode="auto">
            <a:xfrm>
              <a:off x="4405" y="1884"/>
              <a:ext cx="292" cy="184"/>
            </a:xfrm>
            <a:prstGeom prst="rect">
              <a:avLst/>
            </a:prstGeom>
            <a:solidFill>
              <a:srgbClr val="FFFFCC"/>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800" i="1">
                  <a:solidFill>
                    <a:schemeClr val="bg2"/>
                  </a:solidFill>
                  <a:latin typeface="Verdana" pitchFamily="34" charset="0"/>
                </a:rPr>
                <a:t> </a:t>
              </a:r>
              <a:endParaRPr kumimoji="1" lang="en-US" sz="800">
                <a:solidFill>
                  <a:schemeClr val="bg2"/>
                </a:solidFill>
                <a:latin typeface="Verdana" pitchFamily="34" charset="0"/>
              </a:endParaRPr>
            </a:p>
          </p:txBody>
        </p:sp>
        <p:sp>
          <p:nvSpPr>
            <p:cNvPr id="86200" name="Rectangle 184"/>
            <p:cNvSpPr>
              <a:spLocks noChangeArrowheads="1"/>
            </p:cNvSpPr>
            <p:nvPr/>
          </p:nvSpPr>
          <p:spPr bwMode="auto">
            <a:xfrm>
              <a:off x="4114" y="1884"/>
              <a:ext cx="291" cy="184"/>
            </a:xfrm>
            <a:prstGeom prst="rect">
              <a:avLst/>
            </a:prstGeom>
            <a:solidFill>
              <a:srgbClr val="FFFFCC"/>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800" i="1">
                  <a:solidFill>
                    <a:schemeClr val="bg2"/>
                  </a:solidFill>
                  <a:latin typeface="Verdana" pitchFamily="34" charset="0"/>
                </a:rPr>
                <a:t> </a:t>
              </a:r>
              <a:endParaRPr kumimoji="1" lang="en-US" sz="800">
                <a:solidFill>
                  <a:schemeClr val="bg2"/>
                </a:solidFill>
                <a:latin typeface="Verdana" pitchFamily="34" charset="0"/>
              </a:endParaRPr>
            </a:p>
          </p:txBody>
        </p:sp>
        <p:sp>
          <p:nvSpPr>
            <p:cNvPr id="86201" name="Rectangle 185"/>
            <p:cNvSpPr>
              <a:spLocks noChangeArrowheads="1"/>
            </p:cNvSpPr>
            <p:nvPr/>
          </p:nvSpPr>
          <p:spPr bwMode="auto">
            <a:xfrm>
              <a:off x="3822" y="1884"/>
              <a:ext cx="292" cy="184"/>
            </a:xfrm>
            <a:prstGeom prst="rect">
              <a:avLst/>
            </a:prstGeom>
            <a:solidFill>
              <a:srgbClr val="FFFFCC"/>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800" i="1">
                  <a:solidFill>
                    <a:schemeClr val="bg2"/>
                  </a:solidFill>
                  <a:latin typeface="Verdana" pitchFamily="34" charset="0"/>
                </a:rPr>
                <a:t> </a:t>
              </a:r>
              <a:endParaRPr kumimoji="1" lang="en-US" sz="800">
                <a:solidFill>
                  <a:schemeClr val="bg2"/>
                </a:solidFill>
                <a:latin typeface="Verdana" pitchFamily="34" charset="0"/>
              </a:endParaRPr>
            </a:p>
          </p:txBody>
        </p:sp>
        <p:sp>
          <p:nvSpPr>
            <p:cNvPr id="86202" name="Rectangle 186"/>
            <p:cNvSpPr>
              <a:spLocks noChangeArrowheads="1"/>
            </p:cNvSpPr>
            <p:nvPr/>
          </p:nvSpPr>
          <p:spPr bwMode="auto">
            <a:xfrm>
              <a:off x="3530" y="1884"/>
              <a:ext cx="292" cy="184"/>
            </a:xfrm>
            <a:prstGeom prst="rect">
              <a:avLst/>
            </a:prstGeom>
            <a:solidFill>
              <a:srgbClr val="FFFFCC"/>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800" i="1">
                  <a:solidFill>
                    <a:schemeClr val="bg2"/>
                  </a:solidFill>
                  <a:latin typeface="Verdana" pitchFamily="34" charset="0"/>
                </a:rPr>
                <a:t> </a:t>
              </a:r>
              <a:endParaRPr kumimoji="1" lang="en-US" sz="800">
                <a:solidFill>
                  <a:schemeClr val="bg2"/>
                </a:solidFill>
                <a:latin typeface="Verdana" pitchFamily="34" charset="0"/>
              </a:endParaRPr>
            </a:p>
          </p:txBody>
        </p:sp>
        <p:sp>
          <p:nvSpPr>
            <p:cNvPr id="86203" name="Rectangle 187"/>
            <p:cNvSpPr>
              <a:spLocks noChangeArrowheads="1"/>
            </p:cNvSpPr>
            <p:nvPr/>
          </p:nvSpPr>
          <p:spPr bwMode="auto">
            <a:xfrm>
              <a:off x="3238" y="1884"/>
              <a:ext cx="292" cy="184"/>
            </a:xfrm>
            <a:prstGeom prst="rect">
              <a:avLst/>
            </a:prstGeom>
            <a:solidFill>
              <a:srgbClr val="FFFFCC"/>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800" i="1">
                  <a:solidFill>
                    <a:schemeClr val="bg2"/>
                  </a:solidFill>
                  <a:latin typeface="Verdana" pitchFamily="34" charset="0"/>
                </a:rPr>
                <a:t> </a:t>
              </a:r>
              <a:endParaRPr kumimoji="1" lang="en-US" sz="800">
                <a:solidFill>
                  <a:schemeClr val="bg2"/>
                </a:solidFill>
                <a:latin typeface="Verdana" pitchFamily="34" charset="0"/>
              </a:endParaRPr>
            </a:p>
          </p:txBody>
        </p:sp>
        <p:sp>
          <p:nvSpPr>
            <p:cNvPr id="86204" name="Rectangle 188"/>
            <p:cNvSpPr>
              <a:spLocks noChangeArrowheads="1"/>
            </p:cNvSpPr>
            <p:nvPr/>
          </p:nvSpPr>
          <p:spPr bwMode="auto">
            <a:xfrm>
              <a:off x="2946" y="1884"/>
              <a:ext cx="292" cy="184"/>
            </a:xfrm>
            <a:prstGeom prst="rect">
              <a:avLst/>
            </a:prstGeom>
            <a:solidFill>
              <a:srgbClr val="FFFFCC"/>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800" i="1">
                  <a:solidFill>
                    <a:schemeClr val="bg2"/>
                  </a:solidFill>
                  <a:latin typeface="Verdana" pitchFamily="34" charset="0"/>
                </a:rPr>
                <a:t> </a:t>
              </a:r>
              <a:endParaRPr kumimoji="1" lang="en-US" sz="800">
                <a:solidFill>
                  <a:schemeClr val="bg2"/>
                </a:solidFill>
                <a:latin typeface="Verdana" pitchFamily="34" charset="0"/>
              </a:endParaRPr>
            </a:p>
          </p:txBody>
        </p:sp>
        <p:sp>
          <p:nvSpPr>
            <p:cNvPr id="86205" name="Rectangle 189"/>
            <p:cNvSpPr>
              <a:spLocks noChangeArrowheads="1"/>
            </p:cNvSpPr>
            <p:nvPr/>
          </p:nvSpPr>
          <p:spPr bwMode="auto">
            <a:xfrm>
              <a:off x="2654" y="1884"/>
              <a:ext cx="292" cy="184"/>
            </a:xfrm>
            <a:prstGeom prst="rect">
              <a:avLst/>
            </a:prstGeom>
            <a:solidFill>
              <a:srgbClr val="FFFFCC"/>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800" i="1">
                  <a:solidFill>
                    <a:schemeClr val="bg2"/>
                  </a:solidFill>
                  <a:latin typeface="Verdana" pitchFamily="34" charset="0"/>
                </a:rPr>
                <a:t> </a:t>
              </a:r>
              <a:endParaRPr kumimoji="1" lang="en-US" sz="800">
                <a:solidFill>
                  <a:schemeClr val="bg2"/>
                </a:solidFill>
                <a:latin typeface="Verdana" pitchFamily="34" charset="0"/>
              </a:endParaRPr>
            </a:p>
          </p:txBody>
        </p:sp>
        <p:sp>
          <p:nvSpPr>
            <p:cNvPr id="86206" name="Rectangle 190"/>
            <p:cNvSpPr>
              <a:spLocks noChangeArrowheads="1"/>
            </p:cNvSpPr>
            <p:nvPr/>
          </p:nvSpPr>
          <p:spPr bwMode="auto">
            <a:xfrm>
              <a:off x="2362" y="1884"/>
              <a:ext cx="292" cy="184"/>
            </a:xfrm>
            <a:prstGeom prst="rect">
              <a:avLst/>
            </a:prstGeom>
            <a:solidFill>
              <a:srgbClr val="FFFFCC"/>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800" i="1">
                  <a:solidFill>
                    <a:schemeClr val="bg2"/>
                  </a:solidFill>
                  <a:latin typeface="Verdana" pitchFamily="34" charset="0"/>
                </a:rPr>
                <a:t> </a:t>
              </a:r>
              <a:endParaRPr kumimoji="1" lang="en-US" sz="800">
                <a:solidFill>
                  <a:schemeClr val="bg2"/>
                </a:solidFill>
                <a:latin typeface="Verdana" pitchFamily="34" charset="0"/>
              </a:endParaRPr>
            </a:p>
          </p:txBody>
        </p:sp>
        <p:sp>
          <p:nvSpPr>
            <p:cNvPr id="86207" name="Rectangle 191"/>
            <p:cNvSpPr>
              <a:spLocks noChangeArrowheads="1"/>
            </p:cNvSpPr>
            <p:nvPr/>
          </p:nvSpPr>
          <p:spPr bwMode="auto">
            <a:xfrm>
              <a:off x="2070" y="1884"/>
              <a:ext cx="292" cy="184"/>
            </a:xfrm>
            <a:prstGeom prst="rect">
              <a:avLst/>
            </a:prstGeom>
            <a:solidFill>
              <a:srgbClr val="FFFFCC"/>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800" i="1">
                  <a:solidFill>
                    <a:schemeClr val="bg2"/>
                  </a:solidFill>
                  <a:latin typeface="Verdana" pitchFamily="34" charset="0"/>
                </a:rPr>
                <a:t> </a:t>
              </a:r>
              <a:endParaRPr kumimoji="1" lang="en-US" sz="800">
                <a:solidFill>
                  <a:schemeClr val="bg2"/>
                </a:solidFill>
                <a:latin typeface="Verdana" pitchFamily="34" charset="0"/>
              </a:endParaRPr>
            </a:p>
          </p:txBody>
        </p:sp>
        <p:sp>
          <p:nvSpPr>
            <p:cNvPr id="86208" name="Rectangle 192"/>
            <p:cNvSpPr>
              <a:spLocks noChangeArrowheads="1"/>
            </p:cNvSpPr>
            <p:nvPr/>
          </p:nvSpPr>
          <p:spPr bwMode="auto">
            <a:xfrm>
              <a:off x="1778" y="1884"/>
              <a:ext cx="292" cy="184"/>
            </a:xfrm>
            <a:prstGeom prst="rect">
              <a:avLst/>
            </a:prstGeom>
            <a:solidFill>
              <a:srgbClr val="FFFFCC"/>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800" i="1">
                  <a:solidFill>
                    <a:schemeClr val="bg2"/>
                  </a:solidFill>
                  <a:latin typeface="Verdana" pitchFamily="34" charset="0"/>
                </a:rPr>
                <a:t> </a:t>
              </a:r>
              <a:endParaRPr kumimoji="1" lang="en-US" sz="800">
                <a:solidFill>
                  <a:schemeClr val="bg2"/>
                </a:solidFill>
                <a:latin typeface="Verdana" pitchFamily="34" charset="0"/>
              </a:endParaRPr>
            </a:p>
          </p:txBody>
        </p:sp>
        <p:sp>
          <p:nvSpPr>
            <p:cNvPr id="86209" name="Rectangle 193"/>
            <p:cNvSpPr>
              <a:spLocks noChangeArrowheads="1"/>
            </p:cNvSpPr>
            <p:nvPr/>
          </p:nvSpPr>
          <p:spPr bwMode="auto">
            <a:xfrm>
              <a:off x="1487" y="1884"/>
              <a:ext cx="291" cy="184"/>
            </a:xfrm>
            <a:prstGeom prst="rect">
              <a:avLst/>
            </a:prstGeom>
            <a:solidFill>
              <a:srgbClr val="FFFFCC"/>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800" i="1">
                  <a:solidFill>
                    <a:schemeClr val="bg2"/>
                  </a:solidFill>
                  <a:latin typeface="Verdana" pitchFamily="34" charset="0"/>
                </a:rPr>
                <a:t> </a:t>
              </a:r>
              <a:endParaRPr kumimoji="1" lang="en-US" sz="800">
                <a:solidFill>
                  <a:schemeClr val="bg2"/>
                </a:solidFill>
                <a:latin typeface="Verdana" pitchFamily="34" charset="0"/>
              </a:endParaRPr>
            </a:p>
          </p:txBody>
        </p:sp>
        <p:sp>
          <p:nvSpPr>
            <p:cNvPr id="86210" name="Rectangle 194"/>
            <p:cNvSpPr>
              <a:spLocks noChangeArrowheads="1"/>
            </p:cNvSpPr>
            <p:nvPr/>
          </p:nvSpPr>
          <p:spPr bwMode="auto">
            <a:xfrm>
              <a:off x="1195" y="1884"/>
              <a:ext cx="292" cy="184"/>
            </a:xfrm>
            <a:prstGeom prst="rect">
              <a:avLst/>
            </a:prstGeom>
            <a:solidFill>
              <a:srgbClr val="FFFFCC"/>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800" i="1">
                  <a:solidFill>
                    <a:schemeClr val="bg2"/>
                  </a:solidFill>
                  <a:latin typeface="Verdana" pitchFamily="34" charset="0"/>
                </a:rPr>
                <a:t> </a:t>
              </a:r>
              <a:endParaRPr kumimoji="1" lang="en-US" sz="800">
                <a:solidFill>
                  <a:schemeClr val="bg2"/>
                </a:solidFill>
                <a:latin typeface="Verdana" pitchFamily="34" charset="0"/>
              </a:endParaRPr>
            </a:p>
          </p:txBody>
        </p:sp>
        <p:sp>
          <p:nvSpPr>
            <p:cNvPr id="86211" name="Rectangle 195"/>
            <p:cNvSpPr>
              <a:spLocks noChangeArrowheads="1"/>
            </p:cNvSpPr>
            <p:nvPr/>
          </p:nvSpPr>
          <p:spPr bwMode="auto">
            <a:xfrm>
              <a:off x="197" y="1884"/>
              <a:ext cx="998" cy="184"/>
            </a:xfrm>
            <a:prstGeom prst="rect">
              <a:avLst/>
            </a:prstGeom>
            <a:solidFill>
              <a:srgbClr val="FFFF99"/>
            </a:solidFill>
            <a:ln w="12700" cap="sq">
              <a:noFill/>
              <a:miter lim="800000"/>
              <a:headEnd type="none" w="sm" len="sm"/>
              <a:tailEnd type="none" w="sm" len="sm"/>
            </a:ln>
          </p:spPr>
          <p:txBody>
            <a:bodyPr anchor="ctr"/>
            <a:lstStyle/>
            <a:p>
              <a:pPr marL="342900" indent="-342900" fontAlgn="ctr">
                <a:spcAft>
                  <a:spcPct val="25000"/>
                </a:spcAft>
                <a:buSzPct val="75000"/>
                <a:buFont typeface="Wingdings" pitchFamily="2" charset="2"/>
                <a:buNone/>
              </a:pPr>
              <a:r>
                <a:rPr kumimoji="1" lang="en-US" sz="900">
                  <a:solidFill>
                    <a:schemeClr val="tx2"/>
                  </a:solidFill>
                  <a:latin typeface="Verdana" pitchFamily="34" charset="0"/>
                </a:rPr>
                <a:t>Animal Control,Care</a:t>
              </a:r>
            </a:p>
          </p:txBody>
        </p:sp>
        <p:sp>
          <p:nvSpPr>
            <p:cNvPr id="86212" name="Line 196"/>
            <p:cNvSpPr>
              <a:spLocks noChangeShapeType="1"/>
            </p:cNvSpPr>
            <p:nvPr/>
          </p:nvSpPr>
          <p:spPr bwMode="auto">
            <a:xfrm>
              <a:off x="2374" y="1884"/>
              <a:ext cx="3199" cy="0"/>
            </a:xfrm>
            <a:prstGeom prst="line">
              <a:avLst/>
            </a:prstGeom>
            <a:noFill/>
            <a:ln w="12700" cap="rnd">
              <a:solidFill>
                <a:srgbClr val="000000"/>
              </a:solidFill>
              <a:round/>
              <a:headEnd type="none" w="sm" len="sm"/>
              <a:tailEnd type="none" w="sm" len="sm"/>
            </a:ln>
          </p:spPr>
          <p:txBody>
            <a:bodyPr vert="eaVert">
              <a:spAutoFit/>
            </a:bodyPr>
            <a:lstStyle/>
            <a:p>
              <a:endParaRPr lang="en-US"/>
            </a:p>
          </p:txBody>
        </p:sp>
        <p:sp>
          <p:nvSpPr>
            <p:cNvPr id="86213" name="Line 197"/>
            <p:cNvSpPr>
              <a:spLocks noChangeShapeType="1"/>
            </p:cNvSpPr>
            <p:nvPr/>
          </p:nvSpPr>
          <p:spPr bwMode="auto">
            <a:xfrm>
              <a:off x="197" y="2068"/>
              <a:ext cx="5376" cy="0"/>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14" name="Line 198"/>
            <p:cNvSpPr>
              <a:spLocks noChangeShapeType="1"/>
            </p:cNvSpPr>
            <p:nvPr/>
          </p:nvSpPr>
          <p:spPr bwMode="auto">
            <a:xfrm>
              <a:off x="197" y="2284"/>
              <a:ext cx="5376" cy="0"/>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15" name="Line 199"/>
            <p:cNvSpPr>
              <a:spLocks noChangeShapeType="1"/>
            </p:cNvSpPr>
            <p:nvPr/>
          </p:nvSpPr>
          <p:spPr bwMode="auto">
            <a:xfrm>
              <a:off x="197" y="2501"/>
              <a:ext cx="5376" cy="0"/>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16" name="Line 200"/>
            <p:cNvSpPr>
              <a:spLocks noChangeShapeType="1"/>
            </p:cNvSpPr>
            <p:nvPr/>
          </p:nvSpPr>
          <p:spPr bwMode="auto">
            <a:xfrm>
              <a:off x="197" y="2718"/>
              <a:ext cx="5376" cy="0"/>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17" name="Line 201"/>
            <p:cNvSpPr>
              <a:spLocks noChangeShapeType="1"/>
            </p:cNvSpPr>
            <p:nvPr/>
          </p:nvSpPr>
          <p:spPr bwMode="auto">
            <a:xfrm>
              <a:off x="197" y="2902"/>
              <a:ext cx="5376" cy="0"/>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18" name="Line 202"/>
            <p:cNvSpPr>
              <a:spLocks noChangeShapeType="1"/>
            </p:cNvSpPr>
            <p:nvPr/>
          </p:nvSpPr>
          <p:spPr bwMode="auto">
            <a:xfrm>
              <a:off x="197" y="3085"/>
              <a:ext cx="5376" cy="0"/>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19" name="Line 203"/>
            <p:cNvSpPr>
              <a:spLocks noChangeShapeType="1"/>
            </p:cNvSpPr>
            <p:nvPr/>
          </p:nvSpPr>
          <p:spPr bwMode="auto">
            <a:xfrm>
              <a:off x="197" y="3269"/>
              <a:ext cx="5376" cy="0"/>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20" name="Line 204"/>
            <p:cNvSpPr>
              <a:spLocks noChangeShapeType="1"/>
            </p:cNvSpPr>
            <p:nvPr/>
          </p:nvSpPr>
          <p:spPr bwMode="auto">
            <a:xfrm>
              <a:off x="197" y="3486"/>
              <a:ext cx="5376" cy="0"/>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21" name="Line 205"/>
            <p:cNvSpPr>
              <a:spLocks noChangeShapeType="1"/>
            </p:cNvSpPr>
            <p:nvPr/>
          </p:nvSpPr>
          <p:spPr bwMode="auto">
            <a:xfrm>
              <a:off x="197" y="3703"/>
              <a:ext cx="5376" cy="0"/>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22" name="Line 206"/>
            <p:cNvSpPr>
              <a:spLocks noChangeShapeType="1"/>
            </p:cNvSpPr>
            <p:nvPr/>
          </p:nvSpPr>
          <p:spPr bwMode="auto">
            <a:xfrm>
              <a:off x="197" y="3886"/>
              <a:ext cx="5376" cy="0"/>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23" name="Line 207"/>
            <p:cNvSpPr>
              <a:spLocks noChangeShapeType="1"/>
            </p:cNvSpPr>
            <p:nvPr/>
          </p:nvSpPr>
          <p:spPr bwMode="auto">
            <a:xfrm>
              <a:off x="197" y="4103"/>
              <a:ext cx="5376" cy="0"/>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24" name="Rectangle 208"/>
            <p:cNvSpPr>
              <a:spLocks noChangeArrowheads="1"/>
            </p:cNvSpPr>
            <p:nvPr/>
          </p:nvSpPr>
          <p:spPr bwMode="auto">
            <a:xfrm rot="10800000">
              <a:off x="5343" y="844"/>
              <a:ext cx="189" cy="1024"/>
            </a:xfrm>
            <a:prstGeom prst="rect">
              <a:avLst/>
            </a:prstGeom>
            <a:solidFill>
              <a:srgbClr val="EE002D"/>
            </a:solidFill>
            <a:ln w="12700" cap="sq">
              <a:noFill/>
              <a:miter lim="800000"/>
              <a:headEnd type="none" w="sm" len="sm"/>
              <a:tailEnd type="none" w="sm" len="sm"/>
            </a:ln>
          </p:spPr>
          <p:txBody>
            <a:bodyPr vert="eaVert" anchor="ctr">
              <a:spAutoFit/>
            </a:bodyPr>
            <a:lstStyle/>
            <a:p>
              <a:pPr marL="342900" indent="-342900" fontAlgn="ctr">
                <a:spcAft>
                  <a:spcPct val="25000"/>
                </a:spcAft>
                <a:buSzPct val="75000"/>
                <a:buFont typeface="Wingdings" pitchFamily="2" charset="2"/>
                <a:buNone/>
              </a:pPr>
              <a:r>
                <a:rPr kumimoji="1" lang="en-US" sz="900">
                  <a:latin typeface="Verdana" pitchFamily="34" charset="0"/>
                </a:rPr>
                <a:t>Water &amp; Waste</a:t>
              </a:r>
            </a:p>
          </p:txBody>
        </p:sp>
        <p:sp>
          <p:nvSpPr>
            <p:cNvPr id="86225" name="Rectangle 209"/>
            <p:cNvSpPr>
              <a:spLocks noChangeArrowheads="1"/>
            </p:cNvSpPr>
            <p:nvPr/>
          </p:nvSpPr>
          <p:spPr bwMode="auto">
            <a:xfrm rot="10800000">
              <a:off x="5059" y="844"/>
              <a:ext cx="189" cy="1024"/>
            </a:xfrm>
            <a:prstGeom prst="rect">
              <a:avLst/>
            </a:prstGeom>
            <a:solidFill>
              <a:srgbClr val="EE002D"/>
            </a:solidFill>
            <a:ln w="12700" cap="sq">
              <a:noFill/>
              <a:miter lim="800000"/>
              <a:headEnd type="none" w="sm" len="sm"/>
              <a:tailEnd type="none" w="sm" len="sm"/>
            </a:ln>
          </p:spPr>
          <p:txBody>
            <a:bodyPr vert="eaVert" anchor="ctr">
              <a:spAutoFit/>
            </a:bodyPr>
            <a:lstStyle/>
            <a:p>
              <a:pPr marL="342900" indent="-342900" fontAlgn="ctr">
                <a:spcAft>
                  <a:spcPct val="25000"/>
                </a:spcAft>
                <a:buSzPct val="75000"/>
                <a:buFont typeface="Wingdings" pitchFamily="2" charset="2"/>
                <a:buNone/>
              </a:pPr>
              <a:r>
                <a:rPr kumimoji="1" lang="en-US" sz="900">
                  <a:latin typeface="Verdana" pitchFamily="34" charset="0"/>
                </a:rPr>
                <a:t>Transit</a:t>
              </a:r>
            </a:p>
          </p:txBody>
        </p:sp>
        <p:sp>
          <p:nvSpPr>
            <p:cNvPr id="86226" name="Rectangle 210"/>
            <p:cNvSpPr>
              <a:spLocks noChangeArrowheads="1"/>
            </p:cNvSpPr>
            <p:nvPr/>
          </p:nvSpPr>
          <p:spPr bwMode="auto">
            <a:xfrm rot="10800000">
              <a:off x="4771" y="844"/>
              <a:ext cx="189" cy="1024"/>
            </a:xfrm>
            <a:prstGeom prst="rect">
              <a:avLst/>
            </a:prstGeom>
            <a:solidFill>
              <a:srgbClr val="EE002D"/>
            </a:solidFill>
            <a:ln w="12700" cap="sq">
              <a:noFill/>
              <a:miter lim="800000"/>
              <a:headEnd type="none" w="sm" len="sm"/>
              <a:tailEnd type="none" w="sm" len="sm"/>
            </a:ln>
          </p:spPr>
          <p:txBody>
            <a:bodyPr vert="eaVert" anchor="ctr">
              <a:spAutoFit/>
            </a:bodyPr>
            <a:lstStyle/>
            <a:p>
              <a:pPr marL="342900" indent="-342900" fontAlgn="ctr">
                <a:spcAft>
                  <a:spcPct val="25000"/>
                </a:spcAft>
                <a:buSzPct val="75000"/>
                <a:buFont typeface="Wingdings" pitchFamily="2" charset="2"/>
                <a:buNone/>
              </a:pPr>
              <a:r>
                <a:rPr kumimoji="1" lang="en-US" sz="900">
                  <a:latin typeface="Verdana" pitchFamily="34" charset="0"/>
                </a:rPr>
                <a:t>Public Works</a:t>
              </a:r>
            </a:p>
          </p:txBody>
        </p:sp>
        <p:sp>
          <p:nvSpPr>
            <p:cNvPr id="86227" name="Rectangle 211"/>
            <p:cNvSpPr>
              <a:spLocks noChangeArrowheads="1"/>
            </p:cNvSpPr>
            <p:nvPr/>
          </p:nvSpPr>
          <p:spPr bwMode="auto">
            <a:xfrm rot="10800000">
              <a:off x="4482" y="846"/>
              <a:ext cx="189" cy="1024"/>
            </a:xfrm>
            <a:prstGeom prst="rect">
              <a:avLst/>
            </a:prstGeom>
            <a:solidFill>
              <a:srgbClr val="EE002D"/>
            </a:solidFill>
            <a:ln w="12700" cap="sq">
              <a:noFill/>
              <a:miter lim="800000"/>
              <a:headEnd type="none" w="sm" len="sm"/>
              <a:tailEnd type="none" w="sm" len="sm"/>
            </a:ln>
          </p:spPr>
          <p:txBody>
            <a:bodyPr vert="eaVert" anchor="ctr">
              <a:spAutoFit/>
            </a:bodyPr>
            <a:lstStyle/>
            <a:p>
              <a:pPr marL="342900" indent="-342900" fontAlgn="ctr">
                <a:spcAft>
                  <a:spcPct val="25000"/>
                </a:spcAft>
                <a:buSzPct val="75000"/>
                <a:buFont typeface="Wingdings" pitchFamily="2" charset="2"/>
                <a:buNone/>
              </a:pPr>
              <a:r>
                <a:rPr kumimoji="1" lang="en-US" sz="900">
                  <a:latin typeface="Verdana" pitchFamily="34" charset="0"/>
                </a:rPr>
                <a:t>Prop. Assessment</a:t>
              </a:r>
            </a:p>
          </p:txBody>
        </p:sp>
        <p:sp>
          <p:nvSpPr>
            <p:cNvPr id="86228" name="Rectangle 212"/>
            <p:cNvSpPr>
              <a:spLocks noChangeArrowheads="1"/>
            </p:cNvSpPr>
            <p:nvPr/>
          </p:nvSpPr>
          <p:spPr bwMode="auto">
            <a:xfrm rot="10800000">
              <a:off x="4195" y="849"/>
              <a:ext cx="189" cy="1024"/>
            </a:xfrm>
            <a:prstGeom prst="rect">
              <a:avLst/>
            </a:prstGeom>
            <a:solidFill>
              <a:srgbClr val="EE002D"/>
            </a:solidFill>
            <a:ln w="12700" cap="sq">
              <a:noFill/>
              <a:miter lim="800000"/>
              <a:headEnd type="none" w="sm" len="sm"/>
              <a:tailEnd type="none" w="sm" len="sm"/>
            </a:ln>
          </p:spPr>
          <p:txBody>
            <a:bodyPr vert="eaVert" anchor="ctr">
              <a:spAutoFit/>
            </a:bodyPr>
            <a:lstStyle/>
            <a:p>
              <a:pPr marL="342900" indent="-342900" fontAlgn="ctr">
                <a:spcAft>
                  <a:spcPct val="25000"/>
                </a:spcAft>
                <a:buSzPct val="75000"/>
                <a:buFont typeface="Wingdings" pitchFamily="2" charset="2"/>
                <a:buNone/>
              </a:pPr>
              <a:r>
                <a:rPr kumimoji="1" lang="en-US" sz="900">
                  <a:latin typeface="Verdana" pitchFamily="34" charset="0"/>
                </a:rPr>
                <a:t>Police Service</a:t>
              </a:r>
            </a:p>
          </p:txBody>
        </p:sp>
        <p:sp>
          <p:nvSpPr>
            <p:cNvPr id="86229" name="Rectangle 213"/>
            <p:cNvSpPr>
              <a:spLocks noChangeArrowheads="1"/>
            </p:cNvSpPr>
            <p:nvPr/>
          </p:nvSpPr>
          <p:spPr bwMode="auto">
            <a:xfrm rot="10800000">
              <a:off x="3909" y="849"/>
              <a:ext cx="189" cy="1024"/>
            </a:xfrm>
            <a:prstGeom prst="rect">
              <a:avLst/>
            </a:prstGeom>
            <a:solidFill>
              <a:srgbClr val="EE002D"/>
            </a:solidFill>
            <a:ln w="12700" cap="sq">
              <a:noFill/>
              <a:miter lim="800000"/>
              <a:headEnd type="none" w="sm" len="sm"/>
              <a:tailEnd type="none" w="sm" len="sm"/>
            </a:ln>
          </p:spPr>
          <p:txBody>
            <a:bodyPr vert="eaVert" anchor="ctr">
              <a:spAutoFit/>
            </a:bodyPr>
            <a:lstStyle/>
            <a:p>
              <a:pPr marL="342900" indent="-342900" fontAlgn="ctr">
                <a:spcAft>
                  <a:spcPct val="25000"/>
                </a:spcAft>
                <a:buSzPct val="75000"/>
                <a:buFont typeface="Wingdings" pitchFamily="2" charset="2"/>
                <a:buNone/>
              </a:pPr>
              <a:r>
                <a:rPr kumimoji="1" lang="en-US" sz="900">
                  <a:latin typeface="Verdana" pitchFamily="34" charset="0"/>
                </a:rPr>
                <a:t>Planning, Property</a:t>
              </a:r>
              <a:r>
                <a:rPr kumimoji="1" lang="en-US" sz="800">
                  <a:solidFill>
                    <a:srgbClr val="FFFFCC"/>
                  </a:solidFill>
                  <a:latin typeface="Verdana" pitchFamily="34" charset="0"/>
                </a:rPr>
                <a:t> </a:t>
              </a:r>
              <a:endParaRPr kumimoji="1" lang="en-US" sz="800">
                <a:latin typeface="Verdana" pitchFamily="34" charset="0"/>
              </a:endParaRPr>
            </a:p>
          </p:txBody>
        </p:sp>
        <p:sp>
          <p:nvSpPr>
            <p:cNvPr id="86230" name="Rectangle 214"/>
            <p:cNvSpPr>
              <a:spLocks noChangeArrowheads="1"/>
            </p:cNvSpPr>
            <p:nvPr/>
          </p:nvSpPr>
          <p:spPr bwMode="auto">
            <a:xfrm rot="10800000">
              <a:off x="3621" y="849"/>
              <a:ext cx="189" cy="1024"/>
            </a:xfrm>
            <a:prstGeom prst="rect">
              <a:avLst/>
            </a:prstGeom>
            <a:solidFill>
              <a:srgbClr val="EE002D"/>
            </a:solidFill>
            <a:ln w="12700" cap="sq">
              <a:noFill/>
              <a:miter lim="800000"/>
              <a:headEnd type="none" w="sm" len="sm"/>
              <a:tailEnd type="none" w="sm" len="sm"/>
            </a:ln>
          </p:spPr>
          <p:txBody>
            <a:bodyPr vert="eaVert" anchor="ctr">
              <a:spAutoFit/>
            </a:bodyPr>
            <a:lstStyle/>
            <a:p>
              <a:pPr marL="342900" indent="-342900" fontAlgn="ctr">
                <a:spcAft>
                  <a:spcPct val="25000"/>
                </a:spcAft>
                <a:buSzPct val="75000"/>
                <a:buFont typeface="Wingdings" pitchFamily="2" charset="2"/>
                <a:buNone/>
              </a:pPr>
              <a:r>
                <a:rPr kumimoji="1" lang="en-US" sz="900">
                  <a:latin typeface="Verdana" pitchFamily="34" charset="0"/>
                </a:rPr>
                <a:t>Mayor's Office</a:t>
              </a:r>
              <a:r>
                <a:rPr kumimoji="1" lang="en-US" sz="800">
                  <a:solidFill>
                    <a:srgbClr val="FFFFCC"/>
                  </a:solidFill>
                  <a:latin typeface="Verdana" pitchFamily="34" charset="0"/>
                </a:rPr>
                <a:t> </a:t>
              </a:r>
              <a:endParaRPr kumimoji="1" lang="en-US" sz="800">
                <a:latin typeface="Verdana" pitchFamily="34" charset="0"/>
              </a:endParaRPr>
            </a:p>
          </p:txBody>
        </p:sp>
        <p:sp>
          <p:nvSpPr>
            <p:cNvPr id="86231" name="Rectangle 215"/>
            <p:cNvSpPr>
              <a:spLocks noChangeArrowheads="1"/>
            </p:cNvSpPr>
            <p:nvPr/>
          </p:nvSpPr>
          <p:spPr bwMode="auto">
            <a:xfrm rot="10800000">
              <a:off x="3282" y="849"/>
              <a:ext cx="189" cy="1024"/>
            </a:xfrm>
            <a:prstGeom prst="rect">
              <a:avLst/>
            </a:prstGeom>
            <a:solidFill>
              <a:srgbClr val="EE002D"/>
            </a:solidFill>
            <a:ln w="12700" cap="sq">
              <a:noFill/>
              <a:miter lim="800000"/>
              <a:headEnd type="none" w="sm" len="sm"/>
              <a:tailEnd type="none" w="sm" len="sm"/>
            </a:ln>
          </p:spPr>
          <p:txBody>
            <a:bodyPr vert="eaVert" anchor="ctr">
              <a:spAutoFit/>
            </a:bodyPr>
            <a:lstStyle/>
            <a:p>
              <a:pPr marL="342900" indent="-342900" fontAlgn="ctr">
                <a:spcAft>
                  <a:spcPct val="25000"/>
                </a:spcAft>
                <a:buSzPct val="75000"/>
                <a:buFont typeface="Wingdings" pitchFamily="2" charset="2"/>
                <a:buNone/>
              </a:pPr>
              <a:r>
                <a:rPr kumimoji="1" lang="en-US" sz="900">
                  <a:latin typeface="Verdana" pitchFamily="34" charset="0"/>
                </a:rPr>
                <a:t>Fire Paramedic</a:t>
              </a:r>
            </a:p>
          </p:txBody>
        </p:sp>
        <p:sp>
          <p:nvSpPr>
            <p:cNvPr id="86232" name="Rectangle 216"/>
            <p:cNvSpPr>
              <a:spLocks noChangeArrowheads="1"/>
            </p:cNvSpPr>
            <p:nvPr/>
          </p:nvSpPr>
          <p:spPr bwMode="auto">
            <a:xfrm rot="10800000">
              <a:off x="2996" y="849"/>
              <a:ext cx="189" cy="1028"/>
            </a:xfrm>
            <a:prstGeom prst="rect">
              <a:avLst/>
            </a:prstGeom>
            <a:solidFill>
              <a:srgbClr val="EE002D"/>
            </a:solidFill>
            <a:ln w="12700" cap="sq">
              <a:noFill/>
              <a:miter lim="800000"/>
              <a:headEnd type="none" w="sm" len="sm"/>
              <a:tailEnd type="none" w="sm" len="sm"/>
            </a:ln>
          </p:spPr>
          <p:txBody>
            <a:bodyPr vert="eaVert" anchor="ctr">
              <a:spAutoFit/>
            </a:bodyPr>
            <a:lstStyle/>
            <a:p>
              <a:pPr marL="342900" indent="-342900" fontAlgn="ctr">
                <a:spcAft>
                  <a:spcPct val="25000"/>
                </a:spcAft>
                <a:buSzPct val="75000"/>
                <a:buFont typeface="Wingdings" pitchFamily="2" charset="2"/>
                <a:buNone/>
              </a:pPr>
              <a:r>
                <a:rPr kumimoji="1" lang="en-US" sz="900">
                  <a:latin typeface="Verdana" pitchFamily="34" charset="0"/>
                </a:rPr>
                <a:t>EPC Secretariat</a:t>
              </a:r>
            </a:p>
          </p:txBody>
        </p:sp>
        <p:sp>
          <p:nvSpPr>
            <p:cNvPr id="86233" name="Rectangle 217"/>
            <p:cNvSpPr>
              <a:spLocks noChangeArrowheads="1"/>
            </p:cNvSpPr>
            <p:nvPr/>
          </p:nvSpPr>
          <p:spPr bwMode="auto">
            <a:xfrm rot="10800000">
              <a:off x="2707" y="845"/>
              <a:ext cx="189" cy="1026"/>
            </a:xfrm>
            <a:prstGeom prst="rect">
              <a:avLst/>
            </a:prstGeom>
            <a:solidFill>
              <a:srgbClr val="EE002D"/>
            </a:solidFill>
            <a:ln w="12700" cap="sq">
              <a:noFill/>
              <a:miter lim="800000"/>
              <a:headEnd type="none" w="sm" len="sm"/>
              <a:tailEnd type="none" w="sm" len="sm"/>
            </a:ln>
          </p:spPr>
          <p:txBody>
            <a:bodyPr vert="eaVert" anchor="ctr">
              <a:spAutoFit/>
            </a:bodyPr>
            <a:lstStyle/>
            <a:p>
              <a:pPr marL="342900" indent="-342900" fontAlgn="ctr">
                <a:spcAft>
                  <a:spcPct val="25000"/>
                </a:spcAft>
                <a:buSzPct val="75000"/>
                <a:buFont typeface="Wingdings" pitchFamily="2" charset="2"/>
                <a:buNone/>
              </a:pPr>
              <a:r>
                <a:rPr kumimoji="1" lang="en-US" sz="900">
                  <a:latin typeface="Verdana" pitchFamily="34" charset="0"/>
                </a:rPr>
                <a:t>Corporate Services</a:t>
              </a:r>
            </a:p>
          </p:txBody>
        </p:sp>
        <p:sp>
          <p:nvSpPr>
            <p:cNvPr id="86234" name="Rectangle 218"/>
            <p:cNvSpPr>
              <a:spLocks noChangeArrowheads="1"/>
            </p:cNvSpPr>
            <p:nvPr/>
          </p:nvSpPr>
          <p:spPr bwMode="auto">
            <a:xfrm rot="10800000">
              <a:off x="2420" y="849"/>
              <a:ext cx="189" cy="1024"/>
            </a:xfrm>
            <a:prstGeom prst="rect">
              <a:avLst/>
            </a:prstGeom>
            <a:solidFill>
              <a:srgbClr val="EE002D"/>
            </a:solidFill>
            <a:ln w="12700" cap="sq">
              <a:noFill/>
              <a:miter lim="800000"/>
              <a:headEnd type="none" w="sm" len="sm"/>
              <a:tailEnd type="none" w="sm" len="sm"/>
            </a:ln>
          </p:spPr>
          <p:txBody>
            <a:bodyPr vert="eaVert" anchor="ctr">
              <a:spAutoFit/>
            </a:bodyPr>
            <a:lstStyle/>
            <a:p>
              <a:pPr marL="342900" indent="-342900" fontAlgn="ctr">
                <a:spcAft>
                  <a:spcPct val="25000"/>
                </a:spcAft>
                <a:buSzPct val="75000"/>
                <a:buFont typeface="Wingdings" pitchFamily="2" charset="2"/>
                <a:buNone/>
              </a:pPr>
              <a:r>
                <a:rPr kumimoji="1" lang="en-US" sz="900">
                  <a:latin typeface="Verdana" pitchFamily="34" charset="0"/>
                </a:rPr>
                <a:t>Corporate Finance</a:t>
              </a:r>
            </a:p>
          </p:txBody>
        </p:sp>
        <p:sp>
          <p:nvSpPr>
            <p:cNvPr id="86235" name="Rectangle 219"/>
            <p:cNvSpPr>
              <a:spLocks noChangeArrowheads="1"/>
            </p:cNvSpPr>
            <p:nvPr/>
          </p:nvSpPr>
          <p:spPr bwMode="auto">
            <a:xfrm rot="10800000">
              <a:off x="2131" y="849"/>
              <a:ext cx="189" cy="1024"/>
            </a:xfrm>
            <a:prstGeom prst="rect">
              <a:avLst/>
            </a:prstGeom>
            <a:solidFill>
              <a:srgbClr val="EE002D"/>
            </a:solidFill>
            <a:ln w="12700" cap="sq">
              <a:noFill/>
              <a:miter lim="800000"/>
              <a:headEnd type="none" w="sm" len="sm"/>
              <a:tailEnd type="none" w="sm" len="sm"/>
            </a:ln>
          </p:spPr>
          <p:txBody>
            <a:bodyPr vert="eaVert" anchor="ctr">
              <a:spAutoFit/>
            </a:bodyPr>
            <a:lstStyle/>
            <a:p>
              <a:pPr marL="342900" indent="-342900" fontAlgn="ctr">
                <a:spcAft>
                  <a:spcPct val="25000"/>
                </a:spcAft>
                <a:buSzPct val="75000"/>
                <a:buFont typeface="Wingdings" pitchFamily="2" charset="2"/>
                <a:buNone/>
              </a:pPr>
              <a:r>
                <a:rPr kumimoji="1" lang="en-US" sz="900">
                  <a:latin typeface="Verdana" pitchFamily="34" charset="0"/>
                </a:rPr>
                <a:t>Community Services</a:t>
              </a:r>
            </a:p>
          </p:txBody>
        </p:sp>
        <p:sp>
          <p:nvSpPr>
            <p:cNvPr id="86236" name="Rectangle 220"/>
            <p:cNvSpPr>
              <a:spLocks noChangeArrowheads="1"/>
            </p:cNvSpPr>
            <p:nvPr/>
          </p:nvSpPr>
          <p:spPr bwMode="auto">
            <a:xfrm rot="10800000">
              <a:off x="1841" y="849"/>
              <a:ext cx="190" cy="1024"/>
            </a:xfrm>
            <a:prstGeom prst="rect">
              <a:avLst/>
            </a:prstGeom>
            <a:solidFill>
              <a:srgbClr val="EE002D"/>
            </a:solidFill>
            <a:ln w="12700" cap="sq">
              <a:noFill/>
              <a:miter lim="800000"/>
              <a:headEnd type="none" w="sm" len="sm"/>
              <a:tailEnd type="none" w="sm" len="sm"/>
            </a:ln>
          </p:spPr>
          <p:txBody>
            <a:bodyPr vert="eaVert" anchor="ctr">
              <a:spAutoFit/>
            </a:bodyPr>
            <a:lstStyle/>
            <a:p>
              <a:pPr marL="342900" indent="-342900" fontAlgn="ctr">
                <a:spcAft>
                  <a:spcPct val="25000"/>
                </a:spcAft>
                <a:buSzPct val="75000"/>
                <a:buFont typeface="Wingdings" pitchFamily="2" charset="2"/>
                <a:buNone/>
              </a:pPr>
              <a:r>
                <a:rPr kumimoji="1" lang="en-US" sz="900">
                  <a:latin typeface="Verdana" pitchFamily="34" charset="0"/>
                </a:rPr>
                <a:t>City Clerks</a:t>
              </a:r>
            </a:p>
          </p:txBody>
        </p:sp>
        <p:sp>
          <p:nvSpPr>
            <p:cNvPr id="86237" name="Rectangle 221"/>
            <p:cNvSpPr>
              <a:spLocks noChangeArrowheads="1"/>
            </p:cNvSpPr>
            <p:nvPr/>
          </p:nvSpPr>
          <p:spPr bwMode="auto">
            <a:xfrm rot="10800000">
              <a:off x="1552" y="849"/>
              <a:ext cx="189" cy="1024"/>
            </a:xfrm>
            <a:prstGeom prst="rect">
              <a:avLst/>
            </a:prstGeom>
            <a:solidFill>
              <a:srgbClr val="EE002D"/>
            </a:solidFill>
            <a:ln w="12700" cap="sq">
              <a:noFill/>
              <a:miter lim="800000"/>
              <a:headEnd type="none" w="sm" len="sm"/>
              <a:tailEnd type="none" w="sm" len="sm"/>
            </a:ln>
          </p:spPr>
          <p:txBody>
            <a:bodyPr vert="eaVert" anchor="ctr">
              <a:spAutoFit/>
            </a:bodyPr>
            <a:lstStyle/>
            <a:p>
              <a:pPr marL="342900" indent="-342900" fontAlgn="ctr">
                <a:spcAft>
                  <a:spcPct val="25000"/>
                </a:spcAft>
                <a:buSzPct val="75000"/>
                <a:buFont typeface="Wingdings" pitchFamily="2" charset="2"/>
                <a:buNone/>
              </a:pPr>
              <a:r>
                <a:rPr kumimoji="1" lang="en-US" sz="900">
                  <a:latin typeface="Verdana" pitchFamily="34" charset="0"/>
                </a:rPr>
                <a:t>CAO Secretariat</a:t>
              </a:r>
            </a:p>
          </p:txBody>
        </p:sp>
        <p:sp>
          <p:nvSpPr>
            <p:cNvPr id="86238" name="Rectangle 222"/>
            <p:cNvSpPr>
              <a:spLocks noChangeArrowheads="1"/>
            </p:cNvSpPr>
            <p:nvPr/>
          </p:nvSpPr>
          <p:spPr bwMode="auto">
            <a:xfrm rot="10800000">
              <a:off x="1266" y="849"/>
              <a:ext cx="189" cy="1024"/>
            </a:xfrm>
            <a:prstGeom prst="rect">
              <a:avLst/>
            </a:prstGeom>
            <a:solidFill>
              <a:srgbClr val="EE002D"/>
            </a:solidFill>
            <a:ln w="12700" cap="sq">
              <a:noFill/>
              <a:miter lim="800000"/>
              <a:headEnd type="none" w="sm" len="sm"/>
              <a:tailEnd type="none" w="sm" len="sm"/>
            </a:ln>
          </p:spPr>
          <p:txBody>
            <a:bodyPr vert="eaVert" anchor="ctr">
              <a:spAutoFit/>
            </a:bodyPr>
            <a:lstStyle/>
            <a:p>
              <a:pPr marL="342900" indent="-342900" fontAlgn="ctr">
                <a:spcAft>
                  <a:spcPct val="25000"/>
                </a:spcAft>
                <a:buSzPct val="75000"/>
                <a:buFont typeface="Wingdings" pitchFamily="2" charset="2"/>
                <a:buNone/>
              </a:pPr>
              <a:r>
                <a:rPr kumimoji="1" lang="en-US" sz="900">
                  <a:latin typeface="Verdana" pitchFamily="34" charset="0"/>
                </a:rPr>
                <a:t>Audit</a:t>
              </a:r>
            </a:p>
          </p:txBody>
        </p:sp>
        <p:sp>
          <p:nvSpPr>
            <p:cNvPr id="86239" name="Rectangle 223"/>
            <p:cNvSpPr>
              <a:spLocks noChangeArrowheads="1"/>
            </p:cNvSpPr>
            <p:nvPr/>
          </p:nvSpPr>
          <p:spPr bwMode="auto">
            <a:xfrm>
              <a:off x="197" y="847"/>
              <a:ext cx="998" cy="1037"/>
            </a:xfrm>
            <a:prstGeom prst="rect">
              <a:avLst/>
            </a:prstGeom>
            <a:solidFill>
              <a:schemeClr val="tx2"/>
            </a:solidFill>
            <a:ln w="12700" cap="sq">
              <a:solidFill>
                <a:schemeClr val="bg2"/>
              </a:solidFill>
              <a:miter lim="800000"/>
              <a:headEnd type="none" w="sm" len="sm"/>
              <a:tailEnd type="none" w="sm" len="sm"/>
            </a:ln>
          </p:spPr>
          <p:txBody>
            <a:bodyPr wrap="none" anchor="ctr"/>
            <a:lstStyle/>
            <a:p>
              <a:endParaRPr lang="en-CA"/>
            </a:p>
          </p:txBody>
        </p:sp>
        <p:sp>
          <p:nvSpPr>
            <p:cNvPr id="86240" name="Rectangle 224"/>
            <p:cNvSpPr>
              <a:spLocks noChangeArrowheads="1"/>
            </p:cNvSpPr>
            <p:nvPr/>
          </p:nvSpPr>
          <p:spPr bwMode="auto">
            <a:xfrm rot="-5400000">
              <a:off x="603" y="1002"/>
              <a:ext cx="235" cy="958"/>
            </a:xfrm>
            <a:prstGeom prst="rect">
              <a:avLst/>
            </a:prstGeom>
            <a:solidFill>
              <a:srgbClr val="FFFF00"/>
            </a:solidFill>
            <a:ln w="12700" cap="sq">
              <a:noFill/>
              <a:miter lim="800000"/>
              <a:headEnd type="none" w="sm" len="sm"/>
              <a:tailEnd type="none" w="sm" len="sm"/>
            </a:ln>
          </p:spPr>
          <p:txBody>
            <a:bodyPr vert="eaVert" anchor="ctr">
              <a:spAutoFit/>
            </a:bodyPr>
            <a:lstStyle/>
            <a:p>
              <a:pPr marL="342900" indent="-342900" algn="ctr" fontAlgn="ctr">
                <a:spcAft>
                  <a:spcPct val="25000"/>
                </a:spcAft>
                <a:buSzPct val="75000"/>
                <a:buFont typeface="Wingdings" pitchFamily="2" charset="2"/>
                <a:buNone/>
              </a:pPr>
              <a:r>
                <a:rPr kumimoji="1" lang="en-US" sz="1200">
                  <a:solidFill>
                    <a:schemeClr val="tx2"/>
                  </a:solidFill>
                  <a:latin typeface="Verdana" pitchFamily="34" charset="0"/>
                </a:rPr>
                <a:t>Service Names:</a:t>
              </a:r>
            </a:p>
          </p:txBody>
        </p:sp>
        <p:sp>
          <p:nvSpPr>
            <p:cNvPr id="86241" name="Line 225"/>
            <p:cNvSpPr>
              <a:spLocks noChangeShapeType="1"/>
            </p:cNvSpPr>
            <p:nvPr/>
          </p:nvSpPr>
          <p:spPr bwMode="auto">
            <a:xfrm>
              <a:off x="213" y="847"/>
              <a:ext cx="5375" cy="2"/>
            </a:xfrm>
            <a:prstGeom prst="line">
              <a:avLst/>
            </a:prstGeom>
            <a:noFill/>
            <a:ln w="12700" cap="rnd">
              <a:solidFill>
                <a:srgbClr val="000000"/>
              </a:solidFill>
              <a:round/>
              <a:headEnd type="none" w="sm" len="sm"/>
              <a:tailEnd type="none" w="sm" len="sm"/>
            </a:ln>
          </p:spPr>
          <p:txBody>
            <a:bodyPr vert="eaVert">
              <a:spAutoFit/>
            </a:bodyPr>
            <a:lstStyle/>
            <a:p>
              <a:endParaRPr lang="en-US"/>
            </a:p>
          </p:txBody>
        </p:sp>
        <p:grpSp>
          <p:nvGrpSpPr>
            <p:cNvPr id="86242" name="Group 226"/>
            <p:cNvGrpSpPr>
              <a:grpSpLocks/>
            </p:cNvGrpSpPr>
            <p:nvPr/>
          </p:nvGrpSpPr>
          <p:grpSpPr bwMode="auto">
            <a:xfrm>
              <a:off x="197" y="847"/>
              <a:ext cx="5376" cy="3473"/>
              <a:chOff x="197" y="884"/>
              <a:chExt cx="5376" cy="4274"/>
            </a:xfrm>
          </p:grpSpPr>
          <p:sp>
            <p:nvSpPr>
              <p:cNvPr id="86244" name="Line 227"/>
              <p:cNvSpPr>
                <a:spLocks noChangeShapeType="1"/>
              </p:cNvSpPr>
              <p:nvPr/>
            </p:nvSpPr>
            <p:spPr bwMode="auto">
              <a:xfrm>
                <a:off x="197" y="886"/>
                <a:ext cx="0" cy="4272"/>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45" name="Line 228"/>
              <p:cNvSpPr>
                <a:spLocks noChangeShapeType="1"/>
              </p:cNvSpPr>
              <p:nvPr/>
            </p:nvSpPr>
            <p:spPr bwMode="auto">
              <a:xfrm>
                <a:off x="1195" y="886"/>
                <a:ext cx="0" cy="4272"/>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46" name="Line 229"/>
              <p:cNvSpPr>
                <a:spLocks noChangeShapeType="1"/>
              </p:cNvSpPr>
              <p:nvPr/>
            </p:nvSpPr>
            <p:spPr bwMode="auto">
              <a:xfrm>
                <a:off x="1487" y="886"/>
                <a:ext cx="0" cy="4272"/>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47" name="Line 230"/>
              <p:cNvSpPr>
                <a:spLocks noChangeShapeType="1"/>
              </p:cNvSpPr>
              <p:nvPr/>
            </p:nvSpPr>
            <p:spPr bwMode="auto">
              <a:xfrm>
                <a:off x="1778" y="886"/>
                <a:ext cx="0" cy="4272"/>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48" name="Line 231"/>
              <p:cNvSpPr>
                <a:spLocks noChangeShapeType="1"/>
              </p:cNvSpPr>
              <p:nvPr/>
            </p:nvSpPr>
            <p:spPr bwMode="auto">
              <a:xfrm>
                <a:off x="2070" y="886"/>
                <a:ext cx="0" cy="4272"/>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49" name="Line 232"/>
              <p:cNvSpPr>
                <a:spLocks noChangeShapeType="1"/>
              </p:cNvSpPr>
              <p:nvPr/>
            </p:nvSpPr>
            <p:spPr bwMode="auto">
              <a:xfrm>
                <a:off x="2362" y="886"/>
                <a:ext cx="0" cy="4272"/>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50" name="Line 233"/>
              <p:cNvSpPr>
                <a:spLocks noChangeShapeType="1"/>
              </p:cNvSpPr>
              <p:nvPr/>
            </p:nvSpPr>
            <p:spPr bwMode="auto">
              <a:xfrm>
                <a:off x="2654" y="886"/>
                <a:ext cx="0" cy="4272"/>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51" name="Line 234"/>
              <p:cNvSpPr>
                <a:spLocks noChangeShapeType="1"/>
              </p:cNvSpPr>
              <p:nvPr/>
            </p:nvSpPr>
            <p:spPr bwMode="auto">
              <a:xfrm>
                <a:off x="2946" y="886"/>
                <a:ext cx="0" cy="4272"/>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52" name="Line 235"/>
              <p:cNvSpPr>
                <a:spLocks noChangeShapeType="1"/>
              </p:cNvSpPr>
              <p:nvPr/>
            </p:nvSpPr>
            <p:spPr bwMode="auto">
              <a:xfrm>
                <a:off x="3238" y="886"/>
                <a:ext cx="0" cy="4272"/>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53" name="Line 236"/>
              <p:cNvSpPr>
                <a:spLocks noChangeShapeType="1"/>
              </p:cNvSpPr>
              <p:nvPr/>
            </p:nvSpPr>
            <p:spPr bwMode="auto">
              <a:xfrm>
                <a:off x="3530" y="886"/>
                <a:ext cx="0" cy="4272"/>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54" name="Line 237"/>
              <p:cNvSpPr>
                <a:spLocks noChangeShapeType="1"/>
              </p:cNvSpPr>
              <p:nvPr/>
            </p:nvSpPr>
            <p:spPr bwMode="auto">
              <a:xfrm>
                <a:off x="3822" y="886"/>
                <a:ext cx="0" cy="4272"/>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55" name="Line 238"/>
              <p:cNvSpPr>
                <a:spLocks noChangeShapeType="1"/>
              </p:cNvSpPr>
              <p:nvPr/>
            </p:nvSpPr>
            <p:spPr bwMode="auto">
              <a:xfrm>
                <a:off x="4114" y="886"/>
                <a:ext cx="0" cy="4272"/>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56" name="Line 239"/>
              <p:cNvSpPr>
                <a:spLocks noChangeShapeType="1"/>
              </p:cNvSpPr>
              <p:nvPr/>
            </p:nvSpPr>
            <p:spPr bwMode="auto">
              <a:xfrm>
                <a:off x="4405" y="886"/>
                <a:ext cx="0" cy="4272"/>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57" name="Line 240"/>
              <p:cNvSpPr>
                <a:spLocks noChangeShapeType="1"/>
              </p:cNvSpPr>
              <p:nvPr/>
            </p:nvSpPr>
            <p:spPr bwMode="auto">
              <a:xfrm>
                <a:off x="4697" y="886"/>
                <a:ext cx="0" cy="4272"/>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58" name="Line 241"/>
              <p:cNvSpPr>
                <a:spLocks noChangeShapeType="1"/>
              </p:cNvSpPr>
              <p:nvPr/>
            </p:nvSpPr>
            <p:spPr bwMode="auto">
              <a:xfrm>
                <a:off x="4989" y="886"/>
                <a:ext cx="0" cy="4272"/>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59" name="Line 242"/>
              <p:cNvSpPr>
                <a:spLocks noChangeShapeType="1"/>
              </p:cNvSpPr>
              <p:nvPr/>
            </p:nvSpPr>
            <p:spPr bwMode="auto">
              <a:xfrm>
                <a:off x="5281" y="886"/>
                <a:ext cx="0" cy="4272"/>
              </a:xfrm>
              <a:prstGeom prst="line">
                <a:avLst/>
              </a:prstGeom>
              <a:noFill/>
              <a:ln w="12700" cap="rnd">
                <a:solidFill>
                  <a:srgbClr val="000000"/>
                </a:solidFill>
                <a:round/>
                <a:headEnd type="none" w="sm" len="sm"/>
                <a:tailEnd type="none" w="sm" len="sm"/>
              </a:ln>
            </p:spPr>
            <p:txBody>
              <a:bodyPr wrap="none"/>
              <a:lstStyle/>
              <a:p>
                <a:endParaRPr lang="en-US"/>
              </a:p>
            </p:txBody>
          </p:sp>
          <p:sp>
            <p:nvSpPr>
              <p:cNvPr id="86260" name="Line 243"/>
              <p:cNvSpPr>
                <a:spLocks noChangeShapeType="1"/>
              </p:cNvSpPr>
              <p:nvPr/>
            </p:nvSpPr>
            <p:spPr bwMode="auto">
              <a:xfrm>
                <a:off x="5573" y="884"/>
                <a:ext cx="0" cy="4274"/>
              </a:xfrm>
              <a:prstGeom prst="line">
                <a:avLst/>
              </a:prstGeom>
              <a:noFill/>
              <a:ln w="12700" cap="rnd">
                <a:solidFill>
                  <a:srgbClr val="000000"/>
                </a:solidFill>
                <a:round/>
                <a:headEnd type="none" w="sm" len="sm"/>
                <a:tailEnd type="none" w="sm" len="sm"/>
              </a:ln>
            </p:spPr>
            <p:txBody>
              <a:bodyPr wrap="none"/>
              <a:lstStyle/>
              <a:p>
                <a:endParaRPr lang="en-US"/>
              </a:p>
            </p:txBody>
          </p:sp>
        </p:grpSp>
        <p:sp>
          <p:nvSpPr>
            <p:cNvPr id="86243" name="Line 244"/>
            <p:cNvSpPr>
              <a:spLocks noChangeShapeType="1"/>
            </p:cNvSpPr>
            <p:nvPr/>
          </p:nvSpPr>
          <p:spPr bwMode="auto">
            <a:xfrm>
              <a:off x="197" y="4320"/>
              <a:ext cx="5376" cy="0"/>
            </a:xfrm>
            <a:prstGeom prst="line">
              <a:avLst/>
            </a:prstGeom>
            <a:noFill/>
            <a:ln w="12700" cap="sq">
              <a:solidFill>
                <a:schemeClr val="bg2"/>
              </a:solidFill>
              <a:round/>
              <a:headEnd type="none" w="sm" len="sm"/>
              <a:tailEnd type="none" w="sm" len="sm"/>
            </a:ln>
          </p:spPr>
          <p:txBody>
            <a:bodyPr wrap="none"/>
            <a:lstStyle/>
            <a:p>
              <a:endParaRPr lang="en-US"/>
            </a:p>
          </p:txBody>
        </p:sp>
      </p:grpSp>
      <p:sp>
        <p:nvSpPr>
          <p:cNvPr id="86019" name="Rectangle 244"/>
          <p:cNvSpPr>
            <a:spLocks noChangeArrowheads="1"/>
          </p:cNvSpPr>
          <p:nvPr/>
        </p:nvSpPr>
        <p:spPr bwMode="auto">
          <a:xfrm>
            <a:off x="98425" y="457200"/>
            <a:ext cx="9144000" cy="457200"/>
          </a:xfrm>
          <a:prstGeom prst="rect">
            <a:avLst/>
          </a:prstGeom>
          <a:noFill/>
          <a:ln w="9525" algn="ctr">
            <a:noFill/>
            <a:miter lim="800000"/>
            <a:headEnd/>
            <a:tailEnd/>
          </a:ln>
        </p:spPr>
        <p:txBody>
          <a:bodyPr>
            <a:spAutoFit/>
          </a:bodyPr>
          <a:lstStyle/>
          <a:p>
            <a:r>
              <a:rPr lang="en-CA" sz="2400">
                <a:solidFill>
                  <a:srgbClr val="7889FB"/>
                </a:solidFill>
              </a:rPr>
              <a:t>Winnipeg: Accountability and Responsibility Mapping</a:t>
            </a:r>
            <a:endParaRPr lang="en-US" sz="2400">
              <a:solidFill>
                <a:srgbClr val="7889FB"/>
              </a:solidFill>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idx="4294967295"/>
          </p:nvPr>
        </p:nvSpPr>
        <p:spPr>
          <a:xfrm>
            <a:off x="107950" y="431800"/>
            <a:ext cx="9036050" cy="436563"/>
          </a:xfrm>
        </p:spPr>
        <p:txBody>
          <a:bodyPr/>
          <a:lstStyle/>
          <a:p>
            <a:pPr eaLnBrk="1" hangingPunct="1"/>
            <a:r>
              <a:rPr lang="en-US" smtClean="0"/>
              <a:t>Edmonton – Departmental IT Strategic Plans</a:t>
            </a:r>
          </a:p>
        </p:txBody>
      </p:sp>
      <p:pic>
        <p:nvPicPr>
          <p:cNvPr id="88066" name="Picture 3"/>
          <p:cNvPicPr>
            <a:picLocks noChangeAspect="1" noChangeArrowheads="1"/>
          </p:cNvPicPr>
          <p:nvPr/>
        </p:nvPicPr>
        <p:blipFill>
          <a:blip r:embed="rId3"/>
          <a:srcRect/>
          <a:stretch>
            <a:fillRect/>
          </a:stretch>
        </p:blipFill>
        <p:spPr bwMode="auto">
          <a:xfrm>
            <a:off x="1395413" y="1022350"/>
            <a:ext cx="6200775" cy="4824413"/>
          </a:xfrm>
          <a:prstGeom prst="rect">
            <a:avLst/>
          </a:prstGeom>
          <a:noFill/>
          <a:ln w="6350">
            <a:noFill/>
            <a:miter lim="800000"/>
            <a:headEnd/>
            <a:tailEnd/>
          </a:ln>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2"/>
          <p:cNvPicPr>
            <a:picLocks noChangeAspect="1" noChangeArrowheads="1"/>
          </p:cNvPicPr>
          <p:nvPr/>
        </p:nvPicPr>
        <p:blipFill>
          <a:blip r:embed="rId3"/>
          <a:srcRect/>
          <a:stretch>
            <a:fillRect/>
          </a:stretch>
        </p:blipFill>
        <p:spPr bwMode="auto">
          <a:xfrm>
            <a:off x="990600" y="1066800"/>
            <a:ext cx="7823200" cy="5264150"/>
          </a:xfrm>
          <a:prstGeom prst="rect">
            <a:avLst/>
          </a:prstGeom>
          <a:noFill/>
          <a:ln w="9525">
            <a:noFill/>
            <a:miter lim="800000"/>
            <a:headEnd/>
            <a:tailEnd/>
          </a:ln>
        </p:spPr>
      </p:pic>
      <p:sp>
        <p:nvSpPr>
          <p:cNvPr id="90114" name="Rectangle 4"/>
          <p:cNvSpPr>
            <a:spLocks noChangeArrowheads="1"/>
          </p:cNvSpPr>
          <p:nvPr/>
        </p:nvSpPr>
        <p:spPr bwMode="auto">
          <a:xfrm>
            <a:off x="228600" y="2133600"/>
            <a:ext cx="1143000" cy="533400"/>
          </a:xfrm>
          <a:prstGeom prst="rect">
            <a:avLst/>
          </a:prstGeom>
          <a:noFill/>
          <a:ln w="9525">
            <a:noFill/>
            <a:miter lim="800000"/>
            <a:headEnd/>
            <a:tailEnd/>
          </a:ln>
        </p:spPr>
        <p:txBody>
          <a:bodyPr anchor="ctr"/>
          <a:lstStyle/>
          <a:p>
            <a:pPr>
              <a:buClr>
                <a:srgbClr val="000000"/>
              </a:buClr>
              <a:buSzPct val="100000"/>
              <a:buFont typeface="Arial" charset="0"/>
              <a:buNone/>
            </a:pPr>
            <a:r>
              <a:rPr lang="en-CA" sz="1200">
                <a:latin typeface="Palatino Linotype" pitchFamily="18" charset="0"/>
              </a:rPr>
              <a:t>Federal Information &amp; Services</a:t>
            </a:r>
            <a:endParaRPr lang="en-GB" sz="1200">
              <a:latin typeface="Palatino Linotype" pitchFamily="18" charset="0"/>
            </a:endParaRPr>
          </a:p>
        </p:txBody>
      </p:sp>
      <p:sp>
        <p:nvSpPr>
          <p:cNvPr id="90115" name="Rectangle 5"/>
          <p:cNvSpPr>
            <a:spLocks noChangeArrowheads="1"/>
          </p:cNvSpPr>
          <p:nvPr/>
        </p:nvSpPr>
        <p:spPr bwMode="auto">
          <a:xfrm>
            <a:off x="152400" y="4267200"/>
            <a:ext cx="1143000" cy="533400"/>
          </a:xfrm>
          <a:prstGeom prst="rect">
            <a:avLst/>
          </a:prstGeom>
          <a:noFill/>
          <a:ln w="9525">
            <a:noFill/>
            <a:miter lim="800000"/>
            <a:headEnd/>
            <a:tailEnd/>
          </a:ln>
        </p:spPr>
        <p:txBody>
          <a:bodyPr anchor="ctr"/>
          <a:lstStyle/>
          <a:p>
            <a:pPr>
              <a:buClr>
                <a:srgbClr val="000000"/>
              </a:buClr>
              <a:buSzPct val="100000"/>
              <a:buFont typeface="Arial" charset="0"/>
              <a:buNone/>
            </a:pPr>
            <a:r>
              <a:rPr lang="en-CA" sz="1200">
                <a:latin typeface="Palatino Linotype" pitchFamily="18" charset="0"/>
              </a:rPr>
              <a:t>Provincial Information &amp; Services</a:t>
            </a:r>
            <a:endParaRPr lang="en-GB" sz="1200">
              <a:latin typeface="Palatino Linotype" pitchFamily="18" charset="0"/>
            </a:endParaRPr>
          </a:p>
        </p:txBody>
      </p:sp>
      <p:sp>
        <p:nvSpPr>
          <p:cNvPr id="90116" name="Rectangle 6"/>
          <p:cNvSpPr>
            <a:spLocks noChangeArrowheads="1"/>
          </p:cNvSpPr>
          <p:nvPr/>
        </p:nvSpPr>
        <p:spPr bwMode="auto">
          <a:xfrm>
            <a:off x="7620000" y="2133600"/>
            <a:ext cx="1143000" cy="533400"/>
          </a:xfrm>
          <a:prstGeom prst="rect">
            <a:avLst/>
          </a:prstGeom>
          <a:noFill/>
          <a:ln w="9525">
            <a:noFill/>
            <a:miter lim="800000"/>
            <a:headEnd/>
            <a:tailEnd/>
          </a:ln>
        </p:spPr>
        <p:txBody>
          <a:bodyPr anchor="ctr"/>
          <a:lstStyle/>
          <a:p>
            <a:pPr>
              <a:buClr>
                <a:srgbClr val="000000"/>
              </a:buClr>
              <a:buSzPct val="100000"/>
              <a:buFont typeface="Arial" charset="0"/>
              <a:buNone/>
            </a:pPr>
            <a:r>
              <a:rPr lang="en-CA" sz="1200">
                <a:latin typeface="Palatino Linotype" pitchFamily="18" charset="0"/>
              </a:rPr>
              <a:t>Community Information &amp; Services</a:t>
            </a:r>
            <a:endParaRPr lang="en-GB" sz="1200">
              <a:latin typeface="Palatino Linotype" pitchFamily="18" charset="0"/>
            </a:endParaRPr>
          </a:p>
        </p:txBody>
      </p:sp>
      <p:sp>
        <p:nvSpPr>
          <p:cNvPr id="90117" name="Rectangle 2"/>
          <p:cNvSpPr>
            <a:spLocks noChangeArrowheads="1"/>
          </p:cNvSpPr>
          <p:nvPr/>
        </p:nvSpPr>
        <p:spPr bwMode="auto">
          <a:xfrm>
            <a:off x="250825" y="482600"/>
            <a:ext cx="8353425" cy="558800"/>
          </a:xfrm>
          <a:prstGeom prst="rect">
            <a:avLst/>
          </a:prstGeom>
          <a:noFill/>
          <a:ln w="9525">
            <a:noFill/>
            <a:miter lim="800000"/>
            <a:headEnd/>
            <a:tailEnd/>
          </a:ln>
        </p:spPr>
        <p:txBody>
          <a:bodyPr lIns="91429" tIns="45714" rIns="91429" bIns="45714" anchor="ctr"/>
          <a:lstStyle/>
          <a:p>
            <a:pPr eaLnBrk="0" hangingPunct="0">
              <a:buClr>
                <a:srgbClr val="000000"/>
              </a:buClr>
              <a:buSzPct val="100000"/>
              <a:buFont typeface="Arial" charset="0"/>
              <a:buNone/>
            </a:pPr>
            <a:r>
              <a:rPr kumimoji="1" lang="en-US" sz="2400">
                <a:solidFill>
                  <a:srgbClr val="7889FB"/>
                </a:solidFill>
                <a:latin typeface="Lucida Grande"/>
              </a:rPr>
              <a:t>Inter-Jurisdictional Service Mapping</a:t>
            </a:r>
            <a:endParaRPr kumimoji="1" lang="en-CA" sz="2400">
              <a:solidFill>
                <a:srgbClr val="7889FB"/>
              </a:solidFill>
              <a:latin typeface="Lucida Grande"/>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ctrTitle" idx="4294967295"/>
          </p:nvPr>
        </p:nvSpPr>
        <p:spPr>
          <a:xfrm>
            <a:off x="685800" y="2130425"/>
            <a:ext cx="7772400" cy="1470025"/>
          </a:xfrm>
        </p:spPr>
        <p:txBody>
          <a:bodyPr/>
          <a:lstStyle/>
          <a:p>
            <a:pPr eaLnBrk="1" hangingPunct="1"/>
            <a:r>
              <a:rPr lang="en-US" sz="3200" smtClean="0">
                <a:solidFill>
                  <a:srgbClr val="00B0F0"/>
                </a:solidFill>
              </a:rPr>
              <a:t>Municipal Reference Model</a:t>
            </a:r>
            <a:br>
              <a:rPr lang="en-US" sz="3200" smtClean="0">
                <a:solidFill>
                  <a:srgbClr val="00B0F0"/>
                </a:solidFill>
              </a:rPr>
            </a:br>
            <a:r>
              <a:rPr lang="en-US" sz="3200" smtClean="0">
                <a:solidFill>
                  <a:srgbClr val="00B0F0"/>
                </a:solidFill>
              </a:rPr>
              <a:t>Implementing The MRM in IBM Rational System Architect</a:t>
            </a:r>
            <a:endParaRPr lang="en-CA" sz="3200" smtClean="0">
              <a:solidFill>
                <a:srgbClr val="00B0F0"/>
              </a:solidFill>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noChangeArrowheads="1"/>
          </p:cNvSpPr>
          <p:nvPr/>
        </p:nvSpPr>
        <p:spPr bwMode="auto">
          <a:xfrm>
            <a:off x="1066800" y="3276600"/>
            <a:ext cx="1849438" cy="1466850"/>
          </a:xfrm>
          <a:prstGeom prst="rect">
            <a:avLst/>
          </a:prstGeom>
          <a:blipFill dpi="0" rotWithShape="1">
            <a:blip r:embed="rId3">
              <a:alphaModFix amt="91000"/>
            </a:blip>
            <a:srcRect/>
            <a:stretch>
              <a:fillRect/>
            </a:stretch>
          </a:blipFill>
          <a:ln w="12700">
            <a:noFill/>
            <a:round/>
            <a:headEnd/>
            <a:tailEnd/>
          </a:ln>
        </p:spPr>
        <p:txBody>
          <a:bodyPr anchor="ctr"/>
          <a:lstStyle/>
          <a:p>
            <a:pPr>
              <a:buClr>
                <a:srgbClr val="000000"/>
              </a:buClr>
              <a:buSzPct val="100000"/>
              <a:buFont typeface="Arial" charset="0"/>
              <a:buNone/>
            </a:pPr>
            <a:endParaRPr lang="en-US"/>
          </a:p>
        </p:txBody>
      </p:sp>
      <p:sp>
        <p:nvSpPr>
          <p:cNvPr id="94210" name="Rectangle 2"/>
          <p:cNvSpPr>
            <a:spLocks noGrp="1" noChangeArrowheads="1"/>
          </p:cNvSpPr>
          <p:nvPr>
            <p:ph type="title"/>
          </p:nvPr>
        </p:nvSpPr>
        <p:spPr>
          <a:xfrm>
            <a:off x="76200" y="533400"/>
            <a:ext cx="8943975" cy="533400"/>
          </a:xfrm>
        </p:spPr>
        <p:txBody>
          <a:bodyPr/>
          <a:lstStyle/>
          <a:p>
            <a:pPr eaLnBrk="1" hangingPunct="1"/>
            <a:r>
              <a:rPr lang="en-US" smtClean="0"/>
              <a:t>Tooling Architecture: for Municipal Strategic Planning </a:t>
            </a:r>
          </a:p>
        </p:txBody>
      </p:sp>
      <p:pic>
        <p:nvPicPr>
          <p:cNvPr id="94211" name="Picture 6" descr="Quickr"/>
          <p:cNvPicPr>
            <a:picLocks noChangeAspect="1" noChangeArrowheads="1"/>
          </p:cNvPicPr>
          <p:nvPr/>
        </p:nvPicPr>
        <p:blipFill>
          <a:blip r:embed="rId4"/>
          <a:srcRect/>
          <a:stretch>
            <a:fillRect/>
          </a:stretch>
        </p:blipFill>
        <p:spPr bwMode="auto">
          <a:xfrm>
            <a:off x="304800" y="3048000"/>
            <a:ext cx="1828800" cy="1414463"/>
          </a:xfrm>
          <a:prstGeom prst="rect">
            <a:avLst/>
          </a:prstGeom>
          <a:noFill/>
          <a:ln w="28575">
            <a:solidFill>
              <a:srgbClr val="FFFF00"/>
            </a:solidFill>
            <a:miter lim="800000"/>
            <a:headEnd/>
            <a:tailEnd/>
          </a:ln>
        </p:spPr>
      </p:pic>
      <p:sp>
        <p:nvSpPr>
          <p:cNvPr id="94212" name="Text Box 7"/>
          <p:cNvSpPr txBox="1">
            <a:spLocks noChangeArrowheads="1"/>
          </p:cNvSpPr>
          <p:nvPr/>
        </p:nvSpPr>
        <p:spPr bwMode="auto">
          <a:xfrm>
            <a:off x="838200" y="2514600"/>
            <a:ext cx="1231900" cy="523875"/>
          </a:xfrm>
          <a:prstGeom prst="rect">
            <a:avLst/>
          </a:prstGeom>
          <a:noFill/>
          <a:ln w="9525">
            <a:noFill/>
            <a:miter lim="800000"/>
            <a:headEnd/>
            <a:tailEnd/>
          </a:ln>
        </p:spPr>
        <p:txBody>
          <a:bodyPr wrap="none">
            <a:spAutoFit/>
          </a:bodyPr>
          <a:lstStyle/>
          <a:p>
            <a:pPr>
              <a:buSzPct val="100000"/>
            </a:pPr>
            <a:r>
              <a:rPr lang="en-US" sz="1400"/>
              <a:t>Lotus Quickr, </a:t>
            </a:r>
          </a:p>
          <a:p>
            <a:pPr>
              <a:buSzPct val="100000"/>
            </a:pPr>
            <a:r>
              <a:rPr lang="en-US" sz="1400"/>
              <a:t>SA/XT</a:t>
            </a:r>
          </a:p>
        </p:txBody>
      </p:sp>
      <p:sp>
        <p:nvSpPr>
          <p:cNvPr id="94213" name="Text Box 8"/>
          <p:cNvSpPr txBox="1">
            <a:spLocks noChangeArrowheads="1"/>
          </p:cNvSpPr>
          <p:nvPr/>
        </p:nvSpPr>
        <p:spPr bwMode="auto">
          <a:xfrm>
            <a:off x="3657600" y="2514600"/>
            <a:ext cx="1828800" cy="523875"/>
          </a:xfrm>
          <a:prstGeom prst="rect">
            <a:avLst/>
          </a:prstGeom>
          <a:noFill/>
          <a:ln w="9525">
            <a:noFill/>
            <a:miter lim="800000"/>
            <a:headEnd/>
            <a:tailEnd/>
          </a:ln>
        </p:spPr>
        <p:txBody>
          <a:bodyPr>
            <a:spAutoFit/>
          </a:bodyPr>
          <a:lstStyle/>
          <a:p>
            <a:pPr>
              <a:buSzPct val="100000"/>
            </a:pPr>
            <a:r>
              <a:rPr lang="en-US" sz="1400"/>
              <a:t>System Architect,</a:t>
            </a:r>
          </a:p>
          <a:p>
            <a:pPr>
              <a:buSzPct val="100000"/>
            </a:pPr>
            <a:r>
              <a:rPr lang="en-US" sz="1400"/>
              <a:t>RAM, RPE</a:t>
            </a:r>
          </a:p>
        </p:txBody>
      </p:sp>
      <p:sp>
        <p:nvSpPr>
          <p:cNvPr id="94214" name="Text Box 9"/>
          <p:cNvSpPr txBox="1">
            <a:spLocks noChangeArrowheads="1"/>
          </p:cNvSpPr>
          <p:nvPr/>
        </p:nvSpPr>
        <p:spPr bwMode="auto">
          <a:xfrm>
            <a:off x="6934200" y="2514600"/>
            <a:ext cx="1774825" cy="307975"/>
          </a:xfrm>
          <a:prstGeom prst="rect">
            <a:avLst/>
          </a:prstGeom>
          <a:noFill/>
          <a:ln w="9525">
            <a:noFill/>
            <a:miter lim="800000"/>
            <a:headEnd/>
            <a:tailEnd/>
          </a:ln>
        </p:spPr>
        <p:txBody>
          <a:bodyPr>
            <a:spAutoFit/>
          </a:bodyPr>
          <a:lstStyle/>
          <a:p>
            <a:pPr>
              <a:buSzPct val="100000"/>
            </a:pPr>
            <a:r>
              <a:rPr lang="en-US" sz="1400"/>
              <a:t>Focal Point</a:t>
            </a:r>
          </a:p>
        </p:txBody>
      </p:sp>
      <p:sp>
        <p:nvSpPr>
          <p:cNvPr id="94215" name="Text Box 16"/>
          <p:cNvSpPr txBox="1">
            <a:spLocks noChangeArrowheads="1"/>
          </p:cNvSpPr>
          <p:nvPr/>
        </p:nvSpPr>
        <p:spPr bwMode="auto">
          <a:xfrm>
            <a:off x="800100" y="1323975"/>
            <a:ext cx="1350963" cy="307975"/>
          </a:xfrm>
          <a:prstGeom prst="rect">
            <a:avLst/>
          </a:prstGeom>
          <a:noFill/>
          <a:ln w="9525">
            <a:noFill/>
            <a:miter lim="800000"/>
            <a:headEnd/>
            <a:tailEnd/>
          </a:ln>
        </p:spPr>
        <p:txBody>
          <a:bodyPr wrap="none">
            <a:spAutoFit/>
          </a:bodyPr>
          <a:lstStyle/>
          <a:p>
            <a:pPr>
              <a:buSzPct val="100000"/>
            </a:pPr>
            <a:r>
              <a:rPr lang="en-US" sz="1400"/>
              <a:t>Business User</a:t>
            </a:r>
          </a:p>
        </p:txBody>
      </p:sp>
      <p:sp>
        <p:nvSpPr>
          <p:cNvPr id="94216" name="Text Box 22"/>
          <p:cNvSpPr txBox="1">
            <a:spLocks noChangeArrowheads="1"/>
          </p:cNvSpPr>
          <p:nvPr/>
        </p:nvSpPr>
        <p:spPr bwMode="auto">
          <a:xfrm>
            <a:off x="3822700" y="1323975"/>
            <a:ext cx="1536700" cy="304800"/>
          </a:xfrm>
          <a:prstGeom prst="rect">
            <a:avLst/>
          </a:prstGeom>
          <a:noFill/>
          <a:ln w="9525">
            <a:noFill/>
            <a:miter lim="800000"/>
            <a:headEnd/>
            <a:tailEnd/>
          </a:ln>
        </p:spPr>
        <p:txBody>
          <a:bodyPr wrap="none">
            <a:spAutoFit/>
          </a:bodyPr>
          <a:lstStyle/>
          <a:p>
            <a:pPr>
              <a:buSzPct val="100000"/>
            </a:pPr>
            <a:r>
              <a:rPr lang="en-US" sz="1400"/>
              <a:t>Business Analyst</a:t>
            </a:r>
          </a:p>
        </p:txBody>
      </p:sp>
      <p:sp>
        <p:nvSpPr>
          <p:cNvPr id="94217" name="Text Box 28"/>
          <p:cNvSpPr txBox="1">
            <a:spLocks noChangeArrowheads="1"/>
          </p:cNvSpPr>
          <p:nvPr/>
        </p:nvSpPr>
        <p:spPr bwMode="auto">
          <a:xfrm>
            <a:off x="7467600" y="1295400"/>
            <a:ext cx="812800" cy="307975"/>
          </a:xfrm>
          <a:prstGeom prst="rect">
            <a:avLst/>
          </a:prstGeom>
          <a:noFill/>
          <a:ln w="9525">
            <a:noFill/>
            <a:miter lim="800000"/>
            <a:headEnd/>
            <a:tailEnd/>
          </a:ln>
        </p:spPr>
        <p:txBody>
          <a:bodyPr wrap="none">
            <a:spAutoFit/>
          </a:bodyPr>
          <a:lstStyle/>
          <a:p>
            <a:pPr>
              <a:buSzPct val="100000"/>
            </a:pPr>
            <a:r>
              <a:rPr lang="en-US" sz="1400"/>
              <a:t>Planner</a:t>
            </a:r>
          </a:p>
        </p:txBody>
      </p:sp>
      <p:sp>
        <p:nvSpPr>
          <p:cNvPr id="94218" name="AutoShape 29"/>
          <p:cNvSpPr>
            <a:spLocks/>
          </p:cNvSpPr>
          <p:nvPr/>
        </p:nvSpPr>
        <p:spPr bwMode="auto">
          <a:xfrm rot="5400000">
            <a:off x="1350963" y="1481138"/>
            <a:ext cx="304800" cy="1905000"/>
          </a:xfrm>
          <a:prstGeom prst="leftBrace">
            <a:avLst>
              <a:gd name="adj1" fmla="val 52083"/>
              <a:gd name="adj2" fmla="val 50000"/>
            </a:avLst>
          </a:prstGeom>
          <a:noFill/>
          <a:ln w="9525">
            <a:solidFill>
              <a:schemeClr val="tx1"/>
            </a:solidFill>
            <a:round/>
            <a:headEnd/>
            <a:tailEnd/>
          </a:ln>
        </p:spPr>
        <p:txBody>
          <a:bodyPr wrap="none" anchor="ctr"/>
          <a:lstStyle/>
          <a:p>
            <a:pPr>
              <a:buClr>
                <a:srgbClr val="000000"/>
              </a:buClr>
              <a:buSzPct val="100000"/>
              <a:buFont typeface="Arial" charset="0"/>
              <a:buNone/>
            </a:pPr>
            <a:endParaRPr lang="en-US"/>
          </a:p>
        </p:txBody>
      </p:sp>
      <p:sp>
        <p:nvSpPr>
          <p:cNvPr id="94219" name="AutoShape 30"/>
          <p:cNvSpPr>
            <a:spLocks/>
          </p:cNvSpPr>
          <p:nvPr/>
        </p:nvSpPr>
        <p:spPr bwMode="auto">
          <a:xfrm rot="5400000">
            <a:off x="7734300" y="1481138"/>
            <a:ext cx="304800" cy="1905000"/>
          </a:xfrm>
          <a:prstGeom prst="leftBrace">
            <a:avLst>
              <a:gd name="adj1" fmla="val 52083"/>
              <a:gd name="adj2" fmla="val 50000"/>
            </a:avLst>
          </a:prstGeom>
          <a:noFill/>
          <a:ln w="9525">
            <a:solidFill>
              <a:schemeClr val="tx1"/>
            </a:solidFill>
            <a:round/>
            <a:headEnd/>
            <a:tailEnd/>
          </a:ln>
        </p:spPr>
        <p:txBody>
          <a:bodyPr wrap="none" anchor="ctr"/>
          <a:lstStyle/>
          <a:p>
            <a:pPr>
              <a:buClr>
                <a:srgbClr val="000000"/>
              </a:buClr>
              <a:buSzPct val="100000"/>
              <a:buFont typeface="Arial" charset="0"/>
              <a:buNone/>
            </a:pPr>
            <a:endParaRPr lang="en-US"/>
          </a:p>
        </p:txBody>
      </p:sp>
      <p:sp>
        <p:nvSpPr>
          <p:cNvPr id="94220" name="AutoShape 31"/>
          <p:cNvSpPr>
            <a:spLocks/>
          </p:cNvSpPr>
          <p:nvPr/>
        </p:nvSpPr>
        <p:spPr bwMode="auto">
          <a:xfrm rot="5400000">
            <a:off x="4438650" y="1481138"/>
            <a:ext cx="304800" cy="1905000"/>
          </a:xfrm>
          <a:prstGeom prst="leftBrace">
            <a:avLst>
              <a:gd name="adj1" fmla="val 52083"/>
              <a:gd name="adj2" fmla="val 50000"/>
            </a:avLst>
          </a:prstGeom>
          <a:noFill/>
          <a:ln w="9525">
            <a:solidFill>
              <a:schemeClr val="tx1"/>
            </a:solidFill>
            <a:round/>
            <a:headEnd/>
            <a:tailEnd/>
          </a:ln>
        </p:spPr>
        <p:txBody>
          <a:bodyPr wrap="none" anchor="ctr"/>
          <a:lstStyle/>
          <a:p>
            <a:pPr>
              <a:buClr>
                <a:srgbClr val="000000"/>
              </a:buClr>
              <a:buSzPct val="100000"/>
              <a:buFont typeface="Arial" charset="0"/>
              <a:buNone/>
            </a:pPr>
            <a:endParaRPr lang="en-US"/>
          </a:p>
        </p:txBody>
      </p:sp>
      <p:sp>
        <p:nvSpPr>
          <p:cNvPr id="94221" name="Text Box 32"/>
          <p:cNvSpPr txBox="1">
            <a:spLocks noChangeArrowheads="1"/>
          </p:cNvSpPr>
          <p:nvPr/>
        </p:nvSpPr>
        <p:spPr bwMode="auto">
          <a:xfrm>
            <a:off x="228600" y="4724400"/>
            <a:ext cx="2622550" cy="1938338"/>
          </a:xfrm>
          <a:prstGeom prst="rect">
            <a:avLst/>
          </a:prstGeom>
          <a:noFill/>
          <a:ln w="9525">
            <a:noFill/>
            <a:miter lim="800000"/>
            <a:headEnd/>
            <a:tailEnd/>
          </a:ln>
        </p:spPr>
        <p:txBody>
          <a:bodyPr>
            <a:spAutoFit/>
          </a:bodyPr>
          <a:lstStyle/>
          <a:p>
            <a:pPr marL="114300" indent="-114300">
              <a:buSzPct val="100000"/>
              <a:buFontTx/>
              <a:buChar char="•"/>
            </a:pPr>
            <a:r>
              <a:rPr lang="en-US" sz="1200"/>
              <a:t>Collaborate – forums, wikis, news, defects, enhancement, etc.</a:t>
            </a:r>
          </a:p>
          <a:p>
            <a:pPr marL="114300" indent="-114300">
              <a:buSzPct val="100000"/>
              <a:buFontTx/>
              <a:buChar char="•"/>
            </a:pPr>
            <a:r>
              <a:rPr lang="en-US" sz="1200"/>
              <a:t>Capture, validate and reason about model content</a:t>
            </a:r>
          </a:p>
          <a:p>
            <a:pPr marL="114300" indent="-114300">
              <a:buSzPct val="100000"/>
              <a:buFontTx/>
              <a:buChar char="•"/>
            </a:pPr>
            <a:r>
              <a:rPr lang="en-US" sz="1200"/>
              <a:t>Review business component content published from SA</a:t>
            </a:r>
          </a:p>
          <a:p>
            <a:pPr marL="114300" indent="-114300">
              <a:buSzPct val="100000"/>
              <a:buFontTx/>
              <a:buChar char="•"/>
            </a:pPr>
            <a:r>
              <a:rPr lang="en-US" sz="1200"/>
              <a:t>Optional: Review and edit Municipal Model with SA/XT</a:t>
            </a:r>
          </a:p>
          <a:p>
            <a:pPr marL="114300" indent="-114300">
              <a:buSzPct val="100000"/>
              <a:buFontTx/>
              <a:buChar char="•"/>
            </a:pPr>
            <a:endParaRPr lang="en-US" sz="1200"/>
          </a:p>
          <a:p>
            <a:pPr marL="114300" indent="-114300">
              <a:buSzPct val="100000"/>
              <a:buFontTx/>
              <a:buChar char="•"/>
            </a:pPr>
            <a:endParaRPr lang="en-US" sz="1200"/>
          </a:p>
        </p:txBody>
      </p:sp>
      <p:sp>
        <p:nvSpPr>
          <p:cNvPr id="94222" name="Text Box 33"/>
          <p:cNvSpPr txBox="1">
            <a:spLocks noChangeArrowheads="1"/>
          </p:cNvSpPr>
          <p:nvPr/>
        </p:nvSpPr>
        <p:spPr bwMode="auto">
          <a:xfrm>
            <a:off x="2843213" y="4621213"/>
            <a:ext cx="4073525" cy="1754187"/>
          </a:xfrm>
          <a:prstGeom prst="rect">
            <a:avLst/>
          </a:prstGeom>
          <a:noFill/>
          <a:ln w="9525">
            <a:noFill/>
            <a:miter lim="800000"/>
            <a:headEnd/>
            <a:tailEnd/>
          </a:ln>
        </p:spPr>
        <p:txBody>
          <a:bodyPr>
            <a:spAutoFit/>
          </a:bodyPr>
          <a:lstStyle/>
          <a:p>
            <a:pPr marL="114300" lvl="1" indent="-114300">
              <a:buSzPct val="100000"/>
              <a:buFontTx/>
              <a:buChar char="•"/>
            </a:pPr>
            <a:r>
              <a:rPr lang="en-US" sz="1200"/>
              <a:t>Create &amp; manage business components </a:t>
            </a:r>
          </a:p>
          <a:p>
            <a:pPr marL="114300" lvl="1" indent="-114300">
              <a:buSzPct val="100000"/>
              <a:buFontTx/>
              <a:buChar char="•"/>
            </a:pPr>
            <a:r>
              <a:rPr lang="en-US" sz="1200"/>
              <a:t>Build relationships between components</a:t>
            </a:r>
          </a:p>
          <a:p>
            <a:pPr marL="114300" lvl="1" indent="-114300">
              <a:buSzPct val="100000"/>
              <a:buFontTx/>
              <a:buChar char="•"/>
            </a:pPr>
            <a:r>
              <a:rPr lang="en-US" sz="1200"/>
              <a:t>Query business components</a:t>
            </a:r>
          </a:p>
          <a:p>
            <a:pPr marL="114300" lvl="1" indent="-114300">
              <a:buSzPct val="100000"/>
              <a:buFontTx/>
              <a:buChar char="•"/>
            </a:pPr>
            <a:r>
              <a:rPr lang="en-US" sz="1200"/>
              <a:t>Compare business components in one municipality or across municipalities</a:t>
            </a:r>
          </a:p>
          <a:p>
            <a:pPr marL="114300" lvl="1" indent="-114300">
              <a:buSzPct val="100000"/>
              <a:buFontTx/>
              <a:buChar char="•"/>
            </a:pPr>
            <a:r>
              <a:rPr lang="en-US" sz="1200"/>
              <a:t>Import/Export business component matrices</a:t>
            </a:r>
          </a:p>
          <a:p>
            <a:pPr marL="114300" lvl="1" indent="-114300">
              <a:buSzPct val="100000"/>
              <a:buFontTx/>
              <a:buChar char="•"/>
            </a:pPr>
            <a:r>
              <a:rPr lang="en-US" sz="1200"/>
              <a:t>Elaborate on business components with documents, BPMN diagrams, UC diagrams</a:t>
            </a:r>
          </a:p>
          <a:p>
            <a:pPr marL="114300" lvl="1" indent="-114300">
              <a:buSzPct val="100000"/>
              <a:buFontTx/>
              <a:buChar char="•"/>
            </a:pPr>
            <a:r>
              <a:rPr lang="en-US" sz="1200"/>
              <a:t>Compare and merge content from different analysts</a:t>
            </a:r>
          </a:p>
        </p:txBody>
      </p:sp>
      <p:sp>
        <p:nvSpPr>
          <p:cNvPr id="94223" name="Text Box 34"/>
          <p:cNvSpPr txBox="1">
            <a:spLocks noChangeArrowheads="1"/>
          </p:cNvSpPr>
          <p:nvPr/>
        </p:nvSpPr>
        <p:spPr bwMode="auto">
          <a:xfrm>
            <a:off x="6853238" y="4724400"/>
            <a:ext cx="2290762" cy="1938338"/>
          </a:xfrm>
          <a:prstGeom prst="rect">
            <a:avLst/>
          </a:prstGeom>
          <a:noFill/>
          <a:ln w="9525">
            <a:noFill/>
            <a:miter lim="800000"/>
            <a:headEnd/>
            <a:tailEnd/>
          </a:ln>
        </p:spPr>
        <p:txBody>
          <a:bodyPr>
            <a:spAutoFit/>
          </a:bodyPr>
          <a:lstStyle/>
          <a:p>
            <a:pPr marL="114300" indent="-114300">
              <a:buSzPct val="100000"/>
              <a:buFontTx/>
              <a:buChar char="•"/>
            </a:pPr>
            <a:r>
              <a:rPr lang="en-US" sz="1200"/>
              <a:t>Perform cost/benefit analysis</a:t>
            </a:r>
          </a:p>
          <a:p>
            <a:pPr marL="114300" indent="-114300">
              <a:buSzPct val="100000"/>
              <a:buFontTx/>
              <a:buChar char="•"/>
            </a:pPr>
            <a:r>
              <a:rPr lang="en-US" sz="1200"/>
              <a:t>Weight user importance against factors such as cost, development times, and available resources</a:t>
            </a:r>
          </a:p>
          <a:p>
            <a:pPr marL="114300" indent="-114300">
              <a:buSzPct val="100000"/>
              <a:buFontTx/>
              <a:buChar char="•"/>
            </a:pPr>
            <a:r>
              <a:rPr lang="en-US" sz="1200"/>
              <a:t>Build, buy, or outsource decision</a:t>
            </a:r>
          </a:p>
          <a:p>
            <a:pPr marL="114300" lvl="1" indent="-114300">
              <a:buSzPct val="100000"/>
              <a:buFontTx/>
              <a:buChar char="•"/>
            </a:pPr>
            <a:r>
              <a:rPr lang="en-US" sz="1200"/>
              <a:t>Optimize program and asset operations/maintenance</a:t>
            </a:r>
          </a:p>
          <a:p>
            <a:pPr marL="114300" indent="-114300">
              <a:buSzPct val="100000"/>
              <a:buFontTx/>
              <a:buChar char="•"/>
            </a:pPr>
            <a:endParaRPr lang="en-US" sz="1200"/>
          </a:p>
        </p:txBody>
      </p:sp>
      <p:pic>
        <p:nvPicPr>
          <p:cNvPr id="94224" name="Picture 3" descr="EaAngled copy"/>
          <p:cNvPicPr>
            <a:picLocks noChangeAspect="1" noChangeArrowheads="1"/>
          </p:cNvPicPr>
          <p:nvPr/>
        </p:nvPicPr>
        <p:blipFill>
          <a:blip r:embed="rId5"/>
          <a:srcRect/>
          <a:stretch>
            <a:fillRect/>
          </a:stretch>
        </p:blipFill>
        <p:spPr bwMode="auto">
          <a:xfrm>
            <a:off x="3429000" y="2971800"/>
            <a:ext cx="2297113" cy="1530350"/>
          </a:xfrm>
          <a:prstGeom prst="rect">
            <a:avLst/>
          </a:prstGeom>
          <a:noFill/>
          <a:ln w="9525">
            <a:noFill/>
            <a:miter lim="800000"/>
            <a:headEnd/>
            <a:tailEnd/>
          </a:ln>
        </p:spPr>
      </p:pic>
      <p:grpSp>
        <p:nvGrpSpPr>
          <p:cNvPr id="94225" name="Group 35"/>
          <p:cNvGrpSpPr>
            <a:grpSpLocks/>
          </p:cNvGrpSpPr>
          <p:nvPr/>
        </p:nvGrpSpPr>
        <p:grpSpPr bwMode="auto">
          <a:xfrm>
            <a:off x="1385888" y="1700213"/>
            <a:ext cx="306387" cy="581025"/>
            <a:chOff x="827" y="912"/>
            <a:chExt cx="192" cy="480"/>
          </a:xfrm>
        </p:grpSpPr>
        <p:sp>
          <p:nvSpPr>
            <p:cNvPr id="94239" name="Oval 11"/>
            <p:cNvSpPr>
              <a:spLocks noChangeArrowheads="1"/>
            </p:cNvSpPr>
            <p:nvPr/>
          </p:nvSpPr>
          <p:spPr bwMode="auto">
            <a:xfrm>
              <a:off x="827" y="912"/>
              <a:ext cx="192" cy="192"/>
            </a:xfrm>
            <a:prstGeom prst="ellipse">
              <a:avLst/>
            </a:prstGeom>
            <a:noFill/>
            <a:ln w="9525">
              <a:solidFill>
                <a:schemeClr val="tx1"/>
              </a:solidFill>
              <a:round/>
              <a:headEnd/>
              <a:tailEnd/>
            </a:ln>
          </p:spPr>
          <p:txBody>
            <a:bodyPr wrap="none" anchor="ctr"/>
            <a:lstStyle/>
            <a:p>
              <a:pPr>
                <a:buClr>
                  <a:srgbClr val="000000"/>
                </a:buClr>
                <a:buSzPct val="100000"/>
                <a:buFont typeface="Arial" charset="0"/>
                <a:buNone/>
              </a:pPr>
              <a:endParaRPr lang="en-US"/>
            </a:p>
          </p:txBody>
        </p:sp>
        <p:sp>
          <p:nvSpPr>
            <p:cNvPr id="94240" name="Line 12"/>
            <p:cNvSpPr>
              <a:spLocks noChangeShapeType="1"/>
            </p:cNvSpPr>
            <p:nvPr/>
          </p:nvSpPr>
          <p:spPr bwMode="auto">
            <a:xfrm>
              <a:off x="923" y="1104"/>
              <a:ext cx="0" cy="192"/>
            </a:xfrm>
            <a:prstGeom prst="line">
              <a:avLst/>
            </a:prstGeom>
            <a:noFill/>
            <a:ln w="9525">
              <a:solidFill>
                <a:schemeClr val="tx1"/>
              </a:solidFill>
              <a:round/>
              <a:headEnd/>
              <a:tailEnd/>
            </a:ln>
          </p:spPr>
          <p:txBody>
            <a:bodyPr wrap="none" anchor="ctr"/>
            <a:lstStyle/>
            <a:p>
              <a:endParaRPr lang="en-US"/>
            </a:p>
          </p:txBody>
        </p:sp>
        <p:sp>
          <p:nvSpPr>
            <p:cNvPr id="94241" name="Line 13"/>
            <p:cNvSpPr>
              <a:spLocks noChangeShapeType="1"/>
            </p:cNvSpPr>
            <p:nvPr/>
          </p:nvSpPr>
          <p:spPr bwMode="auto">
            <a:xfrm>
              <a:off x="827" y="1152"/>
              <a:ext cx="192" cy="0"/>
            </a:xfrm>
            <a:prstGeom prst="line">
              <a:avLst/>
            </a:prstGeom>
            <a:noFill/>
            <a:ln w="9525">
              <a:solidFill>
                <a:schemeClr val="tx1"/>
              </a:solidFill>
              <a:round/>
              <a:headEnd/>
              <a:tailEnd/>
            </a:ln>
          </p:spPr>
          <p:txBody>
            <a:bodyPr wrap="none" anchor="ctr"/>
            <a:lstStyle/>
            <a:p>
              <a:endParaRPr lang="en-US"/>
            </a:p>
          </p:txBody>
        </p:sp>
        <p:sp>
          <p:nvSpPr>
            <p:cNvPr id="94242" name="Line 14"/>
            <p:cNvSpPr>
              <a:spLocks noChangeShapeType="1"/>
            </p:cNvSpPr>
            <p:nvPr/>
          </p:nvSpPr>
          <p:spPr bwMode="auto">
            <a:xfrm flipH="1">
              <a:off x="827" y="1296"/>
              <a:ext cx="96" cy="96"/>
            </a:xfrm>
            <a:prstGeom prst="line">
              <a:avLst/>
            </a:prstGeom>
            <a:noFill/>
            <a:ln w="9525">
              <a:solidFill>
                <a:schemeClr val="tx1"/>
              </a:solidFill>
              <a:round/>
              <a:headEnd/>
              <a:tailEnd/>
            </a:ln>
          </p:spPr>
          <p:txBody>
            <a:bodyPr wrap="none" anchor="ctr"/>
            <a:lstStyle/>
            <a:p>
              <a:endParaRPr lang="en-US"/>
            </a:p>
          </p:txBody>
        </p:sp>
        <p:sp>
          <p:nvSpPr>
            <p:cNvPr id="94243" name="Line 15"/>
            <p:cNvSpPr>
              <a:spLocks noChangeShapeType="1"/>
            </p:cNvSpPr>
            <p:nvPr/>
          </p:nvSpPr>
          <p:spPr bwMode="auto">
            <a:xfrm>
              <a:off x="923" y="1296"/>
              <a:ext cx="96" cy="96"/>
            </a:xfrm>
            <a:prstGeom prst="line">
              <a:avLst/>
            </a:prstGeom>
            <a:noFill/>
            <a:ln w="9525">
              <a:solidFill>
                <a:schemeClr val="tx1"/>
              </a:solidFill>
              <a:round/>
              <a:headEnd/>
              <a:tailEnd/>
            </a:ln>
          </p:spPr>
          <p:txBody>
            <a:bodyPr wrap="none" anchor="ctr"/>
            <a:lstStyle/>
            <a:p>
              <a:endParaRPr lang="en-US"/>
            </a:p>
          </p:txBody>
        </p:sp>
      </p:grpSp>
      <p:grpSp>
        <p:nvGrpSpPr>
          <p:cNvPr id="94226" name="Group 41"/>
          <p:cNvGrpSpPr>
            <a:grpSpLocks/>
          </p:cNvGrpSpPr>
          <p:nvPr/>
        </p:nvGrpSpPr>
        <p:grpSpPr bwMode="auto">
          <a:xfrm>
            <a:off x="4427538" y="1700213"/>
            <a:ext cx="306387" cy="581025"/>
            <a:chOff x="827" y="912"/>
            <a:chExt cx="192" cy="480"/>
          </a:xfrm>
        </p:grpSpPr>
        <p:sp>
          <p:nvSpPr>
            <p:cNvPr id="94234" name="Oval 11"/>
            <p:cNvSpPr>
              <a:spLocks noChangeArrowheads="1"/>
            </p:cNvSpPr>
            <p:nvPr/>
          </p:nvSpPr>
          <p:spPr bwMode="auto">
            <a:xfrm>
              <a:off x="827" y="912"/>
              <a:ext cx="192" cy="192"/>
            </a:xfrm>
            <a:prstGeom prst="ellipse">
              <a:avLst/>
            </a:prstGeom>
            <a:noFill/>
            <a:ln w="9525">
              <a:solidFill>
                <a:schemeClr val="tx1"/>
              </a:solidFill>
              <a:round/>
              <a:headEnd/>
              <a:tailEnd/>
            </a:ln>
          </p:spPr>
          <p:txBody>
            <a:bodyPr wrap="none" anchor="ctr"/>
            <a:lstStyle/>
            <a:p>
              <a:pPr>
                <a:buClr>
                  <a:srgbClr val="000000"/>
                </a:buClr>
                <a:buSzPct val="100000"/>
                <a:buFont typeface="Arial" charset="0"/>
                <a:buNone/>
              </a:pPr>
              <a:endParaRPr lang="en-US"/>
            </a:p>
          </p:txBody>
        </p:sp>
        <p:sp>
          <p:nvSpPr>
            <p:cNvPr id="94235" name="Line 12"/>
            <p:cNvSpPr>
              <a:spLocks noChangeShapeType="1"/>
            </p:cNvSpPr>
            <p:nvPr/>
          </p:nvSpPr>
          <p:spPr bwMode="auto">
            <a:xfrm>
              <a:off x="923" y="1104"/>
              <a:ext cx="0" cy="192"/>
            </a:xfrm>
            <a:prstGeom prst="line">
              <a:avLst/>
            </a:prstGeom>
            <a:noFill/>
            <a:ln w="9525">
              <a:solidFill>
                <a:schemeClr val="tx1"/>
              </a:solidFill>
              <a:round/>
              <a:headEnd/>
              <a:tailEnd/>
            </a:ln>
          </p:spPr>
          <p:txBody>
            <a:bodyPr wrap="none" anchor="ctr"/>
            <a:lstStyle/>
            <a:p>
              <a:endParaRPr lang="en-US"/>
            </a:p>
          </p:txBody>
        </p:sp>
        <p:sp>
          <p:nvSpPr>
            <p:cNvPr id="94236" name="Line 13"/>
            <p:cNvSpPr>
              <a:spLocks noChangeShapeType="1"/>
            </p:cNvSpPr>
            <p:nvPr/>
          </p:nvSpPr>
          <p:spPr bwMode="auto">
            <a:xfrm>
              <a:off x="827" y="1152"/>
              <a:ext cx="192" cy="0"/>
            </a:xfrm>
            <a:prstGeom prst="line">
              <a:avLst/>
            </a:prstGeom>
            <a:noFill/>
            <a:ln w="9525">
              <a:solidFill>
                <a:schemeClr val="tx1"/>
              </a:solidFill>
              <a:round/>
              <a:headEnd/>
              <a:tailEnd/>
            </a:ln>
          </p:spPr>
          <p:txBody>
            <a:bodyPr wrap="none" anchor="ctr"/>
            <a:lstStyle/>
            <a:p>
              <a:endParaRPr lang="en-US"/>
            </a:p>
          </p:txBody>
        </p:sp>
        <p:sp>
          <p:nvSpPr>
            <p:cNvPr id="94237" name="Line 14"/>
            <p:cNvSpPr>
              <a:spLocks noChangeShapeType="1"/>
            </p:cNvSpPr>
            <p:nvPr/>
          </p:nvSpPr>
          <p:spPr bwMode="auto">
            <a:xfrm flipH="1">
              <a:off x="827" y="1296"/>
              <a:ext cx="96" cy="96"/>
            </a:xfrm>
            <a:prstGeom prst="line">
              <a:avLst/>
            </a:prstGeom>
            <a:noFill/>
            <a:ln w="9525">
              <a:solidFill>
                <a:schemeClr val="tx1"/>
              </a:solidFill>
              <a:round/>
              <a:headEnd/>
              <a:tailEnd/>
            </a:ln>
          </p:spPr>
          <p:txBody>
            <a:bodyPr wrap="none" anchor="ctr"/>
            <a:lstStyle/>
            <a:p>
              <a:endParaRPr lang="en-US"/>
            </a:p>
          </p:txBody>
        </p:sp>
        <p:sp>
          <p:nvSpPr>
            <p:cNvPr id="94238" name="Line 15"/>
            <p:cNvSpPr>
              <a:spLocks noChangeShapeType="1"/>
            </p:cNvSpPr>
            <p:nvPr/>
          </p:nvSpPr>
          <p:spPr bwMode="auto">
            <a:xfrm>
              <a:off x="923" y="1296"/>
              <a:ext cx="96" cy="96"/>
            </a:xfrm>
            <a:prstGeom prst="line">
              <a:avLst/>
            </a:prstGeom>
            <a:noFill/>
            <a:ln w="9525">
              <a:solidFill>
                <a:schemeClr val="tx1"/>
              </a:solidFill>
              <a:round/>
              <a:headEnd/>
              <a:tailEnd/>
            </a:ln>
          </p:spPr>
          <p:txBody>
            <a:bodyPr wrap="none" anchor="ctr"/>
            <a:lstStyle/>
            <a:p>
              <a:endParaRPr lang="en-US"/>
            </a:p>
          </p:txBody>
        </p:sp>
      </p:grpSp>
      <p:grpSp>
        <p:nvGrpSpPr>
          <p:cNvPr id="94227" name="Group 47"/>
          <p:cNvGrpSpPr>
            <a:grpSpLocks/>
          </p:cNvGrpSpPr>
          <p:nvPr/>
        </p:nvGrpSpPr>
        <p:grpSpPr bwMode="auto">
          <a:xfrm>
            <a:off x="7721600" y="1700213"/>
            <a:ext cx="306388" cy="581025"/>
            <a:chOff x="827" y="912"/>
            <a:chExt cx="192" cy="480"/>
          </a:xfrm>
        </p:grpSpPr>
        <p:sp>
          <p:nvSpPr>
            <p:cNvPr id="94229" name="Oval 11"/>
            <p:cNvSpPr>
              <a:spLocks noChangeArrowheads="1"/>
            </p:cNvSpPr>
            <p:nvPr/>
          </p:nvSpPr>
          <p:spPr bwMode="auto">
            <a:xfrm>
              <a:off x="827" y="912"/>
              <a:ext cx="192" cy="192"/>
            </a:xfrm>
            <a:prstGeom prst="ellipse">
              <a:avLst/>
            </a:prstGeom>
            <a:noFill/>
            <a:ln w="9525">
              <a:solidFill>
                <a:schemeClr val="tx1"/>
              </a:solidFill>
              <a:round/>
              <a:headEnd/>
              <a:tailEnd/>
            </a:ln>
          </p:spPr>
          <p:txBody>
            <a:bodyPr wrap="none" anchor="ctr"/>
            <a:lstStyle/>
            <a:p>
              <a:pPr>
                <a:buClr>
                  <a:srgbClr val="000000"/>
                </a:buClr>
                <a:buSzPct val="100000"/>
                <a:buFont typeface="Arial" charset="0"/>
                <a:buNone/>
              </a:pPr>
              <a:endParaRPr lang="en-US"/>
            </a:p>
          </p:txBody>
        </p:sp>
        <p:sp>
          <p:nvSpPr>
            <p:cNvPr id="94230" name="Line 12"/>
            <p:cNvSpPr>
              <a:spLocks noChangeShapeType="1"/>
            </p:cNvSpPr>
            <p:nvPr/>
          </p:nvSpPr>
          <p:spPr bwMode="auto">
            <a:xfrm>
              <a:off x="923" y="1104"/>
              <a:ext cx="0" cy="192"/>
            </a:xfrm>
            <a:prstGeom prst="line">
              <a:avLst/>
            </a:prstGeom>
            <a:noFill/>
            <a:ln w="9525">
              <a:solidFill>
                <a:schemeClr val="tx1"/>
              </a:solidFill>
              <a:round/>
              <a:headEnd/>
              <a:tailEnd/>
            </a:ln>
          </p:spPr>
          <p:txBody>
            <a:bodyPr wrap="none" anchor="ctr"/>
            <a:lstStyle/>
            <a:p>
              <a:endParaRPr lang="en-US"/>
            </a:p>
          </p:txBody>
        </p:sp>
        <p:sp>
          <p:nvSpPr>
            <p:cNvPr id="94231" name="Line 13"/>
            <p:cNvSpPr>
              <a:spLocks noChangeShapeType="1"/>
            </p:cNvSpPr>
            <p:nvPr/>
          </p:nvSpPr>
          <p:spPr bwMode="auto">
            <a:xfrm>
              <a:off x="827" y="1152"/>
              <a:ext cx="192" cy="0"/>
            </a:xfrm>
            <a:prstGeom prst="line">
              <a:avLst/>
            </a:prstGeom>
            <a:noFill/>
            <a:ln w="9525">
              <a:solidFill>
                <a:schemeClr val="tx1"/>
              </a:solidFill>
              <a:round/>
              <a:headEnd/>
              <a:tailEnd/>
            </a:ln>
          </p:spPr>
          <p:txBody>
            <a:bodyPr wrap="none" anchor="ctr"/>
            <a:lstStyle/>
            <a:p>
              <a:endParaRPr lang="en-US"/>
            </a:p>
          </p:txBody>
        </p:sp>
        <p:sp>
          <p:nvSpPr>
            <p:cNvPr id="94232" name="Line 14"/>
            <p:cNvSpPr>
              <a:spLocks noChangeShapeType="1"/>
            </p:cNvSpPr>
            <p:nvPr/>
          </p:nvSpPr>
          <p:spPr bwMode="auto">
            <a:xfrm flipH="1">
              <a:off x="827" y="1296"/>
              <a:ext cx="96" cy="96"/>
            </a:xfrm>
            <a:prstGeom prst="line">
              <a:avLst/>
            </a:prstGeom>
            <a:noFill/>
            <a:ln w="9525">
              <a:solidFill>
                <a:schemeClr val="tx1"/>
              </a:solidFill>
              <a:round/>
              <a:headEnd/>
              <a:tailEnd/>
            </a:ln>
          </p:spPr>
          <p:txBody>
            <a:bodyPr wrap="none" anchor="ctr"/>
            <a:lstStyle/>
            <a:p>
              <a:endParaRPr lang="en-US"/>
            </a:p>
          </p:txBody>
        </p:sp>
        <p:sp>
          <p:nvSpPr>
            <p:cNvPr id="94233" name="Line 15"/>
            <p:cNvSpPr>
              <a:spLocks noChangeShapeType="1"/>
            </p:cNvSpPr>
            <p:nvPr/>
          </p:nvSpPr>
          <p:spPr bwMode="auto">
            <a:xfrm>
              <a:off x="923" y="1296"/>
              <a:ext cx="96" cy="96"/>
            </a:xfrm>
            <a:prstGeom prst="line">
              <a:avLst/>
            </a:prstGeom>
            <a:noFill/>
            <a:ln w="9525">
              <a:solidFill>
                <a:schemeClr val="tx1"/>
              </a:solidFill>
              <a:round/>
              <a:headEnd/>
              <a:tailEnd/>
            </a:ln>
          </p:spPr>
          <p:txBody>
            <a:bodyPr wrap="none" anchor="ctr"/>
            <a:lstStyle/>
            <a:p>
              <a:endParaRPr lang="en-US"/>
            </a:p>
          </p:txBody>
        </p:sp>
      </p:grpSp>
      <p:pic>
        <p:nvPicPr>
          <p:cNvPr id="94228" name="Picture 8"/>
          <p:cNvPicPr>
            <a:picLocks noChangeAspect="1" noChangeArrowheads="1"/>
          </p:cNvPicPr>
          <p:nvPr/>
        </p:nvPicPr>
        <p:blipFill>
          <a:blip r:embed="rId6"/>
          <a:srcRect/>
          <a:stretch>
            <a:fillRect/>
          </a:stretch>
        </p:blipFill>
        <p:spPr bwMode="auto">
          <a:xfrm>
            <a:off x="6705600" y="3048000"/>
            <a:ext cx="2252663" cy="15240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000"/>
                                        <p:tgtEl>
                                          <p:spTgt spid="34"/>
                                        </p:tgtEl>
                                      </p:cBhvr>
                                    </p:animEffect>
                                  </p:childTnLst>
                                </p:cTn>
                              </p:par>
                              <p:par>
                                <p:cTn id="8" presetID="10" presetClass="exit" presetSubtype="0" fill="hold" grpId="1" nodeType="withEffect">
                                  <p:stCondLst>
                                    <p:cond delay="0"/>
                                  </p:stCondLst>
                                  <p:childTnLst>
                                    <p:animEffect transition="out" filter="fade">
                                      <p:cBhvr>
                                        <p:cTn id="9" dur="2000"/>
                                        <p:tgtEl>
                                          <p:spTgt spid="34"/>
                                        </p:tgtEl>
                                      </p:cBhvr>
                                    </p:animEffect>
                                    <p:set>
                                      <p:cBhvr>
                                        <p:cTn id="10" dur="1" fill="hold">
                                          <p:stCondLst>
                                            <p:cond delay="19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title"/>
          </p:nvPr>
        </p:nvSpPr>
        <p:spPr/>
        <p:txBody>
          <a:bodyPr/>
          <a:lstStyle/>
          <a:p>
            <a:pPr eaLnBrk="1" hangingPunct="1"/>
            <a:r>
              <a:rPr lang="en-US" smtClean="0"/>
              <a:t>Start Collaboration from the MISA web site</a:t>
            </a:r>
          </a:p>
        </p:txBody>
      </p:sp>
      <p:pic>
        <p:nvPicPr>
          <p:cNvPr id="96258" name="Picture 3"/>
          <p:cNvPicPr>
            <a:picLocks noGrp="1" noChangeAspect="1" noChangeArrowheads="1"/>
          </p:cNvPicPr>
          <p:nvPr>
            <p:ph idx="1"/>
          </p:nvPr>
        </p:nvPicPr>
        <p:blipFill>
          <a:blip r:embed="rId3"/>
          <a:srcRect/>
          <a:stretch>
            <a:fillRect/>
          </a:stretch>
        </p:blipFill>
        <p:spPr>
          <a:xfrm>
            <a:off x="179388" y="1238250"/>
            <a:ext cx="8713787" cy="4711700"/>
          </a:xfrm>
        </p:spPr>
      </p:pic>
      <p:sp>
        <p:nvSpPr>
          <p:cNvPr id="96259" name="Oval 4"/>
          <p:cNvSpPr>
            <a:spLocks noChangeArrowheads="1"/>
          </p:cNvSpPr>
          <p:nvPr/>
        </p:nvSpPr>
        <p:spPr bwMode="auto">
          <a:xfrm>
            <a:off x="76200" y="2133600"/>
            <a:ext cx="989013" cy="304800"/>
          </a:xfrm>
          <a:prstGeom prst="ellipse">
            <a:avLst/>
          </a:prstGeom>
          <a:noFill/>
          <a:ln w="9525">
            <a:solidFill>
              <a:srgbClr val="E22202"/>
            </a:solidFill>
            <a:round/>
            <a:headEnd/>
            <a:tailEnd/>
          </a:ln>
        </p:spPr>
        <p:txBody>
          <a:bodyPr wrap="none" anchor="ctr"/>
          <a:lstStyle/>
          <a:p>
            <a:pPr>
              <a:buClr>
                <a:srgbClr val="000000"/>
              </a:buClr>
              <a:buSzPct val="100000"/>
              <a:buFont typeface="Arial" charset="0"/>
              <a:buNone/>
            </a:pPr>
            <a:endParaRPr lang="en-US"/>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3" descr="World Map"/>
          <p:cNvPicPr>
            <a:picLocks noChangeAspect="1" noChangeArrowheads="1"/>
          </p:cNvPicPr>
          <p:nvPr/>
        </p:nvPicPr>
        <p:blipFill>
          <a:blip r:embed="rId3">
            <a:lum bright="36000" contrast="-48000"/>
          </a:blip>
          <a:srcRect/>
          <a:stretch>
            <a:fillRect/>
          </a:stretch>
        </p:blipFill>
        <p:spPr bwMode="auto">
          <a:xfrm>
            <a:off x="0" y="1295400"/>
            <a:ext cx="9043988" cy="4572000"/>
          </a:xfrm>
          <a:prstGeom prst="rect">
            <a:avLst/>
          </a:prstGeom>
          <a:noFill/>
          <a:ln w="9525">
            <a:noFill/>
            <a:miter lim="800000"/>
            <a:headEnd/>
            <a:tailEnd/>
          </a:ln>
        </p:spPr>
      </p:pic>
      <p:grpSp>
        <p:nvGrpSpPr>
          <p:cNvPr id="23554" name="Group 107"/>
          <p:cNvGrpSpPr>
            <a:grpSpLocks/>
          </p:cNvGrpSpPr>
          <p:nvPr/>
        </p:nvGrpSpPr>
        <p:grpSpPr bwMode="auto">
          <a:xfrm rot="7474670">
            <a:off x="2043112" y="2417763"/>
            <a:ext cx="4702175" cy="4470400"/>
            <a:chOff x="4077756" y="2728322"/>
            <a:chExt cx="2538539" cy="2602912"/>
          </a:xfrm>
        </p:grpSpPr>
        <p:sp>
          <p:nvSpPr>
            <p:cNvPr id="23628" name="AutoShape 13"/>
            <p:cNvSpPr>
              <a:spLocks noChangeArrowheads="1"/>
            </p:cNvSpPr>
            <p:nvPr/>
          </p:nvSpPr>
          <p:spPr bwMode="auto">
            <a:xfrm rot="-1453267">
              <a:off x="4277965" y="2901790"/>
              <a:ext cx="2237375" cy="2519396"/>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2 w 21600"/>
                <a:gd name="T19" fmla="*/ 3165 h 21600"/>
                <a:gd name="T20" fmla="*/ 18438 w 21600"/>
                <a:gd name="T21" fmla="*/ 18435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180" y="13859"/>
                  </a:moveTo>
                  <a:cubicBezTo>
                    <a:pt x="17638" y="12904"/>
                    <a:pt x="17876" y="11859"/>
                    <a:pt x="17876" y="10800"/>
                  </a:cubicBezTo>
                  <a:cubicBezTo>
                    <a:pt x="17876" y="7840"/>
                    <a:pt x="16033" y="5193"/>
                    <a:pt x="13258" y="4164"/>
                  </a:cubicBezTo>
                  <a:lnTo>
                    <a:pt x="14552" y="672"/>
                  </a:lnTo>
                  <a:cubicBezTo>
                    <a:pt x="18788" y="2242"/>
                    <a:pt x="21600" y="6282"/>
                    <a:pt x="21600" y="10800"/>
                  </a:cubicBezTo>
                  <a:cubicBezTo>
                    <a:pt x="21600" y="12416"/>
                    <a:pt x="21237" y="14012"/>
                    <a:pt x="20538" y="15469"/>
                  </a:cubicBezTo>
                  <a:lnTo>
                    <a:pt x="22972" y="16637"/>
                  </a:lnTo>
                  <a:lnTo>
                    <a:pt x="16887" y="18778"/>
                  </a:lnTo>
                  <a:lnTo>
                    <a:pt x="14745" y="12692"/>
                  </a:lnTo>
                  <a:lnTo>
                    <a:pt x="17180" y="13859"/>
                  </a:lnTo>
                  <a:close/>
                </a:path>
              </a:pathLst>
            </a:custGeom>
            <a:gradFill rotWithShape="1">
              <a:gsLst>
                <a:gs pos="0">
                  <a:srgbClr val="FFFFFF">
                    <a:alpha val="0"/>
                  </a:srgbClr>
                </a:gs>
                <a:gs pos="100000">
                  <a:srgbClr val="2DB6B3"/>
                </a:gs>
              </a:gsLst>
              <a:lin ang="5400000" scaled="1"/>
            </a:gradFill>
            <a:ln w="9525">
              <a:noFill/>
              <a:miter lim="800000"/>
              <a:headEnd/>
              <a:tailEnd/>
            </a:ln>
          </p:spPr>
          <p:txBody>
            <a:bodyPr rot="10800000" vert="eaVert" wrap="none" lIns="91418" tIns="45708" rIns="91418" bIns="45708" anchor="ctr"/>
            <a:lstStyle/>
            <a:p>
              <a:endParaRPr lang="en-US"/>
            </a:p>
          </p:txBody>
        </p:sp>
        <p:sp>
          <p:nvSpPr>
            <p:cNvPr id="23629" name="AutoShape 14"/>
            <p:cNvSpPr>
              <a:spLocks noChangeArrowheads="1"/>
            </p:cNvSpPr>
            <p:nvPr/>
          </p:nvSpPr>
          <p:spPr bwMode="auto">
            <a:xfrm rot="6216645">
              <a:off x="4093112" y="3101642"/>
              <a:ext cx="2236728" cy="2518826"/>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2 w 21600"/>
                <a:gd name="T19" fmla="*/ 3165 h 21600"/>
                <a:gd name="T20" fmla="*/ 18438 w 21600"/>
                <a:gd name="T21" fmla="*/ 18435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180" y="13859"/>
                  </a:moveTo>
                  <a:cubicBezTo>
                    <a:pt x="17638" y="12904"/>
                    <a:pt x="17876" y="11859"/>
                    <a:pt x="17876" y="10800"/>
                  </a:cubicBezTo>
                  <a:cubicBezTo>
                    <a:pt x="17876" y="7840"/>
                    <a:pt x="16033" y="5193"/>
                    <a:pt x="13258" y="4164"/>
                  </a:cubicBezTo>
                  <a:lnTo>
                    <a:pt x="14552" y="672"/>
                  </a:lnTo>
                  <a:cubicBezTo>
                    <a:pt x="18788" y="2242"/>
                    <a:pt x="21600" y="6282"/>
                    <a:pt x="21600" y="10800"/>
                  </a:cubicBezTo>
                  <a:cubicBezTo>
                    <a:pt x="21600" y="12416"/>
                    <a:pt x="21237" y="14012"/>
                    <a:pt x="20538" y="15469"/>
                  </a:cubicBezTo>
                  <a:lnTo>
                    <a:pt x="22972" y="16637"/>
                  </a:lnTo>
                  <a:lnTo>
                    <a:pt x="16887" y="18778"/>
                  </a:lnTo>
                  <a:lnTo>
                    <a:pt x="14745" y="12692"/>
                  </a:lnTo>
                  <a:lnTo>
                    <a:pt x="17180" y="13859"/>
                  </a:lnTo>
                  <a:close/>
                </a:path>
              </a:pathLst>
            </a:custGeom>
            <a:gradFill rotWithShape="1">
              <a:gsLst>
                <a:gs pos="0">
                  <a:srgbClr val="FFFFFF">
                    <a:alpha val="0"/>
                  </a:srgbClr>
                </a:gs>
                <a:gs pos="100000">
                  <a:srgbClr val="2DB6B3"/>
                </a:gs>
              </a:gsLst>
              <a:lin ang="5400000" scaled="1"/>
            </a:gradFill>
            <a:ln w="9525">
              <a:noFill/>
              <a:miter lim="800000"/>
              <a:headEnd/>
              <a:tailEnd/>
            </a:ln>
          </p:spPr>
          <p:txBody>
            <a:bodyPr rot="10800000" vert="eaVert" wrap="none" lIns="91418" tIns="45708" rIns="91418" bIns="45708" anchor="ctr"/>
            <a:lstStyle/>
            <a:p>
              <a:endParaRPr lang="en-US"/>
            </a:p>
          </p:txBody>
        </p:sp>
        <p:sp>
          <p:nvSpPr>
            <p:cNvPr id="23630" name="AutoShape 15"/>
            <p:cNvSpPr>
              <a:spLocks noChangeArrowheads="1"/>
            </p:cNvSpPr>
            <p:nvPr/>
          </p:nvSpPr>
          <p:spPr bwMode="auto">
            <a:xfrm rot="-8453666">
              <a:off x="4060577" y="2911542"/>
              <a:ext cx="2239566" cy="2518326"/>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2 w 21600"/>
                <a:gd name="T19" fmla="*/ 3165 h 21600"/>
                <a:gd name="T20" fmla="*/ 18438 w 21600"/>
                <a:gd name="T21" fmla="*/ 18435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180" y="13859"/>
                  </a:moveTo>
                  <a:cubicBezTo>
                    <a:pt x="17638" y="12904"/>
                    <a:pt x="17876" y="11859"/>
                    <a:pt x="17876" y="10800"/>
                  </a:cubicBezTo>
                  <a:cubicBezTo>
                    <a:pt x="17876" y="7840"/>
                    <a:pt x="16033" y="5193"/>
                    <a:pt x="13258" y="4164"/>
                  </a:cubicBezTo>
                  <a:lnTo>
                    <a:pt x="14552" y="672"/>
                  </a:lnTo>
                  <a:cubicBezTo>
                    <a:pt x="18788" y="2242"/>
                    <a:pt x="21600" y="6282"/>
                    <a:pt x="21600" y="10800"/>
                  </a:cubicBezTo>
                  <a:cubicBezTo>
                    <a:pt x="21600" y="12416"/>
                    <a:pt x="21237" y="14012"/>
                    <a:pt x="20538" y="15469"/>
                  </a:cubicBezTo>
                  <a:lnTo>
                    <a:pt x="22972" y="16637"/>
                  </a:lnTo>
                  <a:lnTo>
                    <a:pt x="16887" y="18778"/>
                  </a:lnTo>
                  <a:lnTo>
                    <a:pt x="14745" y="12692"/>
                  </a:lnTo>
                  <a:lnTo>
                    <a:pt x="17180" y="13859"/>
                  </a:lnTo>
                  <a:close/>
                </a:path>
              </a:pathLst>
            </a:custGeom>
            <a:gradFill rotWithShape="1">
              <a:gsLst>
                <a:gs pos="0">
                  <a:srgbClr val="FFFFFF">
                    <a:alpha val="0"/>
                  </a:srgbClr>
                </a:gs>
                <a:gs pos="100000">
                  <a:srgbClr val="2DB6B3"/>
                </a:gs>
              </a:gsLst>
              <a:lin ang="5400000" scaled="1"/>
            </a:gradFill>
            <a:ln w="9525">
              <a:noFill/>
              <a:miter lim="800000"/>
              <a:headEnd/>
              <a:tailEnd/>
            </a:ln>
          </p:spPr>
          <p:txBody>
            <a:bodyPr vert="eaVert" wrap="none" lIns="91418" tIns="45708" rIns="91418" bIns="45708" anchor="ctr"/>
            <a:lstStyle/>
            <a:p>
              <a:endParaRPr lang="en-US"/>
            </a:p>
          </p:txBody>
        </p:sp>
      </p:grpSp>
      <p:sp>
        <p:nvSpPr>
          <p:cNvPr id="23555" name="Title 1"/>
          <p:cNvSpPr>
            <a:spLocks noGrp="1"/>
          </p:cNvSpPr>
          <p:nvPr>
            <p:ph type="title"/>
          </p:nvPr>
        </p:nvSpPr>
        <p:spPr>
          <a:xfrm>
            <a:off x="144463" y="441325"/>
            <a:ext cx="8467725" cy="650875"/>
          </a:xfrm>
        </p:spPr>
        <p:txBody>
          <a:bodyPr/>
          <a:lstStyle/>
          <a:p>
            <a:pPr eaLnBrk="1" hangingPunct="1"/>
            <a:r>
              <a:rPr lang="en-US" smtClean="0"/>
              <a:t>Addressing these challenges requires smarter planning, solution deployment, operations and  business intelligence</a:t>
            </a:r>
          </a:p>
        </p:txBody>
      </p:sp>
      <p:grpSp>
        <p:nvGrpSpPr>
          <p:cNvPr id="23556" name="Group 14"/>
          <p:cNvGrpSpPr>
            <a:grpSpLocks/>
          </p:cNvGrpSpPr>
          <p:nvPr/>
        </p:nvGrpSpPr>
        <p:grpSpPr bwMode="auto">
          <a:xfrm>
            <a:off x="3362325" y="5065713"/>
            <a:ext cx="2289175" cy="1101725"/>
            <a:chOff x="762000" y="1582738"/>
            <a:chExt cx="4953000" cy="2303462"/>
          </a:xfrm>
        </p:grpSpPr>
        <p:sp>
          <p:nvSpPr>
            <p:cNvPr id="23619" name="Rectangle 2"/>
            <p:cNvSpPr>
              <a:spLocks noChangeArrowheads="1"/>
            </p:cNvSpPr>
            <p:nvPr/>
          </p:nvSpPr>
          <p:spPr bwMode="auto">
            <a:xfrm>
              <a:off x="762000" y="1600200"/>
              <a:ext cx="4953000" cy="2286000"/>
            </a:xfrm>
            <a:prstGeom prst="rect">
              <a:avLst/>
            </a:prstGeom>
            <a:gradFill rotWithShape="1">
              <a:gsLst>
                <a:gs pos="0">
                  <a:srgbClr val="CC9900"/>
                </a:gs>
                <a:gs pos="50000">
                  <a:srgbClr val="5E4700"/>
                </a:gs>
                <a:gs pos="100000">
                  <a:srgbClr val="CC9900"/>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CC9900"/>
              </a:extrusionClr>
            </a:sp3d>
          </p:spPr>
          <p:txBody>
            <a:bodyPr wrap="none" lIns="45720" rIns="45720" anchor="ctr">
              <a:flatTx/>
            </a:bodyPr>
            <a:lstStyle/>
            <a:p>
              <a:pPr marL="192088" indent="-192088" algn="ctr">
                <a:lnSpc>
                  <a:spcPct val="84000"/>
                </a:lnSpc>
                <a:spcBef>
                  <a:spcPct val="20000"/>
                </a:spcBef>
                <a:buClr>
                  <a:srgbClr val="669900"/>
                </a:buClr>
                <a:buSzPct val="100000"/>
                <a:buFont typeface="Wingdings" pitchFamily="2" charset="2"/>
                <a:buNone/>
              </a:pPr>
              <a:endParaRPr lang="en-US" sz="800">
                <a:solidFill>
                  <a:schemeClr val="tx1"/>
                </a:solidFill>
              </a:endParaRPr>
            </a:p>
          </p:txBody>
        </p:sp>
        <p:sp>
          <p:nvSpPr>
            <p:cNvPr id="7" name="Text Box 4"/>
            <p:cNvSpPr txBox="1">
              <a:spLocks noChangeArrowheads="1"/>
            </p:cNvSpPr>
            <p:nvPr/>
          </p:nvSpPr>
          <p:spPr bwMode="auto">
            <a:xfrm>
              <a:off x="762000" y="1582738"/>
              <a:ext cx="4169863" cy="418208"/>
            </a:xfrm>
            <a:prstGeom prst="rect">
              <a:avLst/>
            </a:prstGeom>
            <a:noFill/>
            <a:ln w="9525">
              <a:noFill/>
              <a:miter lim="800000"/>
              <a:headEnd/>
              <a:tailEnd/>
            </a:ln>
            <a:effectLst>
              <a:prstShdw prst="shdw17" dist="17961" dir="2700000">
                <a:srgbClr val="007A99">
                  <a:alpha val="74997"/>
                </a:srgbClr>
              </a:prstShdw>
            </a:effectLst>
          </p:spPr>
          <p:txBody>
            <a:bodyPr lIns="45720" rIns="45720">
              <a:spAutoFit/>
            </a:bodyPr>
            <a:lstStyle/>
            <a:p>
              <a:pPr marL="192088" indent="-192088" algn="ctr">
                <a:lnSpc>
                  <a:spcPct val="84000"/>
                </a:lnSpc>
                <a:spcBef>
                  <a:spcPct val="20000"/>
                </a:spcBef>
                <a:buClr>
                  <a:srgbClr val="669900"/>
                </a:buClr>
                <a:buSzPct val="100000"/>
                <a:buFont typeface="Wingdings" charset="2"/>
                <a:buNone/>
                <a:defRPr/>
              </a:pPr>
              <a:r>
                <a:rPr lang="en-US" sz="1050" dirty="0">
                  <a:solidFill>
                    <a:srgbClr val="996633"/>
                  </a:solidFill>
                </a:rPr>
                <a:t>Smarter Cities Command and Control</a:t>
              </a:r>
            </a:p>
          </p:txBody>
        </p:sp>
        <p:sp>
          <p:nvSpPr>
            <p:cNvPr id="23621" name="Rectangle 33"/>
            <p:cNvSpPr>
              <a:spLocks noChangeArrowheads="1"/>
            </p:cNvSpPr>
            <p:nvPr/>
          </p:nvSpPr>
          <p:spPr bwMode="auto">
            <a:xfrm>
              <a:off x="990600" y="2667000"/>
              <a:ext cx="1344613" cy="341312"/>
            </a:xfrm>
            <a:prstGeom prst="rect">
              <a:avLst/>
            </a:prstGeom>
            <a:solidFill>
              <a:srgbClr val="00FF00"/>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00FF00"/>
              </a:extrusionClr>
            </a:sp3d>
          </p:spPr>
          <p:txBody>
            <a:bodyPr wrap="none" lIns="45720" rIns="45720" anchor="ctr">
              <a:flatTx/>
            </a:bodyPr>
            <a:lstStyle/>
            <a:p>
              <a:pPr marL="192088" indent="-192088" algn="ctr">
                <a:lnSpc>
                  <a:spcPct val="84000"/>
                </a:lnSpc>
                <a:spcBef>
                  <a:spcPct val="20000"/>
                </a:spcBef>
                <a:buClr>
                  <a:srgbClr val="669900"/>
                </a:buClr>
                <a:buSzPct val="100000"/>
                <a:buFont typeface="Wingdings" pitchFamily="2" charset="2"/>
                <a:buNone/>
              </a:pPr>
              <a:r>
                <a:rPr lang="en-US" sz="800">
                  <a:solidFill>
                    <a:schemeClr val="tx1"/>
                  </a:solidFill>
                </a:rPr>
                <a:t>Incident Mgmt</a:t>
              </a:r>
            </a:p>
          </p:txBody>
        </p:sp>
        <p:sp>
          <p:nvSpPr>
            <p:cNvPr id="23622" name="Rectangle 34"/>
            <p:cNvSpPr>
              <a:spLocks noChangeArrowheads="1"/>
            </p:cNvSpPr>
            <p:nvPr/>
          </p:nvSpPr>
          <p:spPr bwMode="auto">
            <a:xfrm>
              <a:off x="2667000" y="2667000"/>
              <a:ext cx="1344612" cy="341313"/>
            </a:xfrm>
            <a:prstGeom prst="rect">
              <a:avLst/>
            </a:prstGeom>
            <a:solidFill>
              <a:srgbClr val="00FF00"/>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00FF00"/>
              </a:extrusionClr>
            </a:sp3d>
          </p:spPr>
          <p:txBody>
            <a:bodyPr wrap="none" lIns="45720" rIns="45720" anchor="ctr">
              <a:flatTx/>
            </a:bodyPr>
            <a:lstStyle/>
            <a:p>
              <a:pPr marL="192088" indent="-192088" algn="ctr">
                <a:lnSpc>
                  <a:spcPct val="84000"/>
                </a:lnSpc>
                <a:spcBef>
                  <a:spcPct val="20000"/>
                </a:spcBef>
                <a:buClr>
                  <a:srgbClr val="669900"/>
                </a:buClr>
                <a:buSzPct val="100000"/>
                <a:buFont typeface="Wingdings" pitchFamily="2" charset="2"/>
                <a:buNone/>
              </a:pPr>
              <a:r>
                <a:rPr lang="en-US" sz="800">
                  <a:solidFill>
                    <a:schemeClr val="tx1"/>
                  </a:solidFill>
                </a:rPr>
                <a:t>Trends &amp; Analysis</a:t>
              </a:r>
            </a:p>
          </p:txBody>
        </p:sp>
        <p:sp>
          <p:nvSpPr>
            <p:cNvPr id="23623" name="Rectangle 35"/>
            <p:cNvSpPr>
              <a:spLocks noChangeArrowheads="1"/>
            </p:cNvSpPr>
            <p:nvPr/>
          </p:nvSpPr>
          <p:spPr bwMode="auto">
            <a:xfrm>
              <a:off x="4191000" y="2057400"/>
              <a:ext cx="1344612" cy="341313"/>
            </a:xfrm>
            <a:prstGeom prst="rect">
              <a:avLst/>
            </a:prstGeom>
            <a:solidFill>
              <a:srgbClr val="00FF00"/>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00FF00"/>
              </a:extrusionClr>
            </a:sp3d>
          </p:spPr>
          <p:txBody>
            <a:bodyPr wrap="none" lIns="45720" rIns="45720" anchor="ctr">
              <a:flatTx/>
            </a:bodyPr>
            <a:lstStyle/>
            <a:p>
              <a:pPr marL="192088" indent="-192088" algn="ctr">
                <a:lnSpc>
                  <a:spcPct val="84000"/>
                </a:lnSpc>
                <a:spcBef>
                  <a:spcPct val="20000"/>
                </a:spcBef>
                <a:buClr>
                  <a:srgbClr val="669900"/>
                </a:buClr>
                <a:buSzPct val="100000"/>
                <a:buFont typeface="Wingdings" pitchFamily="2" charset="2"/>
                <a:buNone/>
              </a:pPr>
              <a:r>
                <a:rPr lang="en-US" sz="800">
                  <a:solidFill>
                    <a:schemeClr val="tx1"/>
                  </a:solidFill>
                </a:rPr>
                <a:t>Simulation &amp;</a:t>
              </a:r>
            </a:p>
            <a:p>
              <a:pPr marL="192088" indent="-192088" algn="ctr">
                <a:lnSpc>
                  <a:spcPct val="84000"/>
                </a:lnSpc>
                <a:spcBef>
                  <a:spcPct val="20000"/>
                </a:spcBef>
                <a:buClr>
                  <a:srgbClr val="669900"/>
                </a:buClr>
                <a:buSzPct val="100000"/>
                <a:buFont typeface="Wingdings" pitchFamily="2" charset="2"/>
                <a:buNone/>
              </a:pPr>
              <a:r>
                <a:rPr lang="en-US" sz="800">
                  <a:solidFill>
                    <a:schemeClr val="tx1"/>
                  </a:solidFill>
                </a:rPr>
                <a:t>Investigation</a:t>
              </a:r>
            </a:p>
          </p:txBody>
        </p:sp>
        <p:sp>
          <p:nvSpPr>
            <p:cNvPr id="23624" name="Rectangle 36"/>
            <p:cNvSpPr>
              <a:spLocks noChangeArrowheads="1"/>
            </p:cNvSpPr>
            <p:nvPr/>
          </p:nvSpPr>
          <p:spPr bwMode="auto">
            <a:xfrm>
              <a:off x="2667000" y="3276600"/>
              <a:ext cx="1344612" cy="341313"/>
            </a:xfrm>
            <a:prstGeom prst="rect">
              <a:avLst/>
            </a:prstGeom>
            <a:solidFill>
              <a:srgbClr val="FF99CC"/>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FF99CC"/>
              </a:extrusionClr>
            </a:sp3d>
          </p:spPr>
          <p:txBody>
            <a:bodyPr wrap="none" lIns="45720" rIns="45720" anchor="ctr">
              <a:flatTx/>
            </a:bodyPr>
            <a:lstStyle/>
            <a:p>
              <a:pPr marL="192088" indent="-192088" algn="ctr">
                <a:lnSpc>
                  <a:spcPct val="84000"/>
                </a:lnSpc>
                <a:spcBef>
                  <a:spcPct val="20000"/>
                </a:spcBef>
                <a:buClr>
                  <a:srgbClr val="669900"/>
                </a:buClr>
                <a:buSzPct val="100000"/>
                <a:buFont typeface="Wingdings" pitchFamily="2" charset="2"/>
                <a:buNone/>
              </a:pPr>
              <a:r>
                <a:rPr lang="en-US" sz="800">
                  <a:solidFill>
                    <a:schemeClr val="tx1"/>
                  </a:solidFill>
                </a:rPr>
                <a:t>Live Feeds </a:t>
              </a:r>
            </a:p>
            <a:p>
              <a:pPr marL="192088" indent="-192088" algn="ctr">
                <a:lnSpc>
                  <a:spcPct val="84000"/>
                </a:lnSpc>
                <a:spcBef>
                  <a:spcPct val="20000"/>
                </a:spcBef>
                <a:buClr>
                  <a:srgbClr val="669900"/>
                </a:buClr>
                <a:buSzPct val="100000"/>
                <a:buFont typeface="Wingdings" pitchFamily="2" charset="2"/>
                <a:buNone/>
              </a:pPr>
              <a:r>
                <a:rPr lang="en-US" sz="400">
                  <a:solidFill>
                    <a:schemeClr val="tx1"/>
                  </a:solidFill>
                </a:rPr>
                <a:t>(Sensors &amp; Subsystems)</a:t>
              </a:r>
            </a:p>
          </p:txBody>
        </p:sp>
        <p:sp>
          <p:nvSpPr>
            <p:cNvPr id="23625" name="Rectangle 37"/>
            <p:cNvSpPr>
              <a:spLocks noChangeArrowheads="1"/>
            </p:cNvSpPr>
            <p:nvPr/>
          </p:nvSpPr>
          <p:spPr bwMode="auto">
            <a:xfrm>
              <a:off x="4191000" y="2667000"/>
              <a:ext cx="1344612" cy="341312"/>
            </a:xfrm>
            <a:prstGeom prst="rect">
              <a:avLst/>
            </a:prstGeom>
            <a:solidFill>
              <a:srgbClr val="FF99CC"/>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FF99CC"/>
              </a:extrusionClr>
            </a:sp3d>
          </p:spPr>
          <p:txBody>
            <a:bodyPr wrap="none" lIns="45720" rIns="45720" anchor="ctr">
              <a:flatTx/>
            </a:bodyPr>
            <a:lstStyle/>
            <a:p>
              <a:pPr marL="192088" indent="-192088" algn="ctr">
                <a:lnSpc>
                  <a:spcPct val="84000"/>
                </a:lnSpc>
                <a:spcBef>
                  <a:spcPct val="20000"/>
                </a:spcBef>
                <a:buClr>
                  <a:srgbClr val="669900"/>
                </a:buClr>
                <a:buSzPct val="100000"/>
                <a:buFont typeface="Wingdings" pitchFamily="2" charset="2"/>
                <a:buNone/>
              </a:pPr>
              <a:r>
                <a:rPr lang="en-US" sz="800">
                  <a:solidFill>
                    <a:schemeClr val="tx1"/>
                  </a:solidFill>
                </a:rPr>
                <a:t>Cross-domain </a:t>
              </a:r>
            </a:p>
            <a:p>
              <a:pPr marL="192088" indent="-192088" algn="ctr">
                <a:lnSpc>
                  <a:spcPct val="84000"/>
                </a:lnSpc>
                <a:spcBef>
                  <a:spcPct val="20000"/>
                </a:spcBef>
                <a:buClr>
                  <a:srgbClr val="669900"/>
                </a:buClr>
                <a:buSzPct val="100000"/>
                <a:buFont typeface="Wingdings" pitchFamily="2" charset="2"/>
                <a:buNone/>
              </a:pPr>
              <a:r>
                <a:rPr lang="en-US" sz="800">
                  <a:solidFill>
                    <a:schemeClr val="tx1"/>
                  </a:solidFill>
                </a:rPr>
                <a:t>collaboration</a:t>
              </a:r>
            </a:p>
          </p:txBody>
        </p:sp>
        <p:sp>
          <p:nvSpPr>
            <p:cNvPr id="23626" name="Rectangle 38"/>
            <p:cNvSpPr>
              <a:spLocks noChangeArrowheads="1"/>
            </p:cNvSpPr>
            <p:nvPr/>
          </p:nvSpPr>
          <p:spPr bwMode="auto">
            <a:xfrm>
              <a:off x="990600" y="2057400"/>
              <a:ext cx="1344612" cy="341313"/>
            </a:xfrm>
            <a:prstGeom prst="rect">
              <a:avLst/>
            </a:prstGeom>
            <a:solidFill>
              <a:srgbClr val="00CCFF"/>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00CCFF"/>
              </a:extrusionClr>
            </a:sp3d>
          </p:spPr>
          <p:txBody>
            <a:bodyPr wrap="none" lIns="45720" rIns="45720" anchor="ctr">
              <a:flatTx/>
            </a:bodyPr>
            <a:lstStyle/>
            <a:p>
              <a:pPr marL="192088" indent="-192088" algn="ctr">
                <a:lnSpc>
                  <a:spcPct val="84000"/>
                </a:lnSpc>
                <a:spcBef>
                  <a:spcPct val="20000"/>
                </a:spcBef>
                <a:buClr>
                  <a:srgbClr val="669900"/>
                </a:buClr>
                <a:buSzPct val="100000"/>
                <a:buFont typeface="Wingdings" pitchFamily="2" charset="2"/>
                <a:buNone/>
              </a:pPr>
              <a:r>
                <a:rPr lang="en-US" sz="800">
                  <a:solidFill>
                    <a:schemeClr val="tx1"/>
                  </a:solidFill>
                </a:rPr>
                <a:t>Operations &amp; </a:t>
              </a:r>
            </a:p>
            <a:p>
              <a:pPr marL="192088" indent="-192088" algn="ctr">
                <a:lnSpc>
                  <a:spcPct val="84000"/>
                </a:lnSpc>
                <a:spcBef>
                  <a:spcPct val="20000"/>
                </a:spcBef>
                <a:buClr>
                  <a:srgbClr val="669900"/>
                </a:buClr>
                <a:buSzPct val="100000"/>
                <a:buFont typeface="Wingdings" pitchFamily="2" charset="2"/>
                <a:buNone/>
              </a:pPr>
              <a:r>
                <a:rPr lang="en-US" sz="800">
                  <a:solidFill>
                    <a:schemeClr val="tx1"/>
                  </a:solidFill>
                </a:rPr>
                <a:t>Planning</a:t>
              </a:r>
            </a:p>
          </p:txBody>
        </p:sp>
        <p:sp>
          <p:nvSpPr>
            <p:cNvPr id="23627" name="Rectangle 39"/>
            <p:cNvSpPr>
              <a:spLocks noChangeArrowheads="1"/>
            </p:cNvSpPr>
            <p:nvPr/>
          </p:nvSpPr>
          <p:spPr bwMode="auto">
            <a:xfrm>
              <a:off x="2667000" y="2057400"/>
              <a:ext cx="1344612" cy="341313"/>
            </a:xfrm>
            <a:prstGeom prst="rect">
              <a:avLst/>
            </a:prstGeom>
            <a:solidFill>
              <a:srgbClr val="00CCFF"/>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00CCFF"/>
              </a:extrusionClr>
            </a:sp3d>
          </p:spPr>
          <p:txBody>
            <a:bodyPr wrap="none" lIns="45720" rIns="45720" anchor="ctr">
              <a:flatTx/>
            </a:bodyPr>
            <a:lstStyle/>
            <a:p>
              <a:pPr marL="192088" indent="-192088" algn="ctr">
                <a:lnSpc>
                  <a:spcPct val="84000"/>
                </a:lnSpc>
                <a:spcBef>
                  <a:spcPct val="20000"/>
                </a:spcBef>
                <a:buClr>
                  <a:srgbClr val="669900"/>
                </a:buClr>
                <a:buSzPct val="100000"/>
                <a:buFont typeface="Wingdings" pitchFamily="2" charset="2"/>
                <a:buNone/>
              </a:pPr>
              <a:r>
                <a:rPr lang="en-US" sz="800">
                  <a:solidFill>
                    <a:schemeClr val="tx1"/>
                  </a:solidFill>
                </a:rPr>
                <a:t>Situational Views</a:t>
              </a:r>
            </a:p>
          </p:txBody>
        </p:sp>
      </p:grpSp>
      <p:grpSp>
        <p:nvGrpSpPr>
          <p:cNvPr id="23557" name="Group 15"/>
          <p:cNvGrpSpPr>
            <a:grpSpLocks/>
          </p:cNvGrpSpPr>
          <p:nvPr/>
        </p:nvGrpSpPr>
        <p:grpSpPr bwMode="auto">
          <a:xfrm>
            <a:off x="152400" y="2895600"/>
            <a:ext cx="3733800" cy="2743200"/>
            <a:chOff x="127000" y="1054100"/>
            <a:chExt cx="8883650" cy="7797799"/>
          </a:xfrm>
        </p:grpSpPr>
        <p:cxnSp>
          <p:nvCxnSpPr>
            <p:cNvPr id="23582" name="AutoShape 2"/>
            <p:cNvCxnSpPr>
              <a:cxnSpLocks noChangeShapeType="1"/>
            </p:cNvCxnSpPr>
            <p:nvPr/>
          </p:nvCxnSpPr>
          <p:spPr bwMode="auto">
            <a:xfrm>
              <a:off x="1382713" y="3827463"/>
              <a:ext cx="6318250" cy="15875"/>
            </a:xfrm>
            <a:prstGeom prst="straightConnector1">
              <a:avLst/>
            </a:prstGeom>
            <a:noFill/>
            <a:ln w="9525">
              <a:solidFill>
                <a:schemeClr val="hlink"/>
              </a:solidFill>
              <a:round/>
              <a:headEnd/>
              <a:tailEnd/>
            </a:ln>
          </p:spPr>
        </p:cxnSp>
        <p:cxnSp>
          <p:nvCxnSpPr>
            <p:cNvPr id="23583" name="AutoShape 3"/>
            <p:cNvCxnSpPr>
              <a:cxnSpLocks noChangeShapeType="1"/>
            </p:cNvCxnSpPr>
            <p:nvPr/>
          </p:nvCxnSpPr>
          <p:spPr bwMode="auto">
            <a:xfrm>
              <a:off x="4476750" y="2120900"/>
              <a:ext cx="109538" cy="2801938"/>
            </a:xfrm>
            <a:prstGeom prst="straightConnector1">
              <a:avLst/>
            </a:prstGeom>
            <a:noFill/>
            <a:ln w="9525">
              <a:solidFill>
                <a:schemeClr val="hlink"/>
              </a:solidFill>
              <a:round/>
              <a:headEnd/>
              <a:tailEnd/>
            </a:ln>
          </p:spPr>
        </p:cxnSp>
        <p:cxnSp>
          <p:nvCxnSpPr>
            <p:cNvPr id="23584" name="AutoShape 4"/>
            <p:cNvCxnSpPr>
              <a:cxnSpLocks noChangeShapeType="1"/>
            </p:cNvCxnSpPr>
            <p:nvPr/>
          </p:nvCxnSpPr>
          <p:spPr bwMode="auto">
            <a:xfrm>
              <a:off x="2654300" y="2074863"/>
              <a:ext cx="3683000" cy="3182937"/>
            </a:xfrm>
            <a:prstGeom prst="straightConnector1">
              <a:avLst/>
            </a:prstGeom>
            <a:noFill/>
            <a:ln w="9525">
              <a:solidFill>
                <a:schemeClr val="hlink"/>
              </a:solidFill>
              <a:round/>
              <a:headEnd/>
              <a:tailEnd/>
            </a:ln>
          </p:spPr>
        </p:cxnSp>
        <p:cxnSp>
          <p:nvCxnSpPr>
            <p:cNvPr id="23585" name="AutoShape 5"/>
            <p:cNvCxnSpPr>
              <a:cxnSpLocks noChangeShapeType="1"/>
            </p:cNvCxnSpPr>
            <p:nvPr/>
          </p:nvCxnSpPr>
          <p:spPr bwMode="auto">
            <a:xfrm flipV="1">
              <a:off x="2719388" y="2109788"/>
              <a:ext cx="3640137" cy="3192462"/>
            </a:xfrm>
            <a:prstGeom prst="straightConnector1">
              <a:avLst/>
            </a:prstGeom>
            <a:noFill/>
            <a:ln w="9525">
              <a:solidFill>
                <a:schemeClr val="hlink"/>
              </a:solidFill>
              <a:round/>
              <a:headEnd/>
              <a:tailEnd/>
            </a:ln>
          </p:spPr>
        </p:cxnSp>
        <p:grpSp>
          <p:nvGrpSpPr>
            <p:cNvPr id="23586" name="Group 6"/>
            <p:cNvGrpSpPr>
              <a:grpSpLocks/>
            </p:cNvGrpSpPr>
            <p:nvPr/>
          </p:nvGrpSpPr>
          <p:grpSpPr bwMode="auto">
            <a:xfrm>
              <a:off x="1389063" y="1541463"/>
              <a:ext cx="1481137" cy="1547813"/>
              <a:chOff x="875" y="971"/>
              <a:chExt cx="933" cy="975"/>
            </a:xfrm>
          </p:grpSpPr>
          <p:pic>
            <p:nvPicPr>
              <p:cNvPr id="23617" name="Picture 11" descr="cercle people copy8.png"/>
              <p:cNvPicPr>
                <a:picLocks noChangeAspect="1"/>
              </p:cNvPicPr>
              <p:nvPr/>
            </p:nvPicPr>
            <p:blipFill>
              <a:blip r:embed="rId4"/>
              <a:srcRect/>
              <a:stretch>
                <a:fillRect/>
              </a:stretch>
            </p:blipFill>
            <p:spPr bwMode="auto">
              <a:xfrm>
                <a:off x="981" y="971"/>
                <a:ext cx="691" cy="672"/>
              </a:xfrm>
              <a:prstGeom prst="rect">
                <a:avLst/>
              </a:prstGeom>
              <a:noFill/>
              <a:ln w="9525">
                <a:noFill/>
                <a:miter lim="800000"/>
                <a:headEnd/>
                <a:tailEnd/>
              </a:ln>
            </p:spPr>
          </p:pic>
          <p:sp>
            <p:nvSpPr>
              <p:cNvPr id="53" name="Rectangle 8"/>
              <p:cNvSpPr>
                <a:spLocks noChangeArrowheads="1"/>
              </p:cNvSpPr>
              <p:nvPr/>
            </p:nvSpPr>
            <p:spPr bwMode="auto">
              <a:xfrm>
                <a:off x="875" y="1548"/>
                <a:ext cx="933" cy="398"/>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normAutofit fontScale="32500" lnSpcReduction="20000"/>
              </a:bodyPr>
              <a:lstStyle/>
              <a:p>
                <a:pPr algn="ctr">
                  <a:spcBef>
                    <a:spcPct val="50000"/>
                  </a:spcBef>
                  <a:buClr>
                    <a:schemeClr val="accent2"/>
                  </a:buClr>
                  <a:buFont typeface="Wingdings" charset="2"/>
                  <a:buNone/>
                  <a:defRPr/>
                </a:pPr>
                <a:r>
                  <a:rPr lang="en-US" sz="1600" b="1" dirty="0">
                    <a:solidFill>
                      <a:srgbClr val="CC0000"/>
                    </a:solidFill>
                    <a:ea typeface="ＭＳ Ｐゴシック" charset="0"/>
                  </a:rPr>
                  <a:t>Budgeting &amp; Finance</a:t>
                </a:r>
                <a:endParaRPr lang="en-US" sz="1600" b="1" dirty="0">
                  <a:solidFill>
                    <a:schemeClr val="tx1"/>
                  </a:solidFill>
                  <a:ea typeface="ＭＳ Ｐゴシック" charset="0"/>
                </a:endParaRPr>
              </a:p>
            </p:txBody>
          </p:sp>
        </p:grpSp>
        <p:grpSp>
          <p:nvGrpSpPr>
            <p:cNvPr id="23587" name="Group 21"/>
            <p:cNvGrpSpPr>
              <a:grpSpLocks/>
            </p:cNvGrpSpPr>
            <p:nvPr/>
          </p:nvGrpSpPr>
          <p:grpSpPr bwMode="auto">
            <a:xfrm>
              <a:off x="127000" y="3292478"/>
              <a:ext cx="1484313" cy="1549401"/>
              <a:chOff x="80" y="2074"/>
              <a:chExt cx="935" cy="976"/>
            </a:xfrm>
          </p:grpSpPr>
          <p:pic>
            <p:nvPicPr>
              <p:cNvPr id="23615" name="Picture 9" descr="cercle people copy6.png"/>
              <p:cNvPicPr>
                <a:picLocks noChangeAspect="1"/>
              </p:cNvPicPr>
              <p:nvPr/>
            </p:nvPicPr>
            <p:blipFill>
              <a:blip r:embed="rId5"/>
              <a:srcRect/>
              <a:stretch>
                <a:fillRect/>
              </a:stretch>
            </p:blipFill>
            <p:spPr bwMode="auto">
              <a:xfrm>
                <a:off x="179" y="2074"/>
                <a:ext cx="692" cy="673"/>
              </a:xfrm>
              <a:prstGeom prst="rect">
                <a:avLst/>
              </a:prstGeom>
              <a:noFill/>
              <a:ln w="9525">
                <a:noFill/>
                <a:miter lim="800000"/>
                <a:headEnd/>
                <a:tailEnd/>
              </a:ln>
            </p:spPr>
          </p:pic>
          <p:sp>
            <p:nvSpPr>
              <p:cNvPr id="51" name="Rectangle 11"/>
              <p:cNvSpPr>
                <a:spLocks noChangeArrowheads="1"/>
              </p:cNvSpPr>
              <p:nvPr/>
            </p:nvSpPr>
            <p:spPr bwMode="auto">
              <a:xfrm>
                <a:off x="80" y="2651"/>
                <a:ext cx="935" cy="398"/>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normAutofit fontScale="32500" lnSpcReduction="20000"/>
              </a:bodyPr>
              <a:lstStyle/>
              <a:p>
                <a:pPr algn="ctr">
                  <a:spcBef>
                    <a:spcPct val="50000"/>
                  </a:spcBef>
                  <a:buClr>
                    <a:schemeClr val="accent2"/>
                  </a:buClr>
                  <a:buFont typeface="Wingdings" charset="2"/>
                  <a:buNone/>
                  <a:defRPr/>
                </a:pPr>
                <a:r>
                  <a:rPr lang="en-US" sz="1600" b="1" dirty="0">
                    <a:solidFill>
                      <a:srgbClr val="CC0000"/>
                    </a:solidFill>
                    <a:ea typeface="ＭＳ Ｐゴシック" charset="0"/>
                  </a:rPr>
                  <a:t>Executive Management</a:t>
                </a:r>
                <a:endParaRPr lang="en-US" sz="1600" b="1" dirty="0">
                  <a:solidFill>
                    <a:schemeClr val="tx1"/>
                  </a:solidFill>
                  <a:ea typeface="ＭＳ Ｐゴシック" charset="0"/>
                </a:endParaRPr>
              </a:p>
            </p:txBody>
          </p:sp>
        </p:grpSp>
        <p:grpSp>
          <p:nvGrpSpPr>
            <p:cNvPr id="23588" name="Group 12"/>
            <p:cNvGrpSpPr>
              <a:grpSpLocks/>
            </p:cNvGrpSpPr>
            <p:nvPr/>
          </p:nvGrpSpPr>
          <p:grpSpPr bwMode="auto">
            <a:xfrm>
              <a:off x="1449388" y="4768850"/>
              <a:ext cx="1484313" cy="1519238"/>
              <a:chOff x="913" y="3004"/>
              <a:chExt cx="935" cy="957"/>
            </a:xfrm>
          </p:grpSpPr>
          <p:pic>
            <p:nvPicPr>
              <p:cNvPr id="23613" name="Picture 8" descr="cercle people copy5.png"/>
              <p:cNvPicPr>
                <a:picLocks noChangeAspect="1"/>
              </p:cNvPicPr>
              <p:nvPr/>
            </p:nvPicPr>
            <p:blipFill>
              <a:blip r:embed="rId6"/>
              <a:srcRect/>
              <a:stretch>
                <a:fillRect/>
              </a:stretch>
            </p:blipFill>
            <p:spPr bwMode="auto">
              <a:xfrm>
                <a:off x="1021" y="3004"/>
                <a:ext cx="692" cy="671"/>
              </a:xfrm>
              <a:prstGeom prst="rect">
                <a:avLst/>
              </a:prstGeom>
              <a:noFill/>
              <a:ln w="9525">
                <a:noFill/>
                <a:miter lim="800000"/>
                <a:headEnd/>
                <a:tailEnd/>
              </a:ln>
            </p:spPr>
          </p:pic>
          <p:sp>
            <p:nvSpPr>
              <p:cNvPr id="49" name="Rectangle 14"/>
              <p:cNvSpPr>
                <a:spLocks noChangeArrowheads="1"/>
              </p:cNvSpPr>
              <p:nvPr/>
            </p:nvSpPr>
            <p:spPr bwMode="auto">
              <a:xfrm>
                <a:off x="913" y="3561"/>
                <a:ext cx="935" cy="401"/>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normAutofit fontScale="32500" lnSpcReduction="20000"/>
              </a:bodyPr>
              <a:lstStyle/>
              <a:p>
                <a:pPr algn="ctr">
                  <a:spcBef>
                    <a:spcPct val="50000"/>
                  </a:spcBef>
                  <a:buClr>
                    <a:schemeClr val="accent2"/>
                  </a:buClr>
                  <a:buFont typeface="Wingdings" charset="2"/>
                  <a:buNone/>
                  <a:defRPr/>
                </a:pPr>
                <a:r>
                  <a:rPr lang="en-US" sz="1600" b="1">
                    <a:solidFill>
                      <a:srgbClr val="CC0000"/>
                    </a:solidFill>
                    <a:ea typeface="ＭＳ Ｐゴシック" charset="0"/>
                  </a:rPr>
                  <a:t>Operations/ Readiness</a:t>
                </a:r>
                <a:endParaRPr lang="en-US" sz="1600" b="1">
                  <a:solidFill>
                    <a:schemeClr val="tx1"/>
                  </a:solidFill>
                  <a:ea typeface="ＭＳ Ｐゴシック" charset="0"/>
                </a:endParaRPr>
              </a:p>
            </p:txBody>
          </p:sp>
        </p:grpSp>
        <p:grpSp>
          <p:nvGrpSpPr>
            <p:cNvPr id="23589" name="Group 15"/>
            <p:cNvGrpSpPr>
              <a:grpSpLocks/>
            </p:cNvGrpSpPr>
            <p:nvPr/>
          </p:nvGrpSpPr>
          <p:grpSpPr bwMode="auto">
            <a:xfrm>
              <a:off x="3835400" y="4922838"/>
              <a:ext cx="1484313" cy="1514475"/>
              <a:chOff x="2416" y="3101"/>
              <a:chExt cx="935" cy="954"/>
            </a:xfrm>
          </p:grpSpPr>
          <p:pic>
            <p:nvPicPr>
              <p:cNvPr id="23611" name="Picture 6" descr="cercle people copy3.png"/>
              <p:cNvPicPr>
                <a:picLocks noChangeAspect="1"/>
              </p:cNvPicPr>
              <p:nvPr/>
            </p:nvPicPr>
            <p:blipFill>
              <a:blip r:embed="rId7"/>
              <a:srcRect/>
              <a:stretch>
                <a:fillRect/>
              </a:stretch>
            </p:blipFill>
            <p:spPr bwMode="auto">
              <a:xfrm>
                <a:off x="2543" y="3101"/>
                <a:ext cx="692" cy="672"/>
              </a:xfrm>
              <a:prstGeom prst="rect">
                <a:avLst/>
              </a:prstGeom>
              <a:noFill/>
              <a:ln w="9525">
                <a:noFill/>
                <a:miter lim="800000"/>
                <a:headEnd/>
                <a:tailEnd/>
              </a:ln>
            </p:spPr>
          </p:pic>
          <p:sp>
            <p:nvSpPr>
              <p:cNvPr id="47" name="Rectangle 17"/>
              <p:cNvSpPr>
                <a:spLocks noChangeArrowheads="1"/>
              </p:cNvSpPr>
              <p:nvPr/>
            </p:nvSpPr>
            <p:spPr bwMode="auto">
              <a:xfrm>
                <a:off x="2416" y="3654"/>
                <a:ext cx="935" cy="401"/>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normAutofit fontScale="32500" lnSpcReduction="20000"/>
              </a:bodyPr>
              <a:lstStyle/>
              <a:p>
                <a:pPr algn="ctr">
                  <a:spcBef>
                    <a:spcPct val="50000"/>
                  </a:spcBef>
                  <a:buClr>
                    <a:schemeClr val="accent2"/>
                  </a:buClr>
                  <a:buFont typeface="Wingdings" charset="2"/>
                  <a:buNone/>
                  <a:defRPr/>
                </a:pPr>
                <a:r>
                  <a:rPr lang="en-US" sz="1600" b="1" dirty="0">
                    <a:solidFill>
                      <a:srgbClr val="CC0000"/>
                    </a:solidFill>
                    <a:ea typeface="ＭＳ Ｐゴシック" charset="0"/>
                  </a:rPr>
                  <a:t>Program Execution</a:t>
                </a:r>
                <a:endParaRPr lang="en-US" sz="1600" b="1" dirty="0">
                  <a:solidFill>
                    <a:schemeClr val="tx1"/>
                  </a:solidFill>
                  <a:ea typeface="ＭＳ Ｐゴシック" charset="0"/>
                </a:endParaRPr>
              </a:p>
            </p:txBody>
          </p:sp>
        </p:grpSp>
        <p:grpSp>
          <p:nvGrpSpPr>
            <p:cNvPr id="23590" name="Group 18"/>
            <p:cNvGrpSpPr>
              <a:grpSpLocks/>
            </p:cNvGrpSpPr>
            <p:nvPr/>
          </p:nvGrpSpPr>
          <p:grpSpPr bwMode="auto">
            <a:xfrm>
              <a:off x="6178550" y="4724400"/>
              <a:ext cx="1484313" cy="1557338"/>
              <a:chOff x="3892" y="2976"/>
              <a:chExt cx="935" cy="981"/>
            </a:xfrm>
          </p:grpSpPr>
          <p:pic>
            <p:nvPicPr>
              <p:cNvPr id="23609" name="Picture 4" descr="cercle people copy1.png"/>
              <p:cNvPicPr>
                <a:picLocks noChangeAspect="1"/>
              </p:cNvPicPr>
              <p:nvPr/>
            </p:nvPicPr>
            <p:blipFill>
              <a:blip r:embed="rId8"/>
              <a:srcRect/>
              <a:stretch>
                <a:fillRect/>
              </a:stretch>
            </p:blipFill>
            <p:spPr bwMode="auto">
              <a:xfrm>
                <a:off x="3992" y="2976"/>
                <a:ext cx="692" cy="672"/>
              </a:xfrm>
              <a:prstGeom prst="rect">
                <a:avLst/>
              </a:prstGeom>
              <a:noFill/>
              <a:ln w="9525">
                <a:noFill/>
                <a:miter lim="800000"/>
                <a:headEnd/>
                <a:tailEnd/>
              </a:ln>
            </p:spPr>
          </p:pic>
          <p:sp>
            <p:nvSpPr>
              <p:cNvPr id="45" name="Rectangle 20"/>
              <p:cNvSpPr>
                <a:spLocks noChangeArrowheads="1"/>
              </p:cNvSpPr>
              <p:nvPr/>
            </p:nvSpPr>
            <p:spPr bwMode="auto">
              <a:xfrm>
                <a:off x="3892" y="3558"/>
                <a:ext cx="935" cy="398"/>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normAutofit fontScale="32500" lnSpcReduction="20000"/>
              </a:bodyPr>
              <a:lstStyle/>
              <a:p>
                <a:pPr algn="ctr">
                  <a:spcBef>
                    <a:spcPct val="50000"/>
                  </a:spcBef>
                  <a:buClr>
                    <a:schemeClr val="accent2"/>
                  </a:buClr>
                  <a:buFont typeface="Wingdings" charset="2"/>
                  <a:buNone/>
                  <a:defRPr/>
                </a:pPr>
                <a:r>
                  <a:rPr lang="en-US" sz="1600" b="1">
                    <a:solidFill>
                      <a:srgbClr val="CC0000"/>
                    </a:solidFill>
                    <a:ea typeface="ＭＳ Ｐゴシック" charset="0"/>
                  </a:rPr>
                  <a:t>Services Delivery</a:t>
                </a:r>
                <a:endParaRPr lang="en-US" sz="1600" b="1">
                  <a:solidFill>
                    <a:schemeClr val="tx1"/>
                  </a:solidFill>
                  <a:ea typeface="ＭＳ Ｐゴシック" charset="0"/>
                </a:endParaRPr>
              </a:p>
            </p:txBody>
          </p:sp>
        </p:grpSp>
        <p:grpSp>
          <p:nvGrpSpPr>
            <p:cNvPr id="23591" name="Group 21"/>
            <p:cNvGrpSpPr>
              <a:grpSpLocks/>
            </p:cNvGrpSpPr>
            <p:nvPr/>
          </p:nvGrpSpPr>
          <p:grpSpPr bwMode="auto">
            <a:xfrm>
              <a:off x="7526338" y="3309938"/>
              <a:ext cx="1484312" cy="1528762"/>
              <a:chOff x="4741" y="2085"/>
              <a:chExt cx="935" cy="963"/>
            </a:xfrm>
          </p:grpSpPr>
          <p:pic>
            <p:nvPicPr>
              <p:cNvPr id="23607" name="Picture 7" descr="cercle people copy4.png"/>
              <p:cNvPicPr>
                <a:picLocks noChangeAspect="1"/>
              </p:cNvPicPr>
              <p:nvPr/>
            </p:nvPicPr>
            <p:blipFill>
              <a:blip r:embed="rId9"/>
              <a:srcRect/>
              <a:stretch>
                <a:fillRect/>
              </a:stretch>
            </p:blipFill>
            <p:spPr bwMode="auto">
              <a:xfrm>
                <a:off x="4851" y="2085"/>
                <a:ext cx="691" cy="671"/>
              </a:xfrm>
              <a:prstGeom prst="rect">
                <a:avLst/>
              </a:prstGeom>
              <a:noFill/>
              <a:ln w="9525">
                <a:noFill/>
                <a:miter lim="800000"/>
                <a:headEnd/>
                <a:tailEnd/>
              </a:ln>
            </p:spPr>
          </p:pic>
          <p:sp>
            <p:nvSpPr>
              <p:cNvPr id="43" name="Rectangle 23"/>
              <p:cNvSpPr>
                <a:spLocks noChangeArrowheads="1"/>
              </p:cNvSpPr>
              <p:nvPr/>
            </p:nvSpPr>
            <p:spPr bwMode="auto">
              <a:xfrm>
                <a:off x="4741" y="2651"/>
                <a:ext cx="935" cy="398"/>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normAutofit fontScale="32500" lnSpcReduction="20000"/>
              </a:bodyPr>
              <a:lstStyle/>
              <a:p>
                <a:pPr algn="ctr">
                  <a:spcBef>
                    <a:spcPct val="50000"/>
                  </a:spcBef>
                  <a:buClr>
                    <a:schemeClr val="accent2"/>
                  </a:buClr>
                  <a:buFont typeface="Wingdings" charset="2"/>
                  <a:buNone/>
                  <a:defRPr/>
                </a:pPr>
                <a:r>
                  <a:rPr lang="en-US" sz="1600" b="1">
                    <a:solidFill>
                      <a:srgbClr val="CC0000"/>
                    </a:solidFill>
                    <a:ea typeface="ＭＳ Ｐゴシック" charset="0"/>
                  </a:rPr>
                  <a:t>Supply Chain</a:t>
                </a:r>
                <a:endParaRPr lang="en-US" sz="1600" b="1">
                  <a:solidFill>
                    <a:schemeClr val="tx1"/>
                  </a:solidFill>
                  <a:ea typeface="ＭＳ Ｐゴシック" charset="0"/>
                </a:endParaRPr>
              </a:p>
            </p:txBody>
          </p:sp>
        </p:grpSp>
        <p:grpSp>
          <p:nvGrpSpPr>
            <p:cNvPr id="23592" name="Group 24"/>
            <p:cNvGrpSpPr>
              <a:grpSpLocks/>
            </p:cNvGrpSpPr>
            <p:nvPr/>
          </p:nvGrpSpPr>
          <p:grpSpPr bwMode="auto">
            <a:xfrm>
              <a:off x="6145213" y="1576390"/>
              <a:ext cx="1484312" cy="1519238"/>
              <a:chOff x="3871" y="993"/>
              <a:chExt cx="935" cy="957"/>
            </a:xfrm>
          </p:grpSpPr>
          <p:pic>
            <p:nvPicPr>
              <p:cNvPr id="23605" name="Picture 5" descr="cercle people copy2.png"/>
              <p:cNvPicPr>
                <a:picLocks noChangeAspect="1"/>
              </p:cNvPicPr>
              <p:nvPr/>
            </p:nvPicPr>
            <p:blipFill>
              <a:blip r:embed="rId10"/>
              <a:srcRect/>
              <a:stretch>
                <a:fillRect/>
              </a:stretch>
            </p:blipFill>
            <p:spPr bwMode="auto">
              <a:xfrm>
                <a:off x="4006" y="993"/>
                <a:ext cx="691" cy="672"/>
              </a:xfrm>
              <a:prstGeom prst="rect">
                <a:avLst/>
              </a:prstGeom>
              <a:noFill/>
              <a:ln w="9525">
                <a:noFill/>
                <a:miter lim="800000"/>
                <a:headEnd/>
                <a:tailEnd/>
              </a:ln>
            </p:spPr>
          </p:pic>
          <p:sp>
            <p:nvSpPr>
              <p:cNvPr id="41" name="Rectangle 26"/>
              <p:cNvSpPr>
                <a:spLocks noChangeArrowheads="1"/>
              </p:cNvSpPr>
              <p:nvPr/>
            </p:nvSpPr>
            <p:spPr bwMode="auto">
              <a:xfrm>
                <a:off x="3870" y="1551"/>
                <a:ext cx="935" cy="398"/>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normAutofit fontScale="32500" lnSpcReduction="20000"/>
              </a:bodyPr>
              <a:lstStyle/>
              <a:p>
                <a:pPr algn="ctr">
                  <a:spcBef>
                    <a:spcPct val="50000"/>
                  </a:spcBef>
                  <a:buClr>
                    <a:schemeClr val="accent2"/>
                  </a:buClr>
                  <a:buFont typeface="Wingdings" charset="2"/>
                  <a:buNone/>
                  <a:defRPr/>
                </a:pPr>
                <a:r>
                  <a:rPr lang="en-US" sz="1600" b="1" dirty="0">
                    <a:solidFill>
                      <a:srgbClr val="CC0000"/>
                    </a:solidFill>
                    <a:ea typeface="ＭＳ Ｐゴシック" charset="0"/>
                  </a:rPr>
                  <a:t>Workforce/ HR</a:t>
                </a:r>
                <a:endParaRPr lang="en-US" sz="1600" b="1" dirty="0">
                  <a:solidFill>
                    <a:schemeClr val="tx1"/>
                  </a:solidFill>
                  <a:ea typeface="ＭＳ Ｐゴシック" charset="0"/>
                </a:endParaRPr>
              </a:p>
            </p:txBody>
          </p:sp>
        </p:grpSp>
        <p:grpSp>
          <p:nvGrpSpPr>
            <p:cNvPr id="23593" name="Group 27"/>
            <p:cNvGrpSpPr>
              <a:grpSpLocks/>
            </p:cNvGrpSpPr>
            <p:nvPr/>
          </p:nvGrpSpPr>
          <p:grpSpPr bwMode="auto">
            <a:xfrm>
              <a:off x="3759200" y="1054100"/>
              <a:ext cx="1484313" cy="1549400"/>
              <a:chOff x="2368" y="664"/>
              <a:chExt cx="935" cy="976"/>
            </a:xfrm>
          </p:grpSpPr>
          <p:pic>
            <p:nvPicPr>
              <p:cNvPr id="23603" name="Picture 3" descr="cercle people copy.png"/>
              <p:cNvPicPr>
                <a:picLocks noChangeAspect="1"/>
              </p:cNvPicPr>
              <p:nvPr/>
            </p:nvPicPr>
            <p:blipFill>
              <a:blip r:embed="rId11"/>
              <a:srcRect/>
              <a:stretch>
                <a:fillRect/>
              </a:stretch>
            </p:blipFill>
            <p:spPr bwMode="auto">
              <a:xfrm>
                <a:off x="2474" y="664"/>
                <a:ext cx="692" cy="672"/>
              </a:xfrm>
              <a:prstGeom prst="rect">
                <a:avLst/>
              </a:prstGeom>
              <a:noFill/>
              <a:ln w="9525">
                <a:noFill/>
                <a:miter lim="800000"/>
                <a:headEnd/>
                <a:tailEnd/>
              </a:ln>
            </p:spPr>
          </p:pic>
          <p:sp>
            <p:nvSpPr>
              <p:cNvPr id="39" name="Rectangle 29"/>
              <p:cNvSpPr>
                <a:spLocks noChangeArrowheads="1"/>
              </p:cNvSpPr>
              <p:nvPr/>
            </p:nvSpPr>
            <p:spPr bwMode="auto">
              <a:xfrm>
                <a:off x="2369" y="1241"/>
                <a:ext cx="935" cy="398"/>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normAutofit fontScale="32500" lnSpcReduction="20000"/>
              </a:bodyPr>
              <a:lstStyle/>
              <a:p>
                <a:pPr algn="ctr">
                  <a:spcBef>
                    <a:spcPct val="50000"/>
                  </a:spcBef>
                  <a:buClr>
                    <a:schemeClr val="accent2"/>
                  </a:buClr>
                  <a:buFont typeface="Wingdings" charset="2"/>
                  <a:buNone/>
                  <a:defRPr/>
                </a:pPr>
                <a:r>
                  <a:rPr lang="en-US" sz="1600" b="1" dirty="0">
                    <a:solidFill>
                      <a:srgbClr val="CC0000"/>
                    </a:solidFill>
                    <a:ea typeface="ＭＳ Ｐゴシック" charset="0"/>
                  </a:rPr>
                  <a:t>Information Technology</a:t>
                </a:r>
                <a:endParaRPr lang="en-US" sz="1600" b="1" dirty="0">
                  <a:solidFill>
                    <a:schemeClr val="tx1"/>
                  </a:solidFill>
                  <a:ea typeface="ＭＳ Ｐゴシック" charset="0"/>
                </a:endParaRPr>
              </a:p>
            </p:txBody>
          </p:sp>
        </p:grpSp>
        <p:sp>
          <p:nvSpPr>
            <p:cNvPr id="23594" name="Rectangle 31"/>
            <p:cNvSpPr>
              <a:spLocks noChangeArrowheads="1"/>
            </p:cNvSpPr>
            <p:nvPr/>
          </p:nvSpPr>
          <p:spPr bwMode="auto">
            <a:xfrm>
              <a:off x="2278063" y="3238500"/>
              <a:ext cx="4483100" cy="1573213"/>
            </a:xfrm>
            <a:prstGeom prst="rect">
              <a:avLst/>
            </a:prstGeom>
            <a:solidFill>
              <a:schemeClr val="bg1"/>
            </a:solidFill>
            <a:ln w="9525">
              <a:noFill/>
              <a:miter lim="800000"/>
              <a:headEnd/>
              <a:tailEnd/>
            </a:ln>
          </p:spPr>
          <p:txBody>
            <a:bodyPr anchor="ctr"/>
            <a:lstStyle/>
            <a:p>
              <a:pPr>
                <a:buClr>
                  <a:srgbClr val="000000"/>
                </a:buClr>
                <a:buSzPct val="100000"/>
                <a:buFont typeface="Arial" charset="0"/>
                <a:buNone/>
              </a:pPr>
              <a:endParaRPr lang="en-US"/>
            </a:p>
          </p:txBody>
        </p:sp>
        <p:sp>
          <p:nvSpPr>
            <p:cNvPr id="23595" name="Rectangle 32"/>
            <p:cNvSpPr>
              <a:spLocks noChangeArrowheads="1"/>
            </p:cNvSpPr>
            <p:nvPr/>
          </p:nvSpPr>
          <p:spPr bwMode="auto">
            <a:xfrm>
              <a:off x="2278063" y="3238500"/>
              <a:ext cx="4483100" cy="1573213"/>
            </a:xfrm>
            <a:prstGeom prst="rect">
              <a:avLst/>
            </a:prstGeom>
            <a:solidFill>
              <a:schemeClr val="bg1"/>
            </a:solidFill>
            <a:ln w="9525">
              <a:noFill/>
              <a:miter lim="800000"/>
              <a:headEnd/>
              <a:tailEnd/>
            </a:ln>
          </p:spPr>
          <p:txBody>
            <a:bodyPr anchor="ctr"/>
            <a:lstStyle/>
            <a:p>
              <a:pPr>
                <a:buClr>
                  <a:srgbClr val="000000"/>
                </a:buClr>
                <a:buSzPct val="100000"/>
                <a:buFont typeface="Arial" charset="0"/>
                <a:buNone/>
              </a:pPr>
              <a:endParaRPr lang="en-US"/>
            </a:p>
          </p:txBody>
        </p:sp>
        <p:grpSp>
          <p:nvGrpSpPr>
            <p:cNvPr id="23596" name="Group 33"/>
            <p:cNvGrpSpPr>
              <a:grpSpLocks/>
            </p:cNvGrpSpPr>
            <p:nvPr/>
          </p:nvGrpSpPr>
          <p:grpSpPr bwMode="auto">
            <a:xfrm>
              <a:off x="2327275" y="3233740"/>
              <a:ext cx="4300538" cy="5618164"/>
              <a:chOff x="1466" y="2037"/>
              <a:chExt cx="2709" cy="3539"/>
            </a:xfrm>
          </p:grpSpPr>
          <p:pic>
            <p:nvPicPr>
              <p:cNvPr id="23597" name="Picture 34"/>
              <p:cNvPicPr>
                <a:picLocks noChangeAspect="1" noChangeArrowheads="1"/>
              </p:cNvPicPr>
              <p:nvPr/>
            </p:nvPicPr>
            <p:blipFill>
              <a:blip r:embed="rId12"/>
              <a:srcRect/>
              <a:stretch>
                <a:fillRect/>
              </a:stretch>
            </p:blipFill>
            <p:spPr bwMode="black">
              <a:xfrm>
                <a:off x="2853" y="2037"/>
                <a:ext cx="1322" cy="974"/>
              </a:xfrm>
              <a:prstGeom prst="rect">
                <a:avLst/>
              </a:prstGeom>
              <a:noFill/>
              <a:ln w="9525">
                <a:noFill/>
                <a:miter lim="800000"/>
                <a:headEnd/>
                <a:tailEnd/>
              </a:ln>
            </p:spPr>
          </p:pic>
          <p:pic>
            <p:nvPicPr>
              <p:cNvPr id="23598" name="Picture 35"/>
              <p:cNvPicPr>
                <a:picLocks noChangeAspect="1" noChangeArrowheads="1"/>
              </p:cNvPicPr>
              <p:nvPr/>
            </p:nvPicPr>
            <p:blipFill>
              <a:blip r:embed="rId13"/>
              <a:srcRect/>
              <a:stretch>
                <a:fillRect/>
              </a:stretch>
            </p:blipFill>
            <p:spPr bwMode="black">
              <a:xfrm>
                <a:off x="1466" y="2062"/>
                <a:ext cx="1300" cy="965"/>
              </a:xfrm>
              <a:prstGeom prst="rect">
                <a:avLst/>
              </a:prstGeom>
              <a:noFill/>
              <a:ln w="9525">
                <a:noFill/>
                <a:miter lim="800000"/>
                <a:headEnd/>
                <a:tailEnd/>
              </a:ln>
            </p:spPr>
          </p:pic>
          <p:pic>
            <p:nvPicPr>
              <p:cNvPr id="23599" name="Picture 36"/>
              <p:cNvPicPr>
                <a:picLocks noChangeAspect="1" noChangeArrowheads="1"/>
              </p:cNvPicPr>
              <p:nvPr/>
            </p:nvPicPr>
            <p:blipFill>
              <a:blip r:embed="rId14"/>
              <a:srcRect/>
              <a:stretch>
                <a:fillRect/>
              </a:stretch>
            </p:blipFill>
            <p:spPr bwMode="black">
              <a:xfrm>
                <a:off x="2170" y="2528"/>
                <a:ext cx="1326" cy="974"/>
              </a:xfrm>
              <a:prstGeom prst="rect">
                <a:avLst/>
              </a:prstGeom>
              <a:noFill/>
              <a:ln w="9525">
                <a:noFill/>
                <a:miter lim="800000"/>
                <a:headEnd/>
                <a:tailEnd/>
              </a:ln>
            </p:spPr>
          </p:pic>
          <p:sp>
            <p:nvSpPr>
              <p:cNvPr id="35" name="Text Box 37"/>
              <p:cNvSpPr txBox="1">
                <a:spLocks noChangeArrowheads="1"/>
              </p:cNvSpPr>
              <p:nvPr/>
            </p:nvSpPr>
            <p:spPr bwMode="auto">
              <a:xfrm>
                <a:off x="1593" y="2102"/>
                <a:ext cx="1083" cy="526"/>
              </a:xfrm>
              <a:prstGeom prst="rect">
                <a:avLst/>
              </a:prstGeom>
              <a:noFill/>
              <a:ln w="9525">
                <a:noFill/>
                <a:miter lim="800000"/>
                <a:headEnd/>
                <a:tailEnd/>
              </a:ln>
              <a:effectLst/>
            </p:spPr>
            <p:txBody>
              <a:bodyPr>
                <a:normAutofit fontScale="92500"/>
              </a:bodyPr>
              <a:lstStyle/>
              <a:p>
                <a:pPr algn="ctr">
                  <a:buClr>
                    <a:srgbClr val="000000"/>
                  </a:buClr>
                  <a:buSzPct val="100000"/>
                  <a:buFont typeface="Arial" charset="0"/>
                  <a:buNone/>
                  <a:defRPr/>
                </a:pPr>
                <a:r>
                  <a:rPr lang="en-US" sz="700" b="1" dirty="0">
                    <a:ea typeface="ＭＳ Ｐゴシック" charset="0"/>
                  </a:rPr>
                  <a:t>Mission Performance</a:t>
                </a:r>
              </a:p>
            </p:txBody>
          </p:sp>
          <p:sp>
            <p:nvSpPr>
              <p:cNvPr id="36" name="Text Box 38"/>
              <p:cNvSpPr txBox="1">
                <a:spLocks noChangeArrowheads="1"/>
              </p:cNvSpPr>
              <p:nvPr/>
            </p:nvSpPr>
            <p:spPr bwMode="auto">
              <a:xfrm>
                <a:off x="2985" y="2097"/>
                <a:ext cx="1087" cy="674"/>
              </a:xfrm>
              <a:prstGeom prst="rect">
                <a:avLst/>
              </a:prstGeom>
              <a:noFill/>
              <a:ln w="9525">
                <a:noFill/>
                <a:miter lim="800000"/>
                <a:headEnd/>
                <a:tailEnd/>
              </a:ln>
              <a:effectLst/>
            </p:spPr>
            <p:txBody>
              <a:bodyPr>
                <a:normAutofit fontScale="92500"/>
              </a:bodyPr>
              <a:lstStyle/>
              <a:p>
                <a:pPr algn="ctr">
                  <a:buClr>
                    <a:srgbClr val="000000"/>
                  </a:buClr>
                  <a:buSzPct val="100000"/>
                  <a:buFont typeface="Arial" charset="0"/>
                  <a:buNone/>
                  <a:defRPr/>
                </a:pPr>
                <a:r>
                  <a:rPr lang="en-US" sz="700" b="1" dirty="0">
                    <a:ea typeface="ＭＳ Ｐゴシック" charset="0"/>
                  </a:rPr>
                  <a:t>Financial Performance</a:t>
                </a:r>
              </a:p>
            </p:txBody>
          </p:sp>
          <p:sp>
            <p:nvSpPr>
              <p:cNvPr id="23602" name="Text Box 39"/>
              <p:cNvSpPr txBox="1">
                <a:spLocks noChangeArrowheads="1"/>
              </p:cNvSpPr>
              <p:nvPr/>
            </p:nvSpPr>
            <p:spPr bwMode="auto">
              <a:xfrm>
                <a:off x="2293" y="2557"/>
                <a:ext cx="1087" cy="3019"/>
              </a:xfrm>
              <a:prstGeom prst="rect">
                <a:avLst/>
              </a:prstGeom>
              <a:noFill/>
              <a:ln w="9525">
                <a:noFill/>
                <a:miter lim="800000"/>
                <a:headEnd/>
                <a:tailEnd/>
              </a:ln>
            </p:spPr>
            <p:txBody>
              <a:bodyPr/>
              <a:lstStyle/>
              <a:p>
                <a:pPr algn="ctr">
                  <a:buClr>
                    <a:srgbClr val="000000"/>
                  </a:buClr>
                  <a:buSzPct val="100000"/>
                  <a:buFont typeface="Arial" charset="0"/>
                  <a:buNone/>
                </a:pPr>
                <a:r>
                  <a:rPr lang="en-US" sz="700" b="1"/>
                  <a:t>Operational Performance</a:t>
                </a:r>
              </a:p>
            </p:txBody>
          </p:sp>
        </p:grpSp>
      </p:grpSp>
      <p:sp>
        <p:nvSpPr>
          <p:cNvPr id="23558" name="Rectangle 53"/>
          <p:cNvSpPr>
            <a:spLocks noChangeArrowheads="1"/>
          </p:cNvSpPr>
          <p:nvPr/>
        </p:nvSpPr>
        <p:spPr bwMode="auto">
          <a:xfrm>
            <a:off x="4044950" y="1635125"/>
            <a:ext cx="1849438" cy="1466850"/>
          </a:xfrm>
          <a:prstGeom prst="rect">
            <a:avLst/>
          </a:prstGeom>
          <a:blipFill dpi="0" rotWithShape="1">
            <a:blip r:embed="rId15">
              <a:alphaModFix amt="91000"/>
            </a:blip>
            <a:srcRect/>
            <a:stretch>
              <a:fillRect/>
            </a:stretch>
          </a:blipFill>
          <a:ln w="12700">
            <a:noFill/>
            <a:round/>
            <a:headEnd/>
            <a:tailEnd/>
          </a:ln>
        </p:spPr>
        <p:txBody>
          <a:bodyPr anchor="ctr"/>
          <a:lstStyle/>
          <a:p>
            <a:pPr>
              <a:buClr>
                <a:srgbClr val="000000"/>
              </a:buClr>
              <a:buSzPct val="100000"/>
              <a:buFont typeface="Arial" charset="0"/>
              <a:buNone/>
            </a:pPr>
            <a:endParaRPr lang="en-US"/>
          </a:p>
        </p:txBody>
      </p:sp>
      <p:pic>
        <p:nvPicPr>
          <p:cNvPr id="23559" name="Picture 3" descr="EaAngled copy"/>
          <p:cNvPicPr>
            <a:picLocks noChangeAspect="1" noChangeArrowheads="1"/>
          </p:cNvPicPr>
          <p:nvPr/>
        </p:nvPicPr>
        <p:blipFill>
          <a:blip r:embed="rId16"/>
          <a:srcRect/>
          <a:stretch>
            <a:fillRect/>
          </a:stretch>
        </p:blipFill>
        <p:spPr bwMode="auto">
          <a:xfrm>
            <a:off x="2667000" y="1447800"/>
            <a:ext cx="2297113" cy="1530350"/>
          </a:xfrm>
          <a:prstGeom prst="rect">
            <a:avLst/>
          </a:prstGeom>
          <a:noFill/>
          <a:ln w="9525">
            <a:noFill/>
            <a:miter lim="800000"/>
            <a:headEnd/>
            <a:tailEnd/>
          </a:ln>
        </p:spPr>
      </p:pic>
      <p:sp>
        <p:nvSpPr>
          <p:cNvPr id="23560" name="TextBox 55"/>
          <p:cNvSpPr txBox="1">
            <a:spLocks noChangeArrowheads="1"/>
          </p:cNvSpPr>
          <p:nvPr/>
        </p:nvSpPr>
        <p:spPr bwMode="auto">
          <a:xfrm>
            <a:off x="3429000" y="4419600"/>
            <a:ext cx="2225675" cy="317500"/>
          </a:xfrm>
          <a:prstGeom prst="rect">
            <a:avLst/>
          </a:prstGeom>
          <a:noFill/>
          <a:ln w="9525">
            <a:noFill/>
            <a:miter lim="800000"/>
            <a:headEnd/>
            <a:tailEnd/>
          </a:ln>
        </p:spPr>
        <p:txBody>
          <a:bodyPr wrap="none">
            <a:spAutoFit/>
          </a:bodyPr>
          <a:lstStyle/>
          <a:p>
            <a:pPr>
              <a:buClr>
                <a:srgbClr val="000000"/>
              </a:buClr>
              <a:buSzPct val="100000"/>
              <a:buFont typeface="Arial" charset="0"/>
              <a:buNone/>
            </a:pPr>
            <a:r>
              <a:rPr lang="en-US" sz="1600" b="1"/>
              <a:t>Operational Systems</a:t>
            </a:r>
          </a:p>
        </p:txBody>
      </p:sp>
      <p:sp>
        <p:nvSpPr>
          <p:cNvPr id="23561" name="TextBox 56"/>
          <p:cNvSpPr txBox="1">
            <a:spLocks noChangeArrowheads="1"/>
          </p:cNvSpPr>
          <p:nvPr/>
        </p:nvSpPr>
        <p:spPr bwMode="auto">
          <a:xfrm>
            <a:off x="762000" y="2590800"/>
            <a:ext cx="2058988" cy="317500"/>
          </a:xfrm>
          <a:prstGeom prst="rect">
            <a:avLst/>
          </a:prstGeom>
          <a:noFill/>
          <a:ln w="9525">
            <a:noFill/>
            <a:miter lim="800000"/>
            <a:headEnd/>
            <a:tailEnd/>
          </a:ln>
        </p:spPr>
        <p:txBody>
          <a:bodyPr wrap="none">
            <a:spAutoFit/>
          </a:bodyPr>
          <a:lstStyle/>
          <a:p>
            <a:pPr>
              <a:buClr>
                <a:srgbClr val="000000"/>
              </a:buClr>
              <a:buSzPct val="100000"/>
              <a:buFont typeface="Arial" charset="0"/>
              <a:buNone/>
            </a:pPr>
            <a:r>
              <a:rPr lang="en-US" sz="1600" b="1"/>
              <a:t>Business Analytics</a:t>
            </a:r>
          </a:p>
        </p:txBody>
      </p:sp>
      <p:sp>
        <p:nvSpPr>
          <p:cNvPr id="23562" name="TextBox 57"/>
          <p:cNvSpPr txBox="1">
            <a:spLocks noChangeArrowheads="1"/>
          </p:cNvSpPr>
          <p:nvPr/>
        </p:nvSpPr>
        <p:spPr bwMode="auto">
          <a:xfrm>
            <a:off x="2743200" y="1143000"/>
            <a:ext cx="2989263" cy="317500"/>
          </a:xfrm>
          <a:prstGeom prst="rect">
            <a:avLst/>
          </a:prstGeom>
          <a:noFill/>
          <a:ln w="9525">
            <a:noFill/>
            <a:miter lim="800000"/>
            <a:headEnd/>
            <a:tailEnd/>
          </a:ln>
        </p:spPr>
        <p:txBody>
          <a:bodyPr wrap="none">
            <a:spAutoFit/>
          </a:bodyPr>
          <a:lstStyle/>
          <a:p>
            <a:pPr>
              <a:buClr>
                <a:srgbClr val="000000"/>
              </a:buClr>
              <a:buSzPct val="100000"/>
              <a:buFont typeface="Arial" charset="0"/>
              <a:buNone/>
            </a:pPr>
            <a:r>
              <a:rPr lang="en-US" sz="1600" b="1"/>
              <a:t>Municipal Strategic Planning</a:t>
            </a:r>
          </a:p>
        </p:txBody>
      </p:sp>
      <p:pic>
        <p:nvPicPr>
          <p:cNvPr id="23563" name="Picture 9" descr="Architect"/>
          <p:cNvPicPr preferRelativeResize="0">
            <a:picLocks noChangeAspect="1" noChangeArrowheads="1"/>
          </p:cNvPicPr>
          <p:nvPr/>
        </p:nvPicPr>
        <p:blipFill>
          <a:blip r:embed="rId17"/>
          <a:srcRect b="32808"/>
          <a:stretch>
            <a:fillRect/>
          </a:stretch>
        </p:blipFill>
        <p:spPr bwMode="auto">
          <a:xfrm>
            <a:off x="6218238" y="2667000"/>
            <a:ext cx="369887" cy="284163"/>
          </a:xfrm>
          <a:prstGeom prst="rect">
            <a:avLst/>
          </a:prstGeom>
          <a:noFill/>
          <a:ln w="9525">
            <a:noFill/>
            <a:miter lim="800000"/>
            <a:headEnd/>
            <a:tailEnd/>
          </a:ln>
        </p:spPr>
      </p:pic>
      <p:pic>
        <p:nvPicPr>
          <p:cNvPr id="23564" name="Picture 12" descr="Executive_HaloHeads"/>
          <p:cNvPicPr preferRelativeResize="0">
            <a:picLocks noChangeAspect="1" noChangeArrowheads="1"/>
          </p:cNvPicPr>
          <p:nvPr/>
        </p:nvPicPr>
        <p:blipFill>
          <a:blip r:embed="rId18">
            <a:lum bright="-12000"/>
          </a:blip>
          <a:srcRect/>
          <a:stretch>
            <a:fillRect/>
          </a:stretch>
        </p:blipFill>
        <p:spPr bwMode="auto">
          <a:xfrm>
            <a:off x="6872288" y="2765425"/>
            <a:ext cx="455612" cy="266700"/>
          </a:xfrm>
          <a:prstGeom prst="rect">
            <a:avLst/>
          </a:prstGeom>
          <a:noFill/>
          <a:ln w="9525">
            <a:noFill/>
            <a:miter lim="800000"/>
            <a:headEnd/>
            <a:tailEnd/>
          </a:ln>
        </p:spPr>
      </p:pic>
      <p:pic>
        <p:nvPicPr>
          <p:cNvPr id="23565" name="Picture 13" descr="Executive_HaloHeads"/>
          <p:cNvPicPr preferRelativeResize="0">
            <a:picLocks noChangeAspect="1" noChangeArrowheads="1"/>
          </p:cNvPicPr>
          <p:nvPr/>
        </p:nvPicPr>
        <p:blipFill>
          <a:blip r:embed="rId18">
            <a:lum bright="-12000"/>
          </a:blip>
          <a:srcRect/>
          <a:stretch>
            <a:fillRect/>
          </a:stretch>
        </p:blipFill>
        <p:spPr bwMode="auto">
          <a:xfrm>
            <a:off x="8364538" y="4181475"/>
            <a:ext cx="503237" cy="295275"/>
          </a:xfrm>
          <a:prstGeom prst="rect">
            <a:avLst/>
          </a:prstGeom>
          <a:noFill/>
          <a:ln w="9525">
            <a:noFill/>
            <a:miter lim="800000"/>
            <a:headEnd/>
            <a:tailEnd/>
          </a:ln>
        </p:spPr>
      </p:pic>
      <p:sp>
        <p:nvSpPr>
          <p:cNvPr id="72" name="Text Box 25"/>
          <p:cNvSpPr txBox="1">
            <a:spLocks noChangeAspect="1" noChangeArrowheads="1"/>
          </p:cNvSpPr>
          <p:nvPr/>
        </p:nvSpPr>
        <p:spPr bwMode="auto">
          <a:xfrm>
            <a:off x="6708775" y="2965450"/>
            <a:ext cx="749300" cy="185738"/>
          </a:xfrm>
          <a:prstGeom prst="rect">
            <a:avLst/>
          </a:prstGeom>
          <a:noFill/>
          <a:ln w="9525" algn="ctr">
            <a:noFill/>
            <a:miter lim="800000"/>
            <a:headEnd/>
            <a:tailEnd/>
          </a:ln>
          <a:effectLst/>
        </p:spPr>
        <p:txBody>
          <a:bodyPr/>
          <a:lstStyle/>
          <a:p>
            <a:pPr algn="ctr">
              <a:lnSpc>
                <a:spcPct val="85000"/>
              </a:lnSpc>
              <a:spcBef>
                <a:spcPct val="25000"/>
              </a:spcBef>
              <a:buClr>
                <a:srgbClr val="000000"/>
              </a:buClr>
              <a:buSzPct val="100000"/>
              <a:buFont typeface="Arial" charset="0"/>
              <a:buNone/>
              <a:defRPr/>
            </a:pPr>
            <a:r>
              <a:rPr lang="en-US" sz="1000" b="1" dirty="0">
                <a:effectLst>
                  <a:outerShdw blurRad="38100" dist="38100" dir="2700000" algn="tl">
                    <a:srgbClr val="C0C0C0"/>
                  </a:outerShdw>
                </a:effectLst>
                <a:ea typeface="+mn-ea"/>
              </a:rPr>
              <a:t>Architect</a:t>
            </a:r>
          </a:p>
        </p:txBody>
      </p:sp>
      <p:sp>
        <p:nvSpPr>
          <p:cNvPr id="23567" name="Text Box 26"/>
          <p:cNvSpPr txBox="1">
            <a:spLocks noChangeArrowheads="1"/>
          </p:cNvSpPr>
          <p:nvPr/>
        </p:nvSpPr>
        <p:spPr bwMode="auto">
          <a:xfrm>
            <a:off x="5980113" y="2832100"/>
            <a:ext cx="771525" cy="180975"/>
          </a:xfrm>
          <a:prstGeom prst="rect">
            <a:avLst/>
          </a:prstGeom>
          <a:noFill/>
          <a:ln w="9525">
            <a:noFill/>
            <a:miter lim="800000"/>
            <a:headEnd/>
            <a:tailEnd/>
          </a:ln>
        </p:spPr>
        <p:txBody>
          <a:bodyPr/>
          <a:lstStyle/>
          <a:p>
            <a:pPr algn="ctr">
              <a:lnSpc>
                <a:spcPct val="85000"/>
              </a:lnSpc>
              <a:spcBef>
                <a:spcPct val="25000"/>
              </a:spcBef>
              <a:buClr>
                <a:srgbClr val="000000"/>
              </a:buClr>
              <a:buSzPct val="100000"/>
              <a:buFont typeface="Arial" charset="0"/>
              <a:buNone/>
            </a:pPr>
            <a:r>
              <a:rPr lang="en-US" sz="1000" b="1"/>
              <a:t>Asset Manager</a:t>
            </a:r>
          </a:p>
        </p:txBody>
      </p:sp>
      <p:pic>
        <p:nvPicPr>
          <p:cNvPr id="23568" name="Picture 27" descr="Business-Analyst"/>
          <p:cNvPicPr preferRelativeResize="0">
            <a:picLocks noChangeAspect="1" noChangeArrowheads="1"/>
          </p:cNvPicPr>
          <p:nvPr/>
        </p:nvPicPr>
        <p:blipFill>
          <a:blip r:embed="rId19"/>
          <a:srcRect b="32808"/>
          <a:stretch>
            <a:fillRect/>
          </a:stretch>
        </p:blipFill>
        <p:spPr bwMode="auto">
          <a:xfrm>
            <a:off x="6577013" y="4230688"/>
            <a:ext cx="369887" cy="284162"/>
          </a:xfrm>
          <a:prstGeom prst="rect">
            <a:avLst/>
          </a:prstGeom>
          <a:noFill/>
          <a:ln w="9525">
            <a:noFill/>
            <a:miter lim="800000"/>
            <a:headEnd/>
            <a:tailEnd/>
          </a:ln>
        </p:spPr>
      </p:pic>
      <p:pic>
        <p:nvPicPr>
          <p:cNvPr id="23569" name="Picture 7" descr="Project-Manager"/>
          <p:cNvPicPr preferRelativeResize="0">
            <a:picLocks noChangeAspect="1" noChangeArrowheads="1"/>
          </p:cNvPicPr>
          <p:nvPr/>
        </p:nvPicPr>
        <p:blipFill>
          <a:blip r:embed="rId20"/>
          <a:srcRect b="32913"/>
          <a:stretch>
            <a:fillRect/>
          </a:stretch>
        </p:blipFill>
        <p:spPr bwMode="auto">
          <a:xfrm>
            <a:off x="8115300" y="2573338"/>
            <a:ext cx="487363" cy="373062"/>
          </a:xfrm>
          <a:prstGeom prst="rect">
            <a:avLst/>
          </a:prstGeom>
          <a:noFill/>
          <a:ln w="9525">
            <a:noFill/>
            <a:miter lim="800000"/>
            <a:headEnd/>
            <a:tailEnd/>
          </a:ln>
        </p:spPr>
      </p:pic>
      <p:sp>
        <p:nvSpPr>
          <p:cNvPr id="23570" name="Text Box 8"/>
          <p:cNvSpPr txBox="1">
            <a:spLocks noChangeArrowheads="1"/>
          </p:cNvSpPr>
          <p:nvPr/>
        </p:nvSpPr>
        <p:spPr bwMode="auto">
          <a:xfrm>
            <a:off x="7580313" y="2859088"/>
            <a:ext cx="1406525" cy="144462"/>
          </a:xfrm>
          <a:prstGeom prst="rect">
            <a:avLst/>
          </a:prstGeom>
          <a:noFill/>
          <a:ln w="9525">
            <a:noFill/>
            <a:miter lim="800000"/>
            <a:headEnd/>
            <a:tailEnd/>
          </a:ln>
        </p:spPr>
        <p:txBody>
          <a:bodyPr/>
          <a:lstStyle/>
          <a:p>
            <a:pPr algn="ctr">
              <a:lnSpc>
                <a:spcPct val="85000"/>
              </a:lnSpc>
              <a:spcBef>
                <a:spcPct val="25000"/>
              </a:spcBef>
              <a:buClr>
                <a:srgbClr val="000000"/>
              </a:buClr>
              <a:buSzPct val="100000"/>
              <a:buFont typeface="Arial" charset="0"/>
              <a:buNone/>
            </a:pPr>
            <a:r>
              <a:rPr lang="en-US" sz="900" b="1"/>
              <a:t>Requirements Manager</a:t>
            </a:r>
          </a:p>
        </p:txBody>
      </p:sp>
      <p:sp>
        <p:nvSpPr>
          <p:cNvPr id="23571" name="TextBox 77"/>
          <p:cNvSpPr txBox="1">
            <a:spLocks noChangeArrowheads="1"/>
          </p:cNvSpPr>
          <p:nvPr/>
        </p:nvSpPr>
        <p:spPr bwMode="auto">
          <a:xfrm>
            <a:off x="6553200" y="2057400"/>
            <a:ext cx="2259013" cy="539750"/>
          </a:xfrm>
          <a:prstGeom prst="rect">
            <a:avLst/>
          </a:prstGeom>
          <a:noFill/>
          <a:ln w="9525">
            <a:noFill/>
            <a:miter lim="800000"/>
            <a:headEnd/>
            <a:tailEnd/>
          </a:ln>
        </p:spPr>
        <p:txBody>
          <a:bodyPr>
            <a:spAutoFit/>
          </a:bodyPr>
          <a:lstStyle/>
          <a:p>
            <a:pPr>
              <a:buClr>
                <a:srgbClr val="000000"/>
              </a:buClr>
              <a:buSzPct val="100000"/>
              <a:buFont typeface="Arial" charset="0"/>
              <a:buNone/>
            </a:pPr>
            <a:r>
              <a:rPr lang="en-US" sz="1600" b="1"/>
              <a:t>Solution Design and Construction</a:t>
            </a:r>
          </a:p>
        </p:txBody>
      </p:sp>
      <p:grpSp>
        <p:nvGrpSpPr>
          <p:cNvPr id="23572" name="Group 81"/>
          <p:cNvGrpSpPr>
            <a:grpSpLocks/>
          </p:cNvGrpSpPr>
          <p:nvPr/>
        </p:nvGrpSpPr>
        <p:grpSpPr bwMode="auto">
          <a:xfrm>
            <a:off x="5918200" y="3257550"/>
            <a:ext cx="3068638" cy="947738"/>
            <a:chOff x="3728" y="2052"/>
            <a:chExt cx="1933" cy="597"/>
          </a:xfrm>
        </p:grpSpPr>
        <p:sp>
          <p:nvSpPr>
            <p:cNvPr id="61" name="Rectangle 4"/>
            <p:cNvSpPr>
              <a:spLocks noChangeArrowheads="1"/>
            </p:cNvSpPr>
            <p:nvPr/>
          </p:nvSpPr>
          <p:spPr bwMode="auto">
            <a:xfrm>
              <a:off x="3778" y="2420"/>
              <a:ext cx="426" cy="227"/>
            </a:xfrm>
            <a:prstGeom prst="rect">
              <a:avLst/>
            </a:prstGeom>
            <a:solidFill>
              <a:schemeClr val="accent1"/>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chemeClr val="accent1"/>
              </a:extrusionClr>
            </a:sp3d>
          </p:spPr>
          <p:txBody>
            <a:bodyPr anchorCtr="1">
              <a:flatTx/>
            </a:bodyPr>
            <a:lstStyle/>
            <a:p>
              <a:pPr algn="ctr">
                <a:lnSpc>
                  <a:spcPct val="130000"/>
                </a:lnSpc>
                <a:buClr>
                  <a:schemeClr val="accent2"/>
                </a:buClr>
                <a:buSzPct val="100000"/>
                <a:buFont typeface="Arial" charset="0"/>
                <a:buNone/>
                <a:defRPr/>
              </a:pPr>
              <a:r>
                <a:rPr lang="en-US" sz="700" b="1" dirty="0" err="1">
                  <a:solidFill>
                    <a:schemeClr val="bg1"/>
                  </a:solidFill>
                  <a:effectLst>
                    <a:outerShdw blurRad="38100" dist="38100" dir="2700000" algn="tl">
                      <a:srgbClr val="000000"/>
                    </a:outerShdw>
                  </a:effectLst>
                  <a:ea typeface="+mn-ea"/>
                </a:rPr>
                <a:t>ClearQuest</a:t>
              </a:r>
              <a:endParaRPr lang="en-US" sz="700" b="1" dirty="0">
                <a:solidFill>
                  <a:schemeClr val="bg1"/>
                </a:solidFill>
                <a:effectLst>
                  <a:outerShdw blurRad="38100" dist="38100" dir="2700000" algn="tl">
                    <a:srgbClr val="000000"/>
                  </a:outerShdw>
                </a:effectLst>
                <a:ea typeface="+mn-ea"/>
              </a:endParaRPr>
            </a:p>
            <a:p>
              <a:pPr algn="ctr">
                <a:lnSpc>
                  <a:spcPct val="120000"/>
                </a:lnSpc>
                <a:buClr>
                  <a:schemeClr val="accent2"/>
                </a:buClr>
                <a:buSzPct val="100000"/>
                <a:buFont typeface="Arial" charset="0"/>
                <a:buNone/>
                <a:defRPr/>
              </a:pPr>
              <a:r>
                <a:rPr lang="en-US" sz="700" b="1" dirty="0" err="1">
                  <a:solidFill>
                    <a:schemeClr val="bg1"/>
                  </a:solidFill>
                  <a:effectLst>
                    <a:outerShdw blurRad="38100" dist="38100" dir="2700000" algn="tl">
                      <a:srgbClr val="000000"/>
                    </a:outerShdw>
                  </a:effectLst>
                  <a:ea typeface="+mn-ea"/>
                </a:rPr>
                <a:t>ClearCase</a:t>
              </a:r>
              <a:endParaRPr lang="en-US" sz="700" b="1" dirty="0">
                <a:solidFill>
                  <a:schemeClr val="bg1"/>
                </a:solidFill>
                <a:effectLst>
                  <a:outerShdw blurRad="38100" dist="38100" dir="2700000" algn="tl">
                    <a:srgbClr val="000000"/>
                  </a:outerShdw>
                </a:effectLst>
                <a:ea typeface="+mn-ea"/>
              </a:endParaRPr>
            </a:p>
          </p:txBody>
        </p:sp>
        <p:sp>
          <p:nvSpPr>
            <p:cNvPr id="63" name="Rectangle 6"/>
            <p:cNvSpPr>
              <a:spLocks noChangeArrowheads="1"/>
            </p:cNvSpPr>
            <p:nvPr/>
          </p:nvSpPr>
          <p:spPr bwMode="auto">
            <a:xfrm>
              <a:off x="4648" y="2417"/>
              <a:ext cx="591" cy="229"/>
            </a:xfrm>
            <a:prstGeom prst="rect">
              <a:avLst/>
            </a:prstGeom>
            <a:solidFill>
              <a:srgbClr val="66FFFF"/>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66FFFF"/>
              </a:extrusionClr>
            </a:sp3d>
          </p:spPr>
          <p:txBody>
            <a:bodyPr anchorCtr="1">
              <a:flatTx/>
            </a:bodyPr>
            <a:lstStyle/>
            <a:p>
              <a:pPr algn="ctr">
                <a:buClr>
                  <a:schemeClr val="accent2"/>
                </a:buClr>
                <a:buSzPct val="100000"/>
                <a:buFont typeface="Arial" charset="0"/>
                <a:buNone/>
                <a:defRPr/>
              </a:pPr>
              <a:r>
                <a:rPr lang="en-US" sz="800" b="1">
                  <a:solidFill>
                    <a:schemeClr val="bg1"/>
                  </a:solidFill>
                  <a:effectLst>
                    <a:outerShdw blurRad="38100" dist="38100" dir="2700000" algn="tl">
                      <a:srgbClr val="000000"/>
                    </a:outerShdw>
                  </a:effectLst>
                </a:rPr>
                <a:t>Requirements</a:t>
              </a:r>
            </a:p>
            <a:p>
              <a:pPr algn="ctr">
                <a:buClr>
                  <a:schemeClr val="accent2"/>
                </a:buClr>
                <a:buSzPct val="100000"/>
                <a:buFont typeface="Arial" charset="0"/>
                <a:buNone/>
                <a:defRPr/>
              </a:pPr>
              <a:r>
                <a:rPr lang="en-US" sz="800" b="1">
                  <a:solidFill>
                    <a:schemeClr val="bg1"/>
                  </a:solidFill>
                  <a:effectLst>
                    <a:outerShdw blurRad="38100" dist="38100" dir="2700000" algn="tl">
                      <a:srgbClr val="000000"/>
                    </a:outerShdw>
                  </a:effectLst>
                </a:rPr>
                <a:t>Professional</a:t>
              </a:r>
            </a:p>
          </p:txBody>
        </p:sp>
        <p:sp>
          <p:nvSpPr>
            <p:cNvPr id="67" name="Rectangle 19"/>
            <p:cNvSpPr>
              <a:spLocks noChangeArrowheads="1"/>
            </p:cNvSpPr>
            <p:nvPr/>
          </p:nvSpPr>
          <p:spPr bwMode="auto">
            <a:xfrm>
              <a:off x="4231" y="2415"/>
              <a:ext cx="401" cy="227"/>
            </a:xfrm>
            <a:prstGeom prst="rect">
              <a:avLst/>
            </a:prstGeom>
            <a:solidFill>
              <a:srgbClr val="66FFFF"/>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66FFFF"/>
              </a:extrusionClr>
            </a:sp3d>
          </p:spPr>
          <p:txBody>
            <a:bodyPr anchorCtr="1">
              <a:flatTx/>
            </a:bodyPr>
            <a:lstStyle/>
            <a:p>
              <a:pPr algn="ctr">
                <a:lnSpc>
                  <a:spcPct val="70000"/>
                </a:lnSpc>
                <a:buClr>
                  <a:schemeClr val="accent2"/>
                </a:buClr>
                <a:buSzPct val="100000"/>
                <a:buFont typeface="Arial" charset="0"/>
                <a:buNone/>
                <a:defRPr/>
              </a:pPr>
              <a:r>
                <a:rPr lang="en-US" sz="800" b="1">
                  <a:solidFill>
                    <a:schemeClr val="bg1"/>
                  </a:solidFill>
                  <a:effectLst>
                    <a:outerShdw blurRad="38100" dist="38100" dir="2700000" algn="tl">
                      <a:srgbClr val="000000"/>
                    </a:outerShdw>
                  </a:effectLst>
                </a:rPr>
                <a:t>Rational Team Concert</a:t>
              </a:r>
            </a:p>
          </p:txBody>
        </p:sp>
        <p:sp>
          <p:nvSpPr>
            <p:cNvPr id="62" name="Rectangle 5"/>
            <p:cNvSpPr>
              <a:spLocks noChangeArrowheads="1"/>
            </p:cNvSpPr>
            <p:nvPr/>
          </p:nvSpPr>
          <p:spPr bwMode="auto">
            <a:xfrm>
              <a:off x="5267" y="2418"/>
              <a:ext cx="392" cy="231"/>
            </a:xfrm>
            <a:prstGeom prst="rect">
              <a:avLst/>
            </a:prstGeom>
            <a:solidFill>
              <a:srgbClr val="66FFFF"/>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66FFFF"/>
              </a:extrusionClr>
            </a:sp3d>
          </p:spPr>
          <p:txBody>
            <a:bodyPr anchorCtr="1">
              <a:flatTx/>
            </a:bodyPr>
            <a:lstStyle/>
            <a:p>
              <a:pPr algn="ctr">
                <a:buClr>
                  <a:schemeClr val="accent2"/>
                </a:buClr>
                <a:buSzPct val="100000"/>
                <a:buFont typeface="Arial" charset="0"/>
                <a:buNone/>
                <a:defRPr/>
              </a:pPr>
              <a:r>
                <a:rPr lang="en-US" sz="800" b="1">
                  <a:solidFill>
                    <a:schemeClr val="bg1"/>
                  </a:solidFill>
                  <a:effectLst>
                    <a:outerShdw blurRad="38100" dist="38100" dir="2700000" algn="tl">
                      <a:srgbClr val="000000"/>
                    </a:outerShdw>
                  </a:effectLst>
                </a:rPr>
                <a:t>Quality Manager  </a:t>
              </a:r>
            </a:p>
          </p:txBody>
        </p:sp>
        <p:sp>
          <p:nvSpPr>
            <p:cNvPr id="68" name="Rectangle 20"/>
            <p:cNvSpPr>
              <a:spLocks noChangeArrowheads="1"/>
            </p:cNvSpPr>
            <p:nvPr/>
          </p:nvSpPr>
          <p:spPr bwMode="auto">
            <a:xfrm>
              <a:off x="3728" y="2302"/>
              <a:ext cx="1933" cy="115"/>
            </a:xfrm>
            <a:prstGeom prst="rect">
              <a:avLst/>
            </a:prstGeom>
            <a:solidFill>
              <a:srgbClr val="A4AEFC"/>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A4AEFC"/>
              </a:extrusionClr>
            </a:sp3d>
          </p:spPr>
          <p:txBody>
            <a:bodyPr anchorCtr="1">
              <a:flatTx/>
            </a:bodyPr>
            <a:lstStyle/>
            <a:p>
              <a:pPr algn="ctr">
                <a:lnSpc>
                  <a:spcPct val="70000"/>
                </a:lnSpc>
                <a:buClr>
                  <a:schemeClr val="accent2"/>
                </a:buClr>
                <a:buSzPct val="100000"/>
                <a:buFont typeface="Arial" charset="0"/>
                <a:buNone/>
                <a:defRPr/>
              </a:pPr>
              <a:r>
                <a:rPr lang="en-US" sz="1200" b="1" dirty="0">
                  <a:solidFill>
                    <a:schemeClr val="bg1"/>
                  </a:solidFill>
                  <a:effectLst>
                    <a:outerShdw blurRad="38100" dist="38100" dir="2700000" algn="tl">
                      <a:srgbClr val="000000"/>
                    </a:outerShdw>
                  </a:effectLst>
                  <a:ea typeface="+mn-ea"/>
                </a:rPr>
                <a:t>Jazz Platform</a:t>
              </a:r>
            </a:p>
          </p:txBody>
        </p:sp>
        <p:sp>
          <p:nvSpPr>
            <p:cNvPr id="70" name="Rectangle 23"/>
            <p:cNvSpPr>
              <a:spLocks noChangeArrowheads="1"/>
            </p:cNvSpPr>
            <p:nvPr/>
          </p:nvSpPr>
          <p:spPr bwMode="auto">
            <a:xfrm>
              <a:off x="3770" y="2052"/>
              <a:ext cx="438" cy="237"/>
            </a:xfrm>
            <a:prstGeom prst="rect">
              <a:avLst/>
            </a:prstGeom>
            <a:solidFill>
              <a:srgbClr val="66FFFF"/>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66FFFF"/>
              </a:extrusionClr>
            </a:sp3d>
          </p:spPr>
          <p:txBody>
            <a:bodyPr anchorCtr="1">
              <a:flatTx/>
            </a:bodyPr>
            <a:lstStyle/>
            <a:p>
              <a:pPr algn="ctr">
                <a:lnSpc>
                  <a:spcPct val="130000"/>
                </a:lnSpc>
                <a:buClr>
                  <a:schemeClr val="accent2"/>
                </a:buClr>
                <a:buSzPct val="100000"/>
                <a:buFont typeface="Arial" charset="0"/>
                <a:buNone/>
                <a:defRPr/>
              </a:pPr>
              <a:r>
                <a:rPr lang="en-US" sz="900" b="1">
                  <a:solidFill>
                    <a:schemeClr val="bg1"/>
                  </a:solidFill>
                  <a:effectLst>
                    <a:outerShdw blurRad="38100" dist="38100" dir="2700000" algn="tl">
                      <a:srgbClr val="000000"/>
                    </a:outerShdw>
                  </a:effectLst>
                </a:rPr>
                <a:t>Asset</a:t>
              </a:r>
            </a:p>
            <a:p>
              <a:pPr algn="ctr">
                <a:buClr>
                  <a:schemeClr val="accent2"/>
                </a:buClr>
                <a:buSzPct val="100000"/>
                <a:buFont typeface="Arial" charset="0"/>
                <a:buNone/>
                <a:defRPr/>
              </a:pPr>
              <a:r>
                <a:rPr lang="en-US" sz="900" b="1">
                  <a:solidFill>
                    <a:schemeClr val="bg1"/>
                  </a:solidFill>
                  <a:effectLst>
                    <a:outerShdw blurRad="38100" dist="38100" dir="2700000" algn="tl">
                      <a:srgbClr val="000000"/>
                    </a:outerShdw>
                  </a:effectLst>
                </a:rPr>
                <a:t>Manager</a:t>
              </a:r>
            </a:p>
          </p:txBody>
        </p:sp>
        <p:sp>
          <p:nvSpPr>
            <p:cNvPr id="71" name="Rectangle 24"/>
            <p:cNvSpPr>
              <a:spLocks noChangeArrowheads="1"/>
            </p:cNvSpPr>
            <p:nvPr/>
          </p:nvSpPr>
          <p:spPr bwMode="auto">
            <a:xfrm>
              <a:off x="5232" y="2056"/>
              <a:ext cx="402" cy="226"/>
            </a:xfrm>
            <a:prstGeom prst="rect">
              <a:avLst/>
            </a:prstGeom>
            <a:solidFill>
              <a:srgbClr val="66FFFF"/>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66FFFF"/>
              </a:extrusionClr>
            </a:sp3d>
          </p:spPr>
          <p:txBody>
            <a:bodyPr anchorCtr="1">
              <a:flatTx/>
            </a:bodyPr>
            <a:lstStyle/>
            <a:p>
              <a:pPr algn="ctr">
                <a:lnSpc>
                  <a:spcPct val="70000"/>
                </a:lnSpc>
                <a:buClr>
                  <a:schemeClr val="accent2"/>
                </a:buClr>
                <a:buSzPct val="100000"/>
                <a:buFont typeface="Arial" charset="0"/>
                <a:buNone/>
                <a:defRPr/>
              </a:pPr>
              <a:endParaRPr lang="en-US" sz="1000" b="1">
                <a:solidFill>
                  <a:schemeClr val="bg1"/>
                </a:solidFill>
                <a:effectLst>
                  <a:outerShdw blurRad="38100" dist="38100" dir="2700000" algn="tl">
                    <a:srgbClr val="000000"/>
                  </a:outerShdw>
                </a:effectLst>
              </a:endParaRPr>
            </a:p>
            <a:p>
              <a:pPr algn="ctr">
                <a:lnSpc>
                  <a:spcPct val="70000"/>
                </a:lnSpc>
                <a:buClr>
                  <a:schemeClr val="accent2"/>
                </a:buClr>
                <a:buSzPct val="100000"/>
                <a:buFont typeface="Arial" charset="0"/>
                <a:buNone/>
                <a:defRPr/>
              </a:pPr>
              <a:r>
                <a:rPr lang="en-US" sz="800" b="1">
                  <a:solidFill>
                    <a:schemeClr val="bg1"/>
                  </a:solidFill>
                  <a:effectLst>
                    <a:outerShdw blurRad="38100" dist="38100" dir="2700000" algn="tl">
                      <a:srgbClr val="000000"/>
                    </a:outerShdw>
                  </a:effectLst>
                </a:rPr>
                <a:t>Rational</a:t>
              </a:r>
            </a:p>
          </p:txBody>
        </p:sp>
        <p:sp>
          <p:nvSpPr>
            <p:cNvPr id="75" name="Rectangle 34"/>
            <p:cNvSpPr>
              <a:spLocks noChangeArrowheads="1"/>
            </p:cNvSpPr>
            <p:nvPr/>
          </p:nvSpPr>
          <p:spPr bwMode="auto">
            <a:xfrm>
              <a:off x="4244" y="2052"/>
              <a:ext cx="456" cy="242"/>
            </a:xfrm>
            <a:prstGeom prst="rect">
              <a:avLst/>
            </a:prstGeom>
            <a:solidFill>
              <a:srgbClr val="66FFFF"/>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66FFFF"/>
              </a:extrusionClr>
            </a:sp3d>
          </p:spPr>
          <p:txBody>
            <a:bodyPr anchorCtr="1">
              <a:flatTx/>
            </a:bodyPr>
            <a:lstStyle/>
            <a:p>
              <a:pPr algn="ctr">
                <a:lnSpc>
                  <a:spcPct val="80000"/>
                </a:lnSpc>
                <a:buClr>
                  <a:schemeClr val="accent2"/>
                </a:buClr>
                <a:buSzPct val="100000"/>
                <a:buFont typeface="Arial" charset="0"/>
                <a:buNone/>
                <a:defRPr/>
              </a:pPr>
              <a:r>
                <a:rPr lang="en-US" sz="900" b="1" dirty="0">
                  <a:solidFill>
                    <a:schemeClr val="bg1"/>
                  </a:solidFill>
                  <a:effectLst>
                    <a:outerShdw blurRad="38100" dist="38100" dir="2700000" algn="tl">
                      <a:srgbClr val="000000"/>
                    </a:outerShdw>
                  </a:effectLst>
                  <a:ea typeface="+mn-ea"/>
                </a:rPr>
                <a:t>Rational Software Architect</a:t>
              </a:r>
            </a:p>
          </p:txBody>
        </p:sp>
        <p:sp>
          <p:nvSpPr>
            <p:cNvPr id="69" name="Rectangle 22"/>
            <p:cNvSpPr>
              <a:spLocks noChangeArrowheads="1"/>
            </p:cNvSpPr>
            <p:nvPr/>
          </p:nvSpPr>
          <p:spPr bwMode="auto">
            <a:xfrm>
              <a:off x="4731" y="2054"/>
              <a:ext cx="451" cy="231"/>
            </a:xfrm>
            <a:prstGeom prst="rect">
              <a:avLst/>
            </a:prstGeom>
            <a:solidFill>
              <a:srgbClr val="66FFFF"/>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66FFFF"/>
              </a:extrusionClr>
            </a:sp3d>
          </p:spPr>
          <p:txBody>
            <a:bodyPr anchorCtr="1">
              <a:flatTx/>
            </a:bodyPr>
            <a:lstStyle/>
            <a:p>
              <a:pPr algn="ctr">
                <a:lnSpc>
                  <a:spcPct val="70000"/>
                </a:lnSpc>
                <a:buClr>
                  <a:schemeClr val="accent2"/>
                </a:buClr>
                <a:buSzPct val="100000"/>
                <a:buFont typeface="Arial" charset="0"/>
                <a:buNone/>
                <a:defRPr/>
              </a:pPr>
              <a:endParaRPr lang="en-US" sz="1000" b="1">
                <a:solidFill>
                  <a:schemeClr val="bg1"/>
                </a:solidFill>
                <a:effectLst>
                  <a:outerShdw blurRad="38100" dist="38100" dir="2700000" algn="tl">
                    <a:srgbClr val="000000"/>
                  </a:outerShdw>
                </a:effectLst>
              </a:endParaRPr>
            </a:p>
            <a:p>
              <a:pPr algn="ctr">
                <a:lnSpc>
                  <a:spcPct val="70000"/>
                </a:lnSpc>
                <a:buClr>
                  <a:schemeClr val="accent2"/>
                </a:buClr>
                <a:buSzPct val="100000"/>
                <a:buFont typeface="Arial" charset="0"/>
                <a:buNone/>
                <a:defRPr/>
              </a:pPr>
              <a:r>
                <a:rPr lang="en-US" sz="900" b="1">
                  <a:solidFill>
                    <a:schemeClr val="bg1"/>
                  </a:solidFill>
                  <a:effectLst>
                    <a:outerShdw blurRad="38100" dist="38100" dir="2700000" algn="tl">
                      <a:srgbClr val="000000"/>
                    </a:outerShdw>
                  </a:effectLst>
                </a:rPr>
                <a:t>DOORS</a:t>
              </a: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Picture 2"/>
          <p:cNvPicPr>
            <a:picLocks noChangeAspect="1" noChangeArrowheads="1"/>
          </p:cNvPicPr>
          <p:nvPr/>
        </p:nvPicPr>
        <p:blipFill>
          <a:blip r:embed="rId3"/>
          <a:srcRect r="8858" b="18457"/>
          <a:stretch>
            <a:fillRect/>
          </a:stretch>
        </p:blipFill>
        <p:spPr bwMode="auto">
          <a:xfrm>
            <a:off x="0" y="965200"/>
            <a:ext cx="9144000" cy="5448300"/>
          </a:xfrm>
          <a:prstGeom prst="rect">
            <a:avLst/>
          </a:prstGeom>
          <a:noFill/>
          <a:ln w="9525">
            <a:noFill/>
            <a:miter lim="800000"/>
            <a:headEnd/>
            <a:tailEnd/>
          </a:ln>
        </p:spPr>
      </p:pic>
      <p:sp>
        <p:nvSpPr>
          <p:cNvPr id="98306" name="TextBox 5"/>
          <p:cNvSpPr txBox="1">
            <a:spLocks noChangeArrowheads="1"/>
          </p:cNvSpPr>
          <p:nvPr/>
        </p:nvSpPr>
        <p:spPr bwMode="auto">
          <a:xfrm>
            <a:off x="190500" y="438150"/>
            <a:ext cx="6862763" cy="457200"/>
          </a:xfrm>
          <a:prstGeom prst="rect">
            <a:avLst/>
          </a:prstGeom>
          <a:noFill/>
          <a:ln w="9525">
            <a:noFill/>
            <a:miter lim="800000"/>
            <a:headEnd/>
            <a:tailEnd/>
          </a:ln>
        </p:spPr>
        <p:txBody>
          <a:bodyPr wrap="none">
            <a:spAutoFit/>
          </a:bodyPr>
          <a:lstStyle/>
          <a:p>
            <a:pPr>
              <a:buClr>
                <a:srgbClr val="000000"/>
              </a:buClr>
              <a:buSzPct val="100000"/>
              <a:buFont typeface="Arial" charset="0"/>
              <a:buNone/>
            </a:pPr>
            <a:r>
              <a:rPr lang="en-US" sz="2400">
                <a:solidFill>
                  <a:srgbClr val="7889FB"/>
                </a:solidFill>
              </a:rPr>
              <a:t>MRM in Rational System Architect: Landing Page</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Picture 2"/>
          <p:cNvPicPr>
            <a:picLocks noChangeAspect="1" noChangeArrowheads="1"/>
          </p:cNvPicPr>
          <p:nvPr/>
        </p:nvPicPr>
        <p:blipFill>
          <a:blip r:embed="rId3"/>
          <a:srcRect b="7382"/>
          <a:stretch>
            <a:fillRect/>
          </a:stretch>
        </p:blipFill>
        <p:spPr bwMode="auto">
          <a:xfrm>
            <a:off x="0" y="923925"/>
            <a:ext cx="9144000" cy="5467350"/>
          </a:xfrm>
          <a:prstGeom prst="rect">
            <a:avLst/>
          </a:prstGeom>
          <a:noFill/>
          <a:ln w="9525">
            <a:noFill/>
            <a:miter lim="800000"/>
            <a:headEnd/>
            <a:tailEnd/>
          </a:ln>
        </p:spPr>
      </p:pic>
      <p:sp>
        <p:nvSpPr>
          <p:cNvPr id="100354" name="TextBox 5"/>
          <p:cNvSpPr txBox="1">
            <a:spLocks noChangeArrowheads="1"/>
          </p:cNvSpPr>
          <p:nvPr/>
        </p:nvSpPr>
        <p:spPr bwMode="auto">
          <a:xfrm>
            <a:off x="198438" y="450850"/>
            <a:ext cx="7607300" cy="457200"/>
          </a:xfrm>
          <a:prstGeom prst="rect">
            <a:avLst/>
          </a:prstGeom>
          <a:noFill/>
          <a:ln w="9525">
            <a:noFill/>
            <a:miter lim="800000"/>
            <a:headEnd/>
            <a:tailEnd/>
          </a:ln>
        </p:spPr>
        <p:txBody>
          <a:bodyPr wrap="none">
            <a:spAutoFit/>
          </a:bodyPr>
          <a:lstStyle/>
          <a:p>
            <a:pPr>
              <a:buClr>
                <a:srgbClr val="000000"/>
              </a:buClr>
              <a:buSzPct val="100000"/>
              <a:buFont typeface="Arial" charset="0"/>
              <a:buNone/>
            </a:pPr>
            <a:r>
              <a:rPr lang="en-US" sz="2400">
                <a:solidFill>
                  <a:srgbClr val="7889FB"/>
                </a:solidFill>
              </a:rPr>
              <a:t>MRM in Rational System Architect: Defining a Program</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icture 2"/>
          <p:cNvPicPr>
            <a:picLocks noChangeAspect="1" noChangeArrowheads="1"/>
          </p:cNvPicPr>
          <p:nvPr/>
        </p:nvPicPr>
        <p:blipFill>
          <a:blip r:embed="rId3"/>
          <a:srcRect b="7382"/>
          <a:stretch>
            <a:fillRect/>
          </a:stretch>
        </p:blipFill>
        <p:spPr bwMode="auto">
          <a:xfrm>
            <a:off x="0" y="952500"/>
            <a:ext cx="9144000" cy="5486400"/>
          </a:xfrm>
          <a:prstGeom prst="rect">
            <a:avLst/>
          </a:prstGeom>
          <a:noFill/>
          <a:ln w="9525">
            <a:noFill/>
            <a:miter lim="800000"/>
            <a:headEnd/>
            <a:tailEnd/>
          </a:ln>
        </p:spPr>
      </p:pic>
      <p:sp>
        <p:nvSpPr>
          <p:cNvPr id="102402" name="TextBox 5"/>
          <p:cNvSpPr txBox="1">
            <a:spLocks noChangeArrowheads="1"/>
          </p:cNvSpPr>
          <p:nvPr/>
        </p:nvSpPr>
        <p:spPr bwMode="auto">
          <a:xfrm>
            <a:off x="160338" y="414338"/>
            <a:ext cx="8335962" cy="457200"/>
          </a:xfrm>
          <a:prstGeom prst="rect">
            <a:avLst/>
          </a:prstGeom>
          <a:noFill/>
          <a:ln w="9525">
            <a:noFill/>
            <a:miter lim="800000"/>
            <a:headEnd/>
            <a:tailEnd/>
          </a:ln>
        </p:spPr>
        <p:txBody>
          <a:bodyPr wrap="none">
            <a:spAutoFit/>
          </a:bodyPr>
          <a:lstStyle/>
          <a:p>
            <a:pPr>
              <a:buClr>
                <a:srgbClr val="000000"/>
              </a:buClr>
              <a:buSzPct val="100000"/>
              <a:buFont typeface="Arial" charset="0"/>
              <a:buNone/>
            </a:pPr>
            <a:r>
              <a:rPr lang="en-US" sz="2400">
                <a:solidFill>
                  <a:srgbClr val="7889FB"/>
                </a:solidFill>
              </a:rPr>
              <a:t>MRM in Rational System Architect: Service and Subservices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Picture 2"/>
          <p:cNvPicPr>
            <a:picLocks noChangeAspect="1" noChangeArrowheads="1"/>
          </p:cNvPicPr>
          <p:nvPr/>
        </p:nvPicPr>
        <p:blipFill>
          <a:blip r:embed="rId3"/>
          <a:srcRect b="18457"/>
          <a:stretch>
            <a:fillRect/>
          </a:stretch>
        </p:blipFill>
        <p:spPr bwMode="auto">
          <a:xfrm>
            <a:off x="0" y="942975"/>
            <a:ext cx="9144000" cy="5484813"/>
          </a:xfrm>
          <a:prstGeom prst="rect">
            <a:avLst/>
          </a:prstGeom>
          <a:noFill/>
          <a:ln w="9525">
            <a:noFill/>
            <a:miter lim="800000"/>
            <a:headEnd/>
            <a:tailEnd/>
          </a:ln>
        </p:spPr>
      </p:pic>
      <p:sp>
        <p:nvSpPr>
          <p:cNvPr id="104450" name="TextBox 5"/>
          <p:cNvSpPr txBox="1">
            <a:spLocks noChangeArrowheads="1"/>
          </p:cNvSpPr>
          <p:nvPr/>
        </p:nvSpPr>
        <p:spPr bwMode="auto">
          <a:xfrm>
            <a:off x="212725" y="430213"/>
            <a:ext cx="6470650" cy="457200"/>
          </a:xfrm>
          <a:prstGeom prst="rect">
            <a:avLst/>
          </a:prstGeom>
          <a:noFill/>
          <a:ln w="9525">
            <a:noFill/>
            <a:miter lim="800000"/>
            <a:headEnd/>
            <a:tailEnd/>
          </a:ln>
        </p:spPr>
        <p:txBody>
          <a:bodyPr wrap="none">
            <a:spAutoFit/>
          </a:bodyPr>
          <a:lstStyle/>
          <a:p>
            <a:pPr>
              <a:buClr>
                <a:srgbClr val="000000"/>
              </a:buClr>
              <a:buSzPct val="100000"/>
              <a:buFont typeface="Arial" charset="0"/>
              <a:buNone/>
            </a:pPr>
            <a:r>
              <a:rPr lang="en-US" sz="2400">
                <a:solidFill>
                  <a:srgbClr val="7889FB"/>
                </a:solidFill>
              </a:rPr>
              <a:t>MRM in Rational System Architect: Value Lists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2"/>
          <p:cNvPicPr>
            <a:picLocks noChangeAspect="1" noChangeArrowheads="1"/>
          </p:cNvPicPr>
          <p:nvPr/>
        </p:nvPicPr>
        <p:blipFill>
          <a:blip r:embed="rId3"/>
          <a:srcRect r="14764" b="18454"/>
          <a:stretch>
            <a:fillRect/>
          </a:stretch>
        </p:blipFill>
        <p:spPr bwMode="auto">
          <a:xfrm>
            <a:off x="0" y="952500"/>
            <a:ext cx="9144000" cy="5553075"/>
          </a:xfrm>
          <a:prstGeom prst="rect">
            <a:avLst/>
          </a:prstGeom>
          <a:noFill/>
          <a:ln w="9525">
            <a:noFill/>
            <a:miter lim="800000"/>
            <a:headEnd/>
            <a:tailEnd/>
          </a:ln>
        </p:spPr>
      </p:pic>
      <p:sp>
        <p:nvSpPr>
          <p:cNvPr id="106498" name="TextBox 2"/>
          <p:cNvSpPr txBox="1">
            <a:spLocks noChangeArrowheads="1"/>
          </p:cNvSpPr>
          <p:nvPr/>
        </p:nvSpPr>
        <p:spPr bwMode="auto">
          <a:xfrm>
            <a:off x="160338" y="450850"/>
            <a:ext cx="7011987" cy="457200"/>
          </a:xfrm>
          <a:prstGeom prst="rect">
            <a:avLst/>
          </a:prstGeom>
          <a:noFill/>
          <a:ln w="9525">
            <a:noFill/>
            <a:miter lim="800000"/>
            <a:headEnd/>
            <a:tailEnd/>
          </a:ln>
        </p:spPr>
        <p:txBody>
          <a:bodyPr wrap="none">
            <a:spAutoFit/>
          </a:bodyPr>
          <a:lstStyle/>
          <a:p>
            <a:pPr>
              <a:buClr>
                <a:srgbClr val="000000"/>
              </a:buClr>
              <a:buSzPct val="100000"/>
              <a:buFont typeface="Arial" charset="0"/>
              <a:buNone/>
            </a:pPr>
            <a:r>
              <a:rPr lang="en-US" sz="2400">
                <a:solidFill>
                  <a:srgbClr val="7889FB"/>
                </a:solidFill>
              </a:rPr>
              <a:t>MRM in Rational System Architect: Matrix Browser</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5" name="Picture 2"/>
          <p:cNvPicPr>
            <a:picLocks noChangeAspect="1" noChangeArrowheads="1"/>
          </p:cNvPicPr>
          <p:nvPr/>
        </p:nvPicPr>
        <p:blipFill>
          <a:blip r:embed="rId3"/>
          <a:srcRect b="14764"/>
          <a:stretch>
            <a:fillRect/>
          </a:stretch>
        </p:blipFill>
        <p:spPr bwMode="auto">
          <a:xfrm>
            <a:off x="0" y="1019175"/>
            <a:ext cx="9144000" cy="5373688"/>
          </a:xfrm>
          <a:prstGeom prst="rect">
            <a:avLst/>
          </a:prstGeom>
          <a:noFill/>
          <a:ln w="9525">
            <a:noFill/>
            <a:miter lim="800000"/>
            <a:headEnd/>
            <a:tailEnd/>
          </a:ln>
        </p:spPr>
      </p:pic>
      <p:sp>
        <p:nvSpPr>
          <p:cNvPr id="108546" name="TextBox 2"/>
          <p:cNvSpPr txBox="1">
            <a:spLocks noChangeArrowheads="1"/>
          </p:cNvSpPr>
          <p:nvPr/>
        </p:nvSpPr>
        <p:spPr bwMode="auto">
          <a:xfrm>
            <a:off x="182563" y="444500"/>
            <a:ext cx="7011987" cy="457200"/>
          </a:xfrm>
          <a:prstGeom prst="rect">
            <a:avLst/>
          </a:prstGeom>
          <a:noFill/>
          <a:ln w="9525">
            <a:noFill/>
            <a:miter lim="800000"/>
            <a:headEnd/>
            <a:tailEnd/>
          </a:ln>
        </p:spPr>
        <p:txBody>
          <a:bodyPr wrap="none">
            <a:spAutoFit/>
          </a:bodyPr>
          <a:lstStyle/>
          <a:p>
            <a:pPr>
              <a:buClr>
                <a:srgbClr val="000000"/>
              </a:buClr>
              <a:buSzPct val="100000"/>
              <a:buFont typeface="Arial" charset="0"/>
              <a:buNone/>
            </a:pPr>
            <a:r>
              <a:rPr lang="en-US" sz="2400">
                <a:solidFill>
                  <a:srgbClr val="7889FB"/>
                </a:solidFill>
              </a:rPr>
              <a:t>MRM in Rational System Architect: Matrix Browser</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Picture 2"/>
          <p:cNvPicPr>
            <a:picLocks noChangeAspect="1" noChangeArrowheads="1"/>
          </p:cNvPicPr>
          <p:nvPr/>
        </p:nvPicPr>
        <p:blipFill>
          <a:blip r:embed="rId3"/>
          <a:srcRect b="22148"/>
          <a:stretch>
            <a:fillRect/>
          </a:stretch>
        </p:blipFill>
        <p:spPr bwMode="auto">
          <a:xfrm>
            <a:off x="0" y="971550"/>
            <a:ext cx="9144000" cy="5459413"/>
          </a:xfrm>
          <a:prstGeom prst="rect">
            <a:avLst/>
          </a:prstGeom>
          <a:noFill/>
          <a:ln w="9525">
            <a:noFill/>
            <a:miter lim="800000"/>
            <a:headEnd/>
            <a:tailEnd/>
          </a:ln>
        </p:spPr>
      </p:pic>
      <p:sp>
        <p:nvSpPr>
          <p:cNvPr id="110594" name="TextBox 5"/>
          <p:cNvSpPr txBox="1">
            <a:spLocks noChangeArrowheads="1"/>
          </p:cNvSpPr>
          <p:nvPr/>
        </p:nvSpPr>
        <p:spPr bwMode="auto">
          <a:xfrm>
            <a:off x="142875" y="450850"/>
            <a:ext cx="8886825" cy="457200"/>
          </a:xfrm>
          <a:prstGeom prst="rect">
            <a:avLst/>
          </a:prstGeom>
          <a:noFill/>
          <a:ln w="9525">
            <a:noFill/>
            <a:miter lim="800000"/>
            <a:headEnd/>
            <a:tailEnd/>
          </a:ln>
        </p:spPr>
        <p:txBody>
          <a:bodyPr>
            <a:spAutoFit/>
          </a:bodyPr>
          <a:lstStyle/>
          <a:p>
            <a:pPr>
              <a:buClr>
                <a:srgbClr val="000000"/>
              </a:buClr>
              <a:buSzPct val="100000"/>
              <a:buFont typeface="Arial" charset="0"/>
              <a:buNone/>
            </a:pPr>
            <a:r>
              <a:rPr lang="en-US" sz="2400">
                <a:solidFill>
                  <a:srgbClr val="7889FB"/>
                </a:solidFill>
              </a:rPr>
              <a:t>MRM in Rational System Architect: Diagramming, Logic Models</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extBox 5"/>
          <p:cNvSpPr txBox="1">
            <a:spLocks noChangeArrowheads="1"/>
          </p:cNvSpPr>
          <p:nvPr/>
        </p:nvSpPr>
        <p:spPr bwMode="auto">
          <a:xfrm>
            <a:off x="127000" y="468313"/>
            <a:ext cx="8886825" cy="457200"/>
          </a:xfrm>
          <a:prstGeom prst="rect">
            <a:avLst/>
          </a:prstGeom>
          <a:noFill/>
          <a:ln w="9525">
            <a:noFill/>
            <a:miter lim="800000"/>
            <a:headEnd/>
            <a:tailEnd/>
          </a:ln>
        </p:spPr>
        <p:txBody>
          <a:bodyPr>
            <a:spAutoFit/>
          </a:bodyPr>
          <a:lstStyle/>
          <a:p>
            <a:pPr>
              <a:buClr>
                <a:srgbClr val="000000"/>
              </a:buClr>
              <a:buSzPct val="100000"/>
              <a:buFont typeface="Arial" charset="0"/>
              <a:buNone/>
            </a:pPr>
            <a:r>
              <a:rPr lang="en-US" sz="2400">
                <a:solidFill>
                  <a:srgbClr val="7889FB"/>
                </a:solidFill>
              </a:rPr>
              <a:t>MRM in Rational System Architect: Diagramming, Logic Models</a:t>
            </a:r>
          </a:p>
        </p:txBody>
      </p:sp>
      <p:pic>
        <p:nvPicPr>
          <p:cNvPr id="112642" name="Picture 17"/>
          <p:cNvPicPr>
            <a:picLocks noChangeAspect="1" noChangeArrowheads="1"/>
          </p:cNvPicPr>
          <p:nvPr/>
        </p:nvPicPr>
        <p:blipFill>
          <a:blip r:embed="rId3"/>
          <a:srcRect/>
          <a:stretch>
            <a:fillRect/>
          </a:stretch>
        </p:blipFill>
        <p:spPr bwMode="auto">
          <a:xfrm>
            <a:off x="428625" y="1017588"/>
            <a:ext cx="8045450" cy="50498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a:xfrm>
            <a:off x="200025" y="523875"/>
            <a:ext cx="8829675" cy="479425"/>
          </a:xfrm>
        </p:spPr>
        <p:txBody>
          <a:bodyPr/>
          <a:lstStyle/>
          <a:p>
            <a:pPr eaLnBrk="1" hangingPunct="1"/>
            <a:r>
              <a:rPr lang="en-US" sz="2200" smtClean="0"/>
              <a:t>MRM Future Using Rational Focal Point: Government Accountability</a:t>
            </a:r>
          </a:p>
        </p:txBody>
      </p:sp>
      <p:grpSp>
        <p:nvGrpSpPr>
          <p:cNvPr id="114690" name="Group 5"/>
          <p:cNvGrpSpPr>
            <a:grpSpLocks/>
          </p:cNvGrpSpPr>
          <p:nvPr/>
        </p:nvGrpSpPr>
        <p:grpSpPr bwMode="auto">
          <a:xfrm>
            <a:off x="44450" y="63500"/>
            <a:ext cx="506413" cy="503238"/>
            <a:chOff x="2131" y="978"/>
            <a:chExt cx="319" cy="317"/>
          </a:xfrm>
        </p:grpSpPr>
        <p:sp>
          <p:nvSpPr>
            <p:cNvPr id="114693" name="Oval 6"/>
            <p:cNvSpPr>
              <a:spLocks noChangeArrowheads="1"/>
            </p:cNvSpPr>
            <p:nvPr/>
          </p:nvSpPr>
          <p:spPr bwMode="auto">
            <a:xfrm>
              <a:off x="2131" y="978"/>
              <a:ext cx="319" cy="317"/>
            </a:xfrm>
            <a:prstGeom prst="ellipse">
              <a:avLst/>
            </a:prstGeom>
            <a:solidFill>
              <a:srgbClr val="0099CC"/>
            </a:solidFill>
            <a:ln w="57150">
              <a:solidFill>
                <a:schemeClr val="accent1"/>
              </a:solidFill>
              <a:round/>
              <a:headEnd/>
              <a:tailEnd/>
            </a:ln>
          </p:spPr>
          <p:txBody>
            <a:bodyPr anchor="ctr">
              <a:spAutoFit/>
            </a:bodyPr>
            <a:lstStyle/>
            <a:p>
              <a:pPr>
                <a:buClr>
                  <a:srgbClr val="000000"/>
                </a:buClr>
                <a:buSzPct val="100000"/>
                <a:buFont typeface="Arial" charset="0"/>
                <a:buNone/>
              </a:pPr>
              <a:endParaRPr lang="en-US"/>
            </a:p>
          </p:txBody>
        </p:sp>
        <p:pic>
          <p:nvPicPr>
            <p:cNvPr id="114694" name="Picture 7" descr="MCj03188800000[1]"/>
            <p:cNvPicPr>
              <a:picLocks noChangeAspect="1" noChangeArrowheads="1"/>
            </p:cNvPicPr>
            <p:nvPr/>
          </p:nvPicPr>
          <p:blipFill>
            <a:blip r:embed="rId3"/>
            <a:srcRect/>
            <a:stretch>
              <a:fillRect/>
            </a:stretch>
          </p:blipFill>
          <p:spPr bwMode="auto">
            <a:xfrm>
              <a:off x="2158" y="1006"/>
              <a:ext cx="266" cy="233"/>
            </a:xfrm>
            <a:prstGeom prst="rect">
              <a:avLst/>
            </a:prstGeom>
            <a:noFill/>
            <a:ln w="9525">
              <a:noFill/>
              <a:miter lim="800000"/>
              <a:headEnd/>
              <a:tailEnd/>
            </a:ln>
          </p:spPr>
        </p:pic>
      </p:grpSp>
      <p:sp>
        <p:nvSpPr>
          <p:cNvPr id="114691" name="Rectangle 11"/>
          <p:cNvSpPr>
            <a:spLocks noGrp="1" noChangeArrowheads="1"/>
          </p:cNvSpPr>
          <p:nvPr>
            <p:ph type="body" sz="half" idx="2"/>
          </p:nvPr>
        </p:nvSpPr>
        <p:spPr>
          <a:xfrm>
            <a:off x="6718300" y="1489075"/>
            <a:ext cx="2197100" cy="3508375"/>
          </a:xfrm>
        </p:spPr>
        <p:txBody>
          <a:bodyPr/>
          <a:lstStyle/>
          <a:p>
            <a:pPr eaLnBrk="1" hangingPunct="1"/>
            <a:r>
              <a:rPr lang="en-US" sz="1600" smtClean="0"/>
              <a:t>Easy-to-interpret dashboards</a:t>
            </a:r>
          </a:p>
          <a:p>
            <a:pPr eaLnBrk="1" hangingPunct="1"/>
            <a:r>
              <a:rPr lang="en-US" sz="1600" smtClean="0"/>
              <a:t>Real-time status on budget, resources, schedule, and risks</a:t>
            </a:r>
          </a:p>
          <a:p>
            <a:pPr eaLnBrk="1" hangingPunct="1"/>
            <a:r>
              <a:rPr lang="en-US" sz="1600" smtClean="0"/>
              <a:t>Drill-down to detailed project information</a:t>
            </a:r>
          </a:p>
          <a:p>
            <a:pPr eaLnBrk="1" hangingPunct="1"/>
            <a:r>
              <a:rPr lang="en-US" sz="1600" smtClean="0"/>
              <a:t>Compare portfolio importance against budget allocations</a:t>
            </a:r>
          </a:p>
          <a:p>
            <a:pPr eaLnBrk="1" hangingPunct="1"/>
            <a:endParaRPr lang="en-US" sz="1600" smtClean="0"/>
          </a:p>
        </p:txBody>
      </p:sp>
      <p:pic>
        <p:nvPicPr>
          <p:cNvPr id="114692" name="Picture 13"/>
          <p:cNvPicPr>
            <a:picLocks noChangeAspect="1" noChangeArrowheads="1"/>
          </p:cNvPicPr>
          <p:nvPr/>
        </p:nvPicPr>
        <p:blipFill>
          <a:blip r:embed="rId4"/>
          <a:srcRect/>
          <a:stretch>
            <a:fillRect/>
          </a:stretch>
        </p:blipFill>
        <p:spPr bwMode="auto">
          <a:xfrm>
            <a:off x="206375" y="1143000"/>
            <a:ext cx="6554788" cy="48387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noChangeArrowheads="1"/>
          </p:cNvSpPr>
          <p:nvPr>
            <p:ph type="title"/>
          </p:nvPr>
        </p:nvSpPr>
        <p:spPr>
          <a:xfrm>
            <a:off x="153988" y="596900"/>
            <a:ext cx="8990012" cy="420688"/>
          </a:xfrm>
        </p:spPr>
        <p:txBody>
          <a:bodyPr/>
          <a:lstStyle/>
          <a:p>
            <a:pPr eaLnBrk="1" hangingPunct="1"/>
            <a:r>
              <a:rPr lang="en-US" sz="2200" smtClean="0"/>
              <a:t>MRM Future Using Rational Focal Point: Citizen-Centered Prioritization</a:t>
            </a:r>
          </a:p>
        </p:txBody>
      </p:sp>
      <p:sp>
        <p:nvSpPr>
          <p:cNvPr id="116738" name="Rectangle 3"/>
          <p:cNvSpPr>
            <a:spLocks noGrp="1" noChangeArrowheads="1"/>
          </p:cNvSpPr>
          <p:nvPr>
            <p:ph type="body" sz="half" idx="2"/>
          </p:nvPr>
        </p:nvSpPr>
        <p:spPr>
          <a:xfrm>
            <a:off x="246063" y="1587500"/>
            <a:ext cx="2673350" cy="3527425"/>
          </a:xfrm>
        </p:spPr>
        <p:txBody>
          <a:bodyPr/>
          <a:lstStyle/>
          <a:p>
            <a:pPr eaLnBrk="1" hangingPunct="1"/>
            <a:r>
              <a:rPr lang="en-US" sz="1600" smtClean="0"/>
              <a:t>Visualize project value based on user-defined decision criteria</a:t>
            </a:r>
          </a:p>
          <a:p>
            <a:pPr eaLnBrk="1" hangingPunct="1">
              <a:spcBef>
                <a:spcPct val="35000"/>
              </a:spcBef>
            </a:pPr>
            <a:r>
              <a:rPr lang="en-US" sz="1600" smtClean="0"/>
              <a:t>Evaluate new project requests against strategic objectives</a:t>
            </a:r>
          </a:p>
          <a:p>
            <a:pPr eaLnBrk="1" hangingPunct="1"/>
            <a:r>
              <a:rPr lang="en-US" sz="1600" smtClean="0"/>
              <a:t>Incorporate multiple stakeholder groups into the prioritization</a:t>
            </a:r>
          </a:p>
          <a:p>
            <a:pPr eaLnBrk="1" hangingPunct="1"/>
            <a:r>
              <a:rPr lang="en-US" sz="1600" smtClean="0"/>
              <a:t>Prioritize projects based on public popularity</a:t>
            </a:r>
          </a:p>
          <a:p>
            <a:pPr eaLnBrk="1" hangingPunct="1">
              <a:spcBef>
                <a:spcPct val="35000"/>
              </a:spcBef>
            </a:pPr>
            <a:r>
              <a:rPr lang="en-US" sz="1600" smtClean="0"/>
              <a:t>Visualize trade-offs</a:t>
            </a:r>
          </a:p>
        </p:txBody>
      </p:sp>
      <p:grpSp>
        <p:nvGrpSpPr>
          <p:cNvPr id="116739" name="Group 7"/>
          <p:cNvGrpSpPr>
            <a:grpSpLocks/>
          </p:cNvGrpSpPr>
          <p:nvPr/>
        </p:nvGrpSpPr>
        <p:grpSpPr bwMode="auto">
          <a:xfrm>
            <a:off x="44450" y="63500"/>
            <a:ext cx="506413" cy="503238"/>
            <a:chOff x="2131" y="978"/>
            <a:chExt cx="319" cy="317"/>
          </a:xfrm>
        </p:grpSpPr>
        <p:sp>
          <p:nvSpPr>
            <p:cNvPr id="116741" name="Oval 8"/>
            <p:cNvSpPr>
              <a:spLocks noChangeArrowheads="1"/>
            </p:cNvSpPr>
            <p:nvPr/>
          </p:nvSpPr>
          <p:spPr bwMode="auto">
            <a:xfrm>
              <a:off x="2131" y="978"/>
              <a:ext cx="319" cy="317"/>
            </a:xfrm>
            <a:prstGeom prst="ellipse">
              <a:avLst/>
            </a:prstGeom>
            <a:solidFill>
              <a:srgbClr val="0099CC"/>
            </a:solidFill>
            <a:ln w="57150">
              <a:solidFill>
                <a:schemeClr val="accent1"/>
              </a:solidFill>
              <a:round/>
              <a:headEnd/>
              <a:tailEnd/>
            </a:ln>
          </p:spPr>
          <p:txBody>
            <a:bodyPr anchor="ctr">
              <a:spAutoFit/>
            </a:bodyPr>
            <a:lstStyle/>
            <a:p>
              <a:pPr>
                <a:buClr>
                  <a:srgbClr val="000000"/>
                </a:buClr>
                <a:buSzPct val="100000"/>
                <a:buFont typeface="Arial" charset="0"/>
                <a:buNone/>
              </a:pPr>
              <a:endParaRPr lang="en-US"/>
            </a:p>
          </p:txBody>
        </p:sp>
        <p:pic>
          <p:nvPicPr>
            <p:cNvPr id="116742" name="Picture 9" descr="MCj03188800000[1]"/>
            <p:cNvPicPr>
              <a:picLocks noChangeAspect="1" noChangeArrowheads="1"/>
            </p:cNvPicPr>
            <p:nvPr/>
          </p:nvPicPr>
          <p:blipFill>
            <a:blip r:embed="rId3"/>
            <a:srcRect/>
            <a:stretch>
              <a:fillRect/>
            </a:stretch>
          </p:blipFill>
          <p:spPr bwMode="auto">
            <a:xfrm>
              <a:off x="2158" y="1006"/>
              <a:ext cx="266" cy="233"/>
            </a:xfrm>
            <a:prstGeom prst="rect">
              <a:avLst/>
            </a:prstGeom>
            <a:noFill/>
            <a:ln w="9525">
              <a:noFill/>
              <a:miter lim="800000"/>
              <a:headEnd/>
              <a:tailEnd/>
            </a:ln>
          </p:spPr>
        </p:pic>
      </p:grpSp>
      <p:pic>
        <p:nvPicPr>
          <p:cNvPr id="116740" name="Picture 15"/>
          <p:cNvPicPr>
            <a:picLocks noChangeAspect="1" noChangeArrowheads="1"/>
          </p:cNvPicPr>
          <p:nvPr/>
        </p:nvPicPr>
        <p:blipFill>
          <a:blip r:embed="rId4"/>
          <a:srcRect/>
          <a:stretch>
            <a:fillRect/>
          </a:stretch>
        </p:blipFill>
        <p:spPr bwMode="auto">
          <a:xfrm>
            <a:off x="3003550" y="1295400"/>
            <a:ext cx="5924550" cy="46196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3"/>
          <p:cNvSpPr>
            <a:spLocks noGrp="1" noChangeArrowheads="1"/>
          </p:cNvSpPr>
          <p:nvPr>
            <p:ph type="body" idx="1"/>
          </p:nvPr>
        </p:nvSpPr>
        <p:spPr>
          <a:xfrm>
            <a:off x="323850" y="1130300"/>
            <a:ext cx="8496300" cy="4965700"/>
          </a:xfrm>
        </p:spPr>
        <p:txBody>
          <a:bodyPr/>
          <a:lstStyle/>
          <a:p>
            <a:pPr eaLnBrk="1" hangingPunct="1">
              <a:lnSpc>
                <a:spcPct val="90000"/>
              </a:lnSpc>
            </a:pPr>
            <a:r>
              <a:rPr lang="en-US" sz="2000" smtClean="0"/>
              <a:t>Common threads in almost every study:</a:t>
            </a:r>
          </a:p>
          <a:p>
            <a:pPr lvl="1" eaLnBrk="1" hangingPunct="1">
              <a:lnSpc>
                <a:spcPct val="90000"/>
              </a:lnSpc>
            </a:pPr>
            <a:r>
              <a:rPr lang="en-US" sz="1800" b="1" i="1" smtClean="0"/>
              <a:t>Defining our Services – </a:t>
            </a:r>
            <a:r>
              <a:rPr lang="en-US" sz="1800" smtClean="0"/>
              <a:t>Do we know what services we provide? Are they core to our business? What value are they offering? Are we offering the right Services?</a:t>
            </a:r>
          </a:p>
          <a:p>
            <a:pPr lvl="1" eaLnBrk="1" hangingPunct="1">
              <a:lnSpc>
                <a:spcPct val="90000"/>
              </a:lnSpc>
            </a:pPr>
            <a:r>
              <a:rPr lang="en-US" sz="1800" b="1" i="1" smtClean="0"/>
              <a:t>Improving our Services</a:t>
            </a:r>
            <a:r>
              <a:rPr lang="en-US" sz="1800" smtClean="0"/>
              <a:t> – What is the cost of our services? How do we compare with other governments? Can we improve our efficiency, effectiveness and quality?</a:t>
            </a:r>
          </a:p>
          <a:p>
            <a:pPr lvl="1" eaLnBrk="1" hangingPunct="1">
              <a:lnSpc>
                <a:spcPct val="90000"/>
              </a:lnSpc>
            </a:pPr>
            <a:r>
              <a:rPr lang="en-US" sz="1800" b="1" i="1" smtClean="0"/>
              <a:t>Service Levels</a:t>
            </a:r>
            <a:r>
              <a:rPr lang="en-US" sz="1800" smtClean="0"/>
              <a:t> – What is our current Service Level? How was it determined? What are the cost and service implications if we raise or lower Service Levels?</a:t>
            </a:r>
          </a:p>
          <a:p>
            <a:pPr lvl="1" eaLnBrk="1" hangingPunct="1">
              <a:lnSpc>
                <a:spcPct val="90000"/>
              </a:lnSpc>
            </a:pPr>
            <a:r>
              <a:rPr lang="en-US" sz="1800" b="1" i="1" smtClean="0"/>
              <a:t>Service Accountability</a:t>
            </a:r>
            <a:r>
              <a:rPr lang="en-US" sz="1800" smtClean="0"/>
              <a:t> – Who is accountable for which Services? Is the allocation correct or does it need to be adjusted?</a:t>
            </a:r>
          </a:p>
          <a:p>
            <a:pPr lvl="1" eaLnBrk="1" hangingPunct="1">
              <a:lnSpc>
                <a:spcPct val="90000"/>
              </a:lnSpc>
            </a:pPr>
            <a:r>
              <a:rPr lang="en-US" sz="1800" b="1" i="1" smtClean="0"/>
              <a:t>Alternate Service Delivery</a:t>
            </a:r>
            <a:r>
              <a:rPr lang="en-US" sz="1800" smtClean="0"/>
              <a:t> – Can we outsource, in-source, privatize or contract out all or a portion of our Services?</a:t>
            </a:r>
          </a:p>
          <a:p>
            <a:pPr lvl="1" eaLnBrk="1" hangingPunct="1">
              <a:lnSpc>
                <a:spcPct val="90000"/>
              </a:lnSpc>
            </a:pPr>
            <a:r>
              <a:rPr lang="en-US" sz="1800" b="1" i="1" smtClean="0"/>
              <a:t>Service Operations</a:t>
            </a:r>
            <a:r>
              <a:rPr lang="en-US" sz="1800" smtClean="0"/>
              <a:t> – How do we deliver a service? Are there better ways? What can we learn from others?</a:t>
            </a:r>
          </a:p>
        </p:txBody>
      </p:sp>
      <p:sp>
        <p:nvSpPr>
          <p:cNvPr id="5" name="Rectangle 2"/>
          <p:cNvSpPr txBox="1">
            <a:spLocks noChangeArrowheads="1"/>
          </p:cNvSpPr>
          <p:nvPr/>
        </p:nvSpPr>
        <p:spPr bwMode="auto">
          <a:xfrm>
            <a:off x="152400" y="469900"/>
            <a:ext cx="8991600" cy="827088"/>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a:lstStyle/>
          <a:p>
            <a:pPr>
              <a:lnSpc>
                <a:spcPct val="90000"/>
              </a:lnSpc>
              <a:buClr>
                <a:srgbClr val="7889FB"/>
              </a:buClr>
              <a:buSzPct val="100000"/>
              <a:buFont typeface="Arial" charset="0"/>
              <a:buNone/>
            </a:pPr>
            <a:r>
              <a:rPr lang="en-US" sz="2400">
                <a:solidFill>
                  <a:srgbClr val="7889FB"/>
                </a:solidFill>
              </a:rPr>
              <a:t>The challenge of Government...</a:t>
            </a:r>
            <a:r>
              <a:rPr lang="en-US" sz="2400"/>
              <a:t> </a:t>
            </a:r>
            <a:r>
              <a:rPr lang="en-US" sz="2400">
                <a:solidFill>
                  <a:srgbClr val="7889FB"/>
                </a:solidFill>
              </a:rPr>
              <a:t/>
            </a:r>
            <a:br>
              <a:rPr lang="en-US" sz="2400">
                <a:solidFill>
                  <a:srgbClr val="7889FB"/>
                </a:solidFill>
              </a:rPr>
            </a:br>
            <a:r>
              <a:rPr lang="en-US">
                <a:solidFill>
                  <a:srgbClr val="7889FB"/>
                </a:solidFill>
              </a:rPr>
              <a:t>Local, State, Provincial, Federal all have the same challenges…</a:t>
            </a:r>
            <a:r>
              <a:rPr lang="en-US" sz="1600">
                <a:solidFill>
                  <a:srgbClr val="7889FB"/>
                </a:solidFill>
              </a:rPr>
              <a:t> </a:t>
            </a:r>
          </a:p>
        </p:txBody>
      </p:sp>
      <p:sp>
        <p:nvSpPr>
          <p:cNvPr id="7" name="Rectangle 4"/>
          <p:cNvSpPr>
            <a:spLocks noChangeArrowheads="1"/>
          </p:cNvSpPr>
          <p:nvPr/>
        </p:nvSpPr>
        <p:spPr bwMode="auto">
          <a:xfrm>
            <a:off x="254000" y="5727700"/>
            <a:ext cx="8737600" cy="915988"/>
          </a:xfrm>
          <a:prstGeom prst="rect">
            <a:avLst/>
          </a:prstGeom>
          <a:solidFill>
            <a:srgbClr val="003366"/>
          </a:solidFill>
          <a:ln w="9525">
            <a:noFill/>
            <a:miter lim="800000"/>
            <a:headEnd/>
            <a:tailEnd/>
          </a:ln>
        </p:spPr>
        <p:txBody>
          <a:bodyPr>
            <a:spAutoFit/>
          </a:bodyPr>
          <a:lstStyle/>
          <a:p>
            <a:pPr algn="ctr">
              <a:buClr>
                <a:srgbClr val="000000"/>
              </a:buClr>
              <a:buSzPct val="100000"/>
              <a:buFont typeface="Arial" charset="0"/>
              <a:buNone/>
            </a:pPr>
            <a:r>
              <a:rPr lang="en-US">
                <a:solidFill>
                  <a:schemeClr val="bg1"/>
                </a:solidFill>
              </a:rPr>
              <a:t>The municipal sector will likely face a fiscal shortfall of between $56 billion and $83 billion from 2010-2012, driven by declining tax revenues, ongoing service demands and cuts in state revenues – National League of Cities (US), Dec. 2009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ChangeArrowheads="1"/>
          </p:cNvSpPr>
          <p:nvPr>
            <p:ph type="title"/>
          </p:nvPr>
        </p:nvSpPr>
        <p:spPr>
          <a:xfrm>
            <a:off x="215900" y="620713"/>
            <a:ext cx="8551863" cy="420687"/>
          </a:xfrm>
        </p:spPr>
        <p:txBody>
          <a:bodyPr/>
          <a:lstStyle/>
          <a:p>
            <a:pPr eaLnBrk="1" hangingPunct="1"/>
            <a:r>
              <a:rPr lang="en-US" sz="2200" smtClean="0"/>
              <a:t>MRM Future Using Rational Focal Point: Cost-Cutting Optimization </a:t>
            </a:r>
          </a:p>
        </p:txBody>
      </p:sp>
      <p:sp>
        <p:nvSpPr>
          <p:cNvPr id="118786" name="Rectangle 3"/>
          <p:cNvSpPr>
            <a:spLocks noGrp="1" noChangeArrowheads="1"/>
          </p:cNvSpPr>
          <p:nvPr>
            <p:ph type="body" idx="1"/>
          </p:nvPr>
        </p:nvSpPr>
        <p:spPr>
          <a:xfrm>
            <a:off x="6762750" y="1466850"/>
            <a:ext cx="2173288" cy="3746500"/>
          </a:xfrm>
        </p:spPr>
        <p:txBody>
          <a:bodyPr/>
          <a:lstStyle/>
          <a:p>
            <a:pPr eaLnBrk="1" hangingPunct="1">
              <a:spcBef>
                <a:spcPct val="50000"/>
              </a:spcBef>
            </a:pPr>
            <a:r>
              <a:rPr lang="en-US" sz="1600" smtClean="0"/>
              <a:t>Evaluate existing projects and services for cost-cutting targets</a:t>
            </a:r>
          </a:p>
          <a:p>
            <a:pPr eaLnBrk="1" hangingPunct="1">
              <a:spcBef>
                <a:spcPct val="50000"/>
              </a:spcBef>
            </a:pPr>
            <a:r>
              <a:rPr lang="en-US" sz="1600" smtClean="0"/>
              <a:t>Visualize investments in order of value</a:t>
            </a:r>
          </a:p>
          <a:p>
            <a:pPr eaLnBrk="1" hangingPunct="1">
              <a:spcBef>
                <a:spcPct val="50000"/>
              </a:spcBef>
            </a:pPr>
            <a:r>
              <a:rPr lang="en-US" sz="1600" smtClean="0"/>
              <a:t>Track scenarios that cut annual budgets and remaining budgets for the current year</a:t>
            </a:r>
          </a:p>
          <a:p>
            <a:pPr eaLnBrk="1" hangingPunct="1">
              <a:spcBef>
                <a:spcPct val="50000"/>
              </a:spcBef>
            </a:pPr>
            <a:endParaRPr lang="en-US" sz="1600" smtClean="0"/>
          </a:p>
        </p:txBody>
      </p:sp>
      <p:grpSp>
        <p:nvGrpSpPr>
          <p:cNvPr id="118787" name="Group 5"/>
          <p:cNvGrpSpPr>
            <a:grpSpLocks/>
          </p:cNvGrpSpPr>
          <p:nvPr/>
        </p:nvGrpSpPr>
        <p:grpSpPr bwMode="auto">
          <a:xfrm>
            <a:off x="44450" y="63500"/>
            <a:ext cx="506413" cy="503238"/>
            <a:chOff x="2131" y="978"/>
            <a:chExt cx="319" cy="317"/>
          </a:xfrm>
        </p:grpSpPr>
        <p:sp>
          <p:nvSpPr>
            <p:cNvPr id="118789" name="Oval 6"/>
            <p:cNvSpPr>
              <a:spLocks noChangeArrowheads="1"/>
            </p:cNvSpPr>
            <p:nvPr/>
          </p:nvSpPr>
          <p:spPr bwMode="auto">
            <a:xfrm>
              <a:off x="2131" y="978"/>
              <a:ext cx="319" cy="317"/>
            </a:xfrm>
            <a:prstGeom prst="ellipse">
              <a:avLst/>
            </a:prstGeom>
            <a:solidFill>
              <a:srgbClr val="0099CC"/>
            </a:solidFill>
            <a:ln w="57150">
              <a:solidFill>
                <a:schemeClr val="accent1"/>
              </a:solidFill>
              <a:round/>
              <a:headEnd/>
              <a:tailEnd/>
            </a:ln>
          </p:spPr>
          <p:txBody>
            <a:bodyPr anchor="ctr">
              <a:spAutoFit/>
            </a:bodyPr>
            <a:lstStyle/>
            <a:p>
              <a:pPr>
                <a:buClr>
                  <a:srgbClr val="000000"/>
                </a:buClr>
                <a:buSzPct val="100000"/>
                <a:buFont typeface="Arial" charset="0"/>
                <a:buNone/>
              </a:pPr>
              <a:endParaRPr lang="en-US"/>
            </a:p>
          </p:txBody>
        </p:sp>
        <p:pic>
          <p:nvPicPr>
            <p:cNvPr id="118790" name="Picture 7" descr="MCj03188800000[1]"/>
            <p:cNvPicPr>
              <a:picLocks noChangeAspect="1" noChangeArrowheads="1"/>
            </p:cNvPicPr>
            <p:nvPr/>
          </p:nvPicPr>
          <p:blipFill>
            <a:blip r:embed="rId3"/>
            <a:srcRect/>
            <a:stretch>
              <a:fillRect/>
            </a:stretch>
          </p:blipFill>
          <p:spPr bwMode="auto">
            <a:xfrm>
              <a:off x="2158" y="1006"/>
              <a:ext cx="266" cy="233"/>
            </a:xfrm>
            <a:prstGeom prst="rect">
              <a:avLst/>
            </a:prstGeom>
            <a:noFill/>
            <a:ln w="9525">
              <a:noFill/>
              <a:miter lim="800000"/>
              <a:headEnd/>
              <a:tailEnd/>
            </a:ln>
          </p:spPr>
        </p:pic>
      </p:grpSp>
      <p:pic>
        <p:nvPicPr>
          <p:cNvPr id="118788" name="Picture 9"/>
          <p:cNvPicPr>
            <a:picLocks noChangeAspect="1" noChangeArrowheads="1"/>
          </p:cNvPicPr>
          <p:nvPr/>
        </p:nvPicPr>
        <p:blipFill>
          <a:blip r:embed="rId4"/>
          <a:srcRect/>
          <a:stretch>
            <a:fillRect/>
          </a:stretch>
        </p:blipFill>
        <p:spPr bwMode="auto">
          <a:xfrm>
            <a:off x="163513" y="1328738"/>
            <a:ext cx="6629400" cy="4398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Picture 2" descr="Questions_Graphic"/>
          <p:cNvPicPr>
            <a:picLocks noChangeAspect="1" noChangeArrowheads="1"/>
          </p:cNvPicPr>
          <p:nvPr/>
        </p:nvPicPr>
        <p:blipFill>
          <a:blip r:embed="rId3"/>
          <a:srcRect/>
          <a:stretch>
            <a:fillRect/>
          </a:stretch>
        </p:blipFill>
        <p:spPr bwMode="auto">
          <a:xfrm>
            <a:off x="762000" y="1414463"/>
            <a:ext cx="7620000" cy="4029075"/>
          </a:xfrm>
          <a:prstGeom prst="rect">
            <a:avLst/>
          </a:prstGeom>
          <a:noFill/>
          <a:ln w="9525">
            <a:noFill/>
            <a:miter lim="800000"/>
            <a:headEnd/>
            <a:tailEnd/>
          </a:ln>
        </p:spPr>
      </p:pic>
      <p:sp>
        <p:nvSpPr>
          <p:cNvPr id="120834" name="Rectangle 4"/>
          <p:cNvSpPr>
            <a:spLocks noChangeArrowheads="1"/>
          </p:cNvSpPr>
          <p:nvPr/>
        </p:nvSpPr>
        <p:spPr bwMode="auto">
          <a:xfrm>
            <a:off x="2527300" y="3808413"/>
            <a:ext cx="4089400" cy="417512"/>
          </a:xfrm>
          <a:prstGeom prst="rect">
            <a:avLst/>
          </a:prstGeom>
          <a:noFill/>
          <a:ln w="9525">
            <a:noFill/>
            <a:miter lim="800000"/>
            <a:headEnd/>
            <a:tailEnd/>
          </a:ln>
        </p:spPr>
        <p:txBody>
          <a:bodyPr>
            <a:spAutoFit/>
          </a:bodyPr>
          <a:lstStyle/>
          <a:p>
            <a:pPr marL="92075" indent="-92075" algn="ctr">
              <a:lnSpc>
                <a:spcPct val="107000"/>
              </a:lnSpc>
              <a:spcBef>
                <a:spcPts val="438"/>
              </a:spcBef>
              <a:buClr>
                <a:srgbClr val="7889FB"/>
              </a:buClr>
              <a:buSzPct val="100000"/>
              <a:buFont typeface="Wingdings" pitchFamily="2" charset="2"/>
              <a:buNone/>
              <a:tabLst>
                <a:tab pos="92075" algn="l"/>
                <a:tab pos="1006475" algn="l"/>
                <a:tab pos="1920875" algn="l"/>
                <a:tab pos="2835275" algn="l"/>
                <a:tab pos="3749675" algn="l"/>
                <a:tab pos="4664075" algn="l"/>
                <a:tab pos="5578475" algn="l"/>
                <a:tab pos="6492875" algn="l"/>
                <a:tab pos="7407275" algn="l"/>
                <a:tab pos="8321675" algn="l"/>
                <a:tab pos="9236075" algn="l"/>
                <a:tab pos="10150475" algn="l"/>
              </a:tabLst>
            </a:pPr>
            <a:r>
              <a:rPr lang="en-GB" sz="2000" b="1">
                <a:solidFill>
                  <a:srgbClr val="009BFF"/>
                </a:solidFill>
              </a:rPr>
              <a:t>www.ibm.com/software/rational</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11"/>
          <p:cNvSpPr>
            <a:spLocks noGrp="1" noChangeArrowheads="1"/>
          </p:cNvSpPr>
          <p:nvPr>
            <p:ph type="title"/>
          </p:nvPr>
        </p:nvSpPr>
        <p:spPr/>
        <p:txBody>
          <a:bodyPr/>
          <a:lstStyle/>
          <a:p>
            <a:pPr eaLnBrk="1" hangingPunct="1"/>
            <a:r>
              <a:rPr lang="en-GB" smtClean="0"/>
              <a:t>Daily iPod Touch giveaway</a:t>
            </a:r>
          </a:p>
        </p:txBody>
      </p:sp>
      <p:sp>
        <p:nvSpPr>
          <p:cNvPr id="122882" name="Rectangle 3"/>
          <p:cNvSpPr>
            <a:spLocks noChangeArrowheads="1"/>
          </p:cNvSpPr>
          <p:nvPr/>
        </p:nvSpPr>
        <p:spPr bwMode="auto">
          <a:xfrm>
            <a:off x="125413" y="1201738"/>
            <a:ext cx="8782050" cy="2874962"/>
          </a:xfrm>
          <a:prstGeom prst="rect">
            <a:avLst/>
          </a:prstGeom>
          <a:noFill/>
          <a:ln w="9525">
            <a:noFill/>
            <a:miter lim="800000"/>
            <a:headEnd/>
            <a:tailEnd/>
          </a:ln>
        </p:spPr>
        <p:txBody>
          <a:bodyPr>
            <a:spAutoFit/>
          </a:bodyPr>
          <a:lstStyle/>
          <a:p>
            <a:pPr marL="228600" indent="-228600">
              <a:spcBef>
                <a:spcPts val="563"/>
              </a:spcBef>
              <a:spcAft>
                <a:spcPts val="338"/>
              </a:spcAft>
              <a:buClr>
                <a:srgbClr val="7889FB"/>
              </a:buClr>
              <a:buSzPct val="100000"/>
              <a:buFont typeface="Wingdings"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t>Complete your session surveys online each day </a:t>
            </a:r>
            <a:br>
              <a:rPr lang="en-GB"/>
            </a:br>
            <a:r>
              <a:rPr lang="en-GB"/>
              <a:t>at a conference kiosk or on your Innovate 2011 Portal!</a:t>
            </a:r>
            <a:br>
              <a:rPr lang="en-GB"/>
            </a:br>
            <a:endParaRPr lang="en-GB"/>
          </a:p>
          <a:p>
            <a:pPr marL="228600" indent="-228600">
              <a:lnSpc>
                <a:spcPct val="97000"/>
              </a:lnSpc>
              <a:spcBef>
                <a:spcPts val="563"/>
              </a:spcBef>
              <a:spcAft>
                <a:spcPts val="338"/>
              </a:spcAft>
              <a:buClr>
                <a:srgbClr val="7889FB"/>
              </a:buClr>
              <a:buSzPct val="100000"/>
              <a:buFont typeface="Wingdings"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t>Each day that you complete all of that day’s session </a:t>
            </a:r>
            <a:br>
              <a:rPr lang="en-US"/>
            </a:br>
            <a:r>
              <a:rPr lang="en-US"/>
              <a:t>surveys, your name will be entered to win the daily </a:t>
            </a:r>
            <a:br>
              <a:rPr lang="en-US"/>
            </a:br>
            <a:r>
              <a:rPr lang="en-US"/>
              <a:t>IPOD touch!</a:t>
            </a:r>
          </a:p>
          <a:p>
            <a:pPr marL="228600" indent="-228600">
              <a:lnSpc>
                <a:spcPct val="97000"/>
              </a:lnSpc>
              <a:spcBef>
                <a:spcPts val="563"/>
              </a:spcBef>
              <a:spcAft>
                <a:spcPts val="338"/>
              </a:spcAft>
              <a:buClr>
                <a:srgbClr val="7889FB"/>
              </a:buClr>
              <a:buSzPct val="100000"/>
              <a:buFont typeface="Wingdings"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p>
          <a:p>
            <a:pPr marL="228600" indent="-228600">
              <a:spcBef>
                <a:spcPts val="563"/>
              </a:spcBef>
              <a:spcAft>
                <a:spcPts val="338"/>
              </a:spcAft>
              <a:buClr>
                <a:srgbClr val="7889FB"/>
              </a:buClr>
              <a:buSzPct val="100000"/>
              <a:buFont typeface="Wingdings" pitchFamily="2" charset="2"/>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t>On Wednesday be sure to complete your full conference evaluation </a:t>
            </a:r>
            <a:br>
              <a:rPr lang="en-GB"/>
            </a:br>
            <a:r>
              <a:rPr lang="en-GB"/>
              <a:t>to receive your free conference t-shirt!</a:t>
            </a:r>
          </a:p>
        </p:txBody>
      </p:sp>
      <p:pic>
        <p:nvPicPr>
          <p:cNvPr id="122883" name="Picture 4"/>
          <p:cNvPicPr>
            <a:picLocks noChangeAspect="1" noChangeArrowheads="1"/>
          </p:cNvPicPr>
          <p:nvPr/>
        </p:nvPicPr>
        <p:blipFill>
          <a:blip r:embed="rId3"/>
          <a:srcRect/>
          <a:stretch>
            <a:fillRect/>
          </a:stretch>
        </p:blipFill>
        <p:spPr bwMode="auto">
          <a:xfrm>
            <a:off x="6711950" y="1774825"/>
            <a:ext cx="1663700" cy="673100"/>
          </a:xfrm>
          <a:prstGeom prst="rect">
            <a:avLst/>
          </a:prstGeom>
          <a:noFill/>
          <a:ln w="9525">
            <a:noFill/>
            <a:miter lim="800000"/>
            <a:headEnd/>
            <a:tailEnd/>
          </a:ln>
        </p:spPr>
      </p:pic>
      <p:sp>
        <p:nvSpPr>
          <p:cNvPr id="122884" name="Text Box 5"/>
          <p:cNvSpPr txBox="1">
            <a:spLocks noChangeArrowheads="1"/>
          </p:cNvSpPr>
          <p:nvPr/>
        </p:nvSpPr>
        <p:spPr bwMode="auto">
          <a:xfrm>
            <a:off x="6386513" y="981075"/>
            <a:ext cx="2314575" cy="349250"/>
          </a:xfrm>
          <a:prstGeom prst="rect">
            <a:avLst/>
          </a:prstGeom>
          <a:noFill/>
          <a:ln w="9525">
            <a:noFill/>
            <a:miter lim="800000"/>
            <a:headEnd/>
            <a:tailEnd/>
          </a:ln>
        </p:spPr>
        <p:txBody>
          <a:bodyPr>
            <a:spAutoFit/>
          </a:bodyPr>
          <a:lstStyle/>
          <a:p>
            <a:pPr algn="ctr">
              <a:lnSpc>
                <a:spcPct val="90000"/>
              </a:lnSpc>
              <a:spcBef>
                <a:spcPts val="1125"/>
              </a:spcBef>
              <a:buClr>
                <a:srgbClr val="7889FB"/>
              </a:buClr>
              <a:buSzPct val="100000"/>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a:solidFill>
                  <a:srgbClr val="009BFF"/>
                </a:solidFill>
              </a:rPr>
              <a:t>SPONSORED BY</a:t>
            </a:r>
          </a:p>
        </p:txBody>
      </p:sp>
      <p:grpSp>
        <p:nvGrpSpPr>
          <p:cNvPr id="122885" name="Group 6"/>
          <p:cNvGrpSpPr>
            <a:grpSpLocks/>
          </p:cNvGrpSpPr>
          <p:nvPr/>
        </p:nvGrpSpPr>
        <p:grpSpPr bwMode="auto">
          <a:xfrm>
            <a:off x="0" y="4356100"/>
            <a:ext cx="3195638" cy="2149475"/>
            <a:chOff x="0" y="2744"/>
            <a:chExt cx="2013" cy="1354"/>
          </a:xfrm>
        </p:grpSpPr>
        <p:pic>
          <p:nvPicPr>
            <p:cNvPr id="122887" name="Picture 7"/>
            <p:cNvPicPr>
              <a:picLocks noChangeAspect="1" noChangeArrowheads="1"/>
            </p:cNvPicPr>
            <p:nvPr/>
          </p:nvPicPr>
          <p:blipFill>
            <a:blip r:embed="rId4"/>
            <a:srcRect/>
            <a:stretch>
              <a:fillRect/>
            </a:stretch>
          </p:blipFill>
          <p:spPr bwMode="auto">
            <a:xfrm>
              <a:off x="929" y="2744"/>
              <a:ext cx="1085" cy="1355"/>
            </a:xfrm>
            <a:prstGeom prst="rect">
              <a:avLst/>
            </a:prstGeom>
            <a:noFill/>
            <a:ln w="9525">
              <a:noFill/>
              <a:miter lim="800000"/>
              <a:headEnd/>
              <a:tailEnd/>
            </a:ln>
          </p:spPr>
        </p:pic>
        <p:pic>
          <p:nvPicPr>
            <p:cNvPr id="122888" name="Picture 8"/>
            <p:cNvPicPr>
              <a:picLocks noChangeAspect="1" noChangeArrowheads="1"/>
            </p:cNvPicPr>
            <p:nvPr/>
          </p:nvPicPr>
          <p:blipFill>
            <a:blip r:embed="rId5"/>
            <a:srcRect l="17421"/>
            <a:stretch>
              <a:fillRect/>
            </a:stretch>
          </p:blipFill>
          <p:spPr bwMode="auto">
            <a:xfrm>
              <a:off x="0" y="2895"/>
              <a:ext cx="1226" cy="1160"/>
            </a:xfrm>
            <a:prstGeom prst="rect">
              <a:avLst/>
            </a:prstGeom>
            <a:noFill/>
            <a:ln w="9525">
              <a:noFill/>
              <a:miter lim="800000"/>
              <a:headEnd/>
              <a:tailEnd/>
            </a:ln>
          </p:spPr>
        </p:pic>
      </p:grpSp>
      <p:sp>
        <p:nvSpPr>
          <p:cNvPr id="122886" name="Freeform 9"/>
          <p:cNvSpPr>
            <a:spLocks noChangeArrowheads="1"/>
          </p:cNvSpPr>
          <p:nvPr/>
        </p:nvSpPr>
        <p:spPr bwMode="auto">
          <a:xfrm>
            <a:off x="6350000" y="825500"/>
            <a:ext cx="2389188" cy="1833563"/>
          </a:xfrm>
          <a:custGeom>
            <a:avLst/>
            <a:gdLst>
              <a:gd name="T0" fmla="*/ 0 w 10000"/>
              <a:gd name="T1" fmla="*/ 0 h 10000"/>
              <a:gd name="T2" fmla="*/ 0 w 10000"/>
              <a:gd name="T3" fmla="*/ 2147483647 h 10000"/>
              <a:gd name="T4" fmla="*/ 2147483647 w 10000"/>
              <a:gd name="T5" fmla="*/ 2147483647 h 10000"/>
              <a:gd name="T6" fmla="*/ 2147483647 w 10000"/>
              <a:gd name="T7" fmla="*/ 0 h 10000"/>
              <a:gd name="T8" fmla="*/ 0 60000 65536"/>
              <a:gd name="T9" fmla="*/ 0 60000 65536"/>
              <a:gd name="T10" fmla="*/ 0 60000 65536"/>
              <a:gd name="T11" fmla="*/ 0 60000 65536"/>
              <a:gd name="T12" fmla="*/ 0 w 10000"/>
              <a:gd name="T13" fmla="*/ 0 h 10000"/>
              <a:gd name="T14" fmla="*/ 10000 w 10000"/>
              <a:gd name="T15" fmla="*/ 10000 h 10000"/>
            </a:gdLst>
            <a:ahLst/>
            <a:cxnLst>
              <a:cxn ang="T8">
                <a:pos x="T0" y="T1"/>
              </a:cxn>
              <a:cxn ang="T9">
                <a:pos x="T2" y="T3"/>
              </a:cxn>
              <a:cxn ang="T10">
                <a:pos x="T4" y="T5"/>
              </a:cxn>
              <a:cxn ang="T11">
                <a:pos x="T6" y="T7"/>
              </a:cxn>
            </a:cxnLst>
            <a:rect l="T12" t="T13" r="T14" b="T15"/>
            <a:pathLst>
              <a:path w="10000" h="10000">
                <a:moveTo>
                  <a:pt x="0" y="0"/>
                </a:moveTo>
                <a:lnTo>
                  <a:pt x="0" y="10000"/>
                </a:lnTo>
                <a:lnTo>
                  <a:pt x="10000" y="10000"/>
                </a:lnTo>
                <a:lnTo>
                  <a:pt x="10000" y="0"/>
                </a:lnTo>
                <a:close/>
              </a:path>
            </a:pathLst>
          </a:custGeom>
          <a:noFill/>
          <a:ln w="9525">
            <a:solidFill>
              <a:srgbClr val="00B8FF"/>
            </a:solidFill>
            <a:round/>
            <a:headEnd/>
            <a:tailEnd/>
          </a:ln>
        </p:spPr>
        <p:txBody>
          <a:bodyPr anchor="ctr"/>
          <a:lstStyle/>
          <a:p>
            <a:endParaRPr lang="en-US"/>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ChangeArrowheads="1"/>
          </p:cNvSpPr>
          <p:nvPr/>
        </p:nvSpPr>
        <p:spPr bwMode="auto">
          <a:xfrm>
            <a:off x="109538" y="5545138"/>
            <a:ext cx="8926512" cy="788987"/>
          </a:xfrm>
          <a:prstGeom prst="rect">
            <a:avLst/>
          </a:prstGeom>
          <a:solidFill>
            <a:srgbClr val="B7E7FF">
              <a:alpha val="74901"/>
            </a:srgbClr>
          </a:solidFill>
          <a:ln w="9525">
            <a:solidFill>
              <a:srgbClr val="B7E7FF"/>
            </a:solidFill>
            <a:miter lim="800000"/>
            <a:headEnd/>
            <a:tailEnd/>
          </a:ln>
        </p:spPr>
        <p:txBody>
          <a:bodyPr lIns="45720" rIns="45720">
            <a:spAutoFit/>
          </a:bodyPr>
          <a:lstStyle/>
          <a:p>
            <a:pPr marL="52388" defTabSz="914400">
              <a:lnSpc>
                <a:spcPct val="80000"/>
              </a:lnSpc>
            </a:pPr>
            <a:r>
              <a:rPr lang="en-US" sz="800" b="1">
                <a:solidFill>
                  <a:schemeClr val="tx1"/>
                </a:solidFill>
                <a:ea typeface="ＭＳ 明朝" pitchFamily="49" charset="-128"/>
              </a:rPr>
              <a:t>© Copyright IBM Corporation 2011.  All rights reserved. </a:t>
            </a:r>
            <a:r>
              <a:rPr lang="en-US" sz="800">
                <a:solidFill>
                  <a:schemeClr val="tx1"/>
                </a:solidFill>
                <a:ea typeface="ＭＳ 明朝" pitchFamily="49" charset="-128"/>
              </a:rPr>
              <a:t>The information contained in these materials is provided for informational purposes only, and is provided AS IS without warranty of any kind, express or implied.  IBM shall not be responsible for any damages arising out of the use of, or otherwise related to, these materials.  Nothing contained in these materials is intended to, nor shall have the effect of, creating any warranties or representations from IBM or its suppliers or licensors, or altering the terms and conditions of the applicable license agreement  governing the use of IBM software. References in these materials to IBM products, programs, or services do not imply that they will be available in all countries in which IBM operates.  Product release dates and/or capabilities referenced in these materials may change at any time at IBM’s sole discretion based on market opportunities or other factors, and are not intended to be a commitment to future product or feature availability in any way.  IBM, the IBM logo, Rational, the Rational logo, Telelogic, the Telelogic logo, and other IBM products and services are trademarks of the International Business Machines Corporation, in the United States, other countries or both. Other company, product, or service names may be trademarks or service marks of others.</a:t>
            </a:r>
          </a:p>
        </p:txBody>
      </p:sp>
      <p:sp>
        <p:nvSpPr>
          <p:cNvPr id="124930" name="Rectangle 3"/>
          <p:cNvSpPr>
            <a:spLocks noChangeArrowheads="1"/>
          </p:cNvSpPr>
          <p:nvPr/>
        </p:nvSpPr>
        <p:spPr bwMode="auto">
          <a:xfrm>
            <a:off x="2527300" y="4803775"/>
            <a:ext cx="4089400" cy="417513"/>
          </a:xfrm>
          <a:prstGeom prst="rect">
            <a:avLst/>
          </a:prstGeom>
          <a:noFill/>
          <a:ln w="9525">
            <a:noFill/>
            <a:miter lim="800000"/>
            <a:headEnd/>
            <a:tailEnd/>
          </a:ln>
        </p:spPr>
        <p:txBody>
          <a:bodyPr>
            <a:spAutoFit/>
          </a:bodyPr>
          <a:lstStyle/>
          <a:p>
            <a:pPr marL="92075" indent="-92075" algn="ctr">
              <a:lnSpc>
                <a:spcPct val="107000"/>
              </a:lnSpc>
              <a:spcBef>
                <a:spcPts val="438"/>
              </a:spcBef>
              <a:buClr>
                <a:srgbClr val="7889FB"/>
              </a:buClr>
              <a:buSzPct val="100000"/>
              <a:buFont typeface="Wingdings" pitchFamily="2" charset="2"/>
              <a:buNone/>
              <a:tabLst>
                <a:tab pos="92075" algn="l"/>
                <a:tab pos="1006475" algn="l"/>
                <a:tab pos="1920875" algn="l"/>
                <a:tab pos="2835275" algn="l"/>
                <a:tab pos="3749675" algn="l"/>
                <a:tab pos="4664075" algn="l"/>
                <a:tab pos="5578475" algn="l"/>
                <a:tab pos="6492875" algn="l"/>
                <a:tab pos="7407275" algn="l"/>
                <a:tab pos="8321675" algn="l"/>
                <a:tab pos="9236075" algn="l"/>
                <a:tab pos="10150475" algn="l"/>
              </a:tabLst>
            </a:pPr>
            <a:r>
              <a:rPr lang="en-GB" sz="2000" b="1">
                <a:solidFill>
                  <a:srgbClr val="009BFF"/>
                </a:solidFill>
              </a:rPr>
              <a:t>www.ibm.com/software/rational</a:t>
            </a:r>
          </a:p>
        </p:txBody>
      </p:sp>
      <p:pic>
        <p:nvPicPr>
          <p:cNvPr id="124931" name="Picture 4" descr="ThankYou_Graphic"/>
          <p:cNvPicPr>
            <a:picLocks noChangeAspect="1" noChangeArrowheads="1"/>
          </p:cNvPicPr>
          <p:nvPr/>
        </p:nvPicPr>
        <p:blipFill>
          <a:blip r:embed="rId3"/>
          <a:srcRect/>
          <a:stretch>
            <a:fillRect/>
          </a:stretch>
        </p:blipFill>
        <p:spPr bwMode="auto">
          <a:xfrm>
            <a:off x="762000" y="796925"/>
            <a:ext cx="7620000" cy="4029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3"/>
          <p:cNvSpPr txBox="1">
            <a:spLocks noChangeArrowheads="1"/>
          </p:cNvSpPr>
          <p:nvPr/>
        </p:nvSpPr>
        <p:spPr bwMode="auto">
          <a:xfrm>
            <a:off x="144463" y="512763"/>
            <a:ext cx="9180512" cy="457200"/>
          </a:xfrm>
          <a:prstGeom prst="rect">
            <a:avLst/>
          </a:prstGeom>
          <a:noFill/>
          <a:ln w="12700" cap="sq">
            <a:noFill/>
            <a:miter lim="800000"/>
            <a:headEnd type="none" w="sm" len="sm"/>
            <a:tailEnd type="none" w="sm" len="sm"/>
          </a:ln>
        </p:spPr>
        <p:txBody>
          <a:bodyPr>
            <a:spAutoFit/>
          </a:bodyPr>
          <a:lstStyle/>
          <a:p>
            <a:pPr>
              <a:buSzPct val="100000"/>
              <a:tabLst>
                <a:tab pos="6183313" algn="l"/>
              </a:tabLst>
            </a:pPr>
            <a:r>
              <a:rPr lang="en-CA" sz="2400">
                <a:solidFill>
                  <a:srgbClr val="7889FB"/>
                </a:solidFill>
              </a:rPr>
              <a:t>Objectives - Coherent Government by design</a:t>
            </a:r>
          </a:p>
        </p:txBody>
      </p:sp>
      <p:sp>
        <p:nvSpPr>
          <p:cNvPr id="117764" name="Text Box 4"/>
          <p:cNvSpPr txBox="1">
            <a:spLocks noChangeArrowheads="1"/>
          </p:cNvSpPr>
          <p:nvPr/>
        </p:nvSpPr>
        <p:spPr bwMode="auto">
          <a:xfrm>
            <a:off x="398463" y="3387725"/>
            <a:ext cx="8458200" cy="2601913"/>
          </a:xfrm>
          <a:prstGeom prst="rect">
            <a:avLst/>
          </a:prstGeom>
          <a:noFill/>
          <a:ln w="6350">
            <a:noFill/>
            <a:miter lim="800000"/>
            <a:headEnd/>
            <a:tailEnd/>
          </a:ln>
        </p:spPr>
        <p:txBody>
          <a:bodyPr>
            <a:spAutoFit/>
          </a:bodyPr>
          <a:lstStyle/>
          <a:p>
            <a:pPr>
              <a:spcBef>
                <a:spcPct val="15000"/>
              </a:spcBef>
              <a:buSzPct val="100000"/>
            </a:pPr>
            <a:r>
              <a:rPr lang="en-US" sz="2000" b="1">
                <a:solidFill>
                  <a:schemeClr val="accent2"/>
                </a:solidFill>
                <a:latin typeface="Verdana" pitchFamily="34" charset="0"/>
              </a:rPr>
              <a:t>We really need:</a:t>
            </a:r>
          </a:p>
          <a:p>
            <a:pPr marL="800100" lvl="1" indent="-274638">
              <a:spcBef>
                <a:spcPct val="15000"/>
              </a:spcBef>
              <a:buSzPct val="100000"/>
              <a:buFont typeface="Wingdings" pitchFamily="2" charset="2"/>
              <a:buChar char="q"/>
            </a:pPr>
            <a:r>
              <a:rPr kumimoji="1" lang="en-US" sz="1600">
                <a:latin typeface="Verdana" pitchFamily="34" charset="0"/>
              </a:rPr>
              <a:t>a consistent and more formal business design capability based on a </a:t>
            </a:r>
            <a:r>
              <a:rPr kumimoji="1" lang="en-US" sz="1600" b="1">
                <a:latin typeface="Verdana" pitchFamily="34" charset="0"/>
              </a:rPr>
              <a:t>common language</a:t>
            </a:r>
            <a:r>
              <a:rPr kumimoji="1" lang="en-US" sz="1600">
                <a:latin typeface="Verdana" pitchFamily="34" charset="0"/>
              </a:rPr>
              <a:t> and </a:t>
            </a:r>
            <a:r>
              <a:rPr kumimoji="1" lang="en-US" sz="1600" b="1">
                <a:latin typeface="Verdana" pitchFamily="34" charset="0"/>
              </a:rPr>
              <a:t>set of rules</a:t>
            </a:r>
            <a:r>
              <a:rPr kumimoji="1" lang="en-US" sz="1600">
                <a:latin typeface="Verdana" pitchFamily="34" charset="0"/>
              </a:rPr>
              <a:t> for using it to create </a:t>
            </a:r>
            <a:r>
              <a:rPr kumimoji="1" lang="en-US" sz="1600" b="1">
                <a:latin typeface="Verdana" pitchFamily="34" charset="0"/>
              </a:rPr>
              <a:t>better descriptions</a:t>
            </a:r>
            <a:r>
              <a:rPr kumimoji="1" lang="en-US" sz="1600">
                <a:latin typeface="Verdana" pitchFamily="34" charset="0"/>
              </a:rPr>
              <a:t> of what we want (e.g. more coherent ones). A pan-Canadian standard along these lines will enable any conceivable government line-of-business (and inter-collaborations thereof) to better: </a:t>
            </a:r>
          </a:p>
          <a:p>
            <a:pPr marL="1377950" lvl="2" indent="-231775">
              <a:spcBef>
                <a:spcPct val="45000"/>
              </a:spcBef>
              <a:buSzPct val="100000"/>
              <a:buFontTx/>
              <a:buChar char="•"/>
            </a:pPr>
            <a:r>
              <a:rPr kumimoji="1" lang="en-US" sz="1400">
                <a:latin typeface="Verdana" pitchFamily="34" charset="0"/>
              </a:rPr>
              <a:t>interpret and clarify their missions, strategies, outcomes, etc.</a:t>
            </a:r>
          </a:p>
          <a:p>
            <a:pPr marL="1377950" lvl="2" indent="-231775">
              <a:buSzPct val="100000"/>
              <a:buFontTx/>
              <a:buChar char="•"/>
            </a:pPr>
            <a:r>
              <a:rPr kumimoji="1" lang="en-US" sz="1400">
                <a:latin typeface="Verdana" pitchFamily="34" charset="0"/>
              </a:rPr>
              <a:t>accurately depict or map how they work (and how they can work together), </a:t>
            </a:r>
          </a:p>
          <a:p>
            <a:pPr marL="1377950" lvl="2" indent="-231775">
              <a:buSzPct val="100000"/>
              <a:buFontTx/>
              <a:buChar char="•"/>
            </a:pPr>
            <a:r>
              <a:rPr kumimoji="1" lang="en-US" sz="1400">
                <a:latin typeface="Verdana" pitchFamily="34" charset="0"/>
              </a:rPr>
              <a:t>discover opportunities for business improvements, </a:t>
            </a:r>
          </a:p>
          <a:p>
            <a:pPr marL="1377950" lvl="2" indent="-231775">
              <a:buSzPct val="100000"/>
              <a:buFontTx/>
              <a:buChar char="•"/>
            </a:pPr>
            <a:r>
              <a:rPr kumimoji="1" lang="en-US" sz="1400">
                <a:latin typeface="Verdana" pitchFamily="34" charset="0"/>
              </a:rPr>
              <a:t>support their planning and successful implementation</a:t>
            </a:r>
          </a:p>
        </p:txBody>
      </p:sp>
      <p:sp>
        <p:nvSpPr>
          <p:cNvPr id="117766" name="Text Box 6"/>
          <p:cNvSpPr txBox="1">
            <a:spLocks noChangeArrowheads="1"/>
          </p:cNvSpPr>
          <p:nvPr/>
        </p:nvSpPr>
        <p:spPr bwMode="auto">
          <a:xfrm>
            <a:off x="398463" y="1089025"/>
            <a:ext cx="8382000" cy="1801813"/>
          </a:xfrm>
          <a:prstGeom prst="rect">
            <a:avLst/>
          </a:prstGeom>
          <a:noFill/>
          <a:ln w="6350">
            <a:noFill/>
            <a:miter lim="800000"/>
            <a:headEnd/>
            <a:tailEnd/>
          </a:ln>
        </p:spPr>
        <p:txBody>
          <a:bodyPr>
            <a:spAutoFit/>
          </a:bodyPr>
          <a:lstStyle/>
          <a:p>
            <a:pPr>
              <a:spcBef>
                <a:spcPct val="15000"/>
              </a:spcBef>
              <a:buSzPct val="100000"/>
            </a:pPr>
            <a:r>
              <a:rPr lang="en-US" sz="2000" b="1">
                <a:solidFill>
                  <a:schemeClr val="accent2"/>
                </a:solidFill>
                <a:latin typeface="Verdana" pitchFamily="34" charset="0"/>
              </a:rPr>
              <a:t>If we really want:</a:t>
            </a:r>
          </a:p>
          <a:p>
            <a:pPr marL="854075" lvl="1" indent="-274638">
              <a:spcBef>
                <a:spcPct val="15000"/>
              </a:spcBef>
              <a:buSzPct val="100000"/>
              <a:buFont typeface="Wingdings" pitchFamily="2" charset="2"/>
              <a:buChar char="q"/>
            </a:pPr>
            <a:r>
              <a:rPr kumimoji="1" lang="en-US" sz="1600">
                <a:latin typeface="Verdana" pitchFamily="34" charset="0"/>
              </a:rPr>
              <a:t>to move to a “whole of government” approach,</a:t>
            </a:r>
          </a:p>
          <a:p>
            <a:pPr marL="854075" lvl="1" indent="-274638">
              <a:spcBef>
                <a:spcPct val="15000"/>
              </a:spcBef>
              <a:buSzPct val="100000"/>
              <a:buFont typeface="Wingdings" pitchFamily="2" charset="2"/>
              <a:buChar char="q"/>
            </a:pPr>
            <a:r>
              <a:rPr kumimoji="1" lang="en-US" sz="1600">
                <a:latin typeface="Verdana" pitchFamily="34" charset="0"/>
              </a:rPr>
              <a:t>seamless, citizen-centred services,</a:t>
            </a:r>
          </a:p>
          <a:p>
            <a:pPr marL="854075" lvl="1" indent="-274638">
              <a:spcBef>
                <a:spcPct val="15000"/>
              </a:spcBef>
              <a:buSzPct val="100000"/>
              <a:buFont typeface="Wingdings" pitchFamily="2" charset="2"/>
              <a:buChar char="q"/>
            </a:pPr>
            <a:r>
              <a:rPr kumimoji="1" lang="en-US" sz="1600">
                <a:latin typeface="Verdana" pitchFamily="34" charset="0"/>
              </a:rPr>
              <a:t>legislation, regulations and policies designed rather than crafted,</a:t>
            </a:r>
          </a:p>
          <a:p>
            <a:pPr marL="854075" lvl="1" indent="-274638">
              <a:spcBef>
                <a:spcPct val="15000"/>
              </a:spcBef>
              <a:buSzPct val="100000"/>
              <a:buFont typeface="Wingdings" pitchFamily="2" charset="2"/>
              <a:buChar char="q"/>
            </a:pPr>
            <a:r>
              <a:rPr kumimoji="1" lang="en-US" sz="1600">
                <a:latin typeface="Verdana" pitchFamily="34" charset="0"/>
              </a:rPr>
              <a:t>alignment, integration, interoperability, etc. in our business systems,</a:t>
            </a:r>
          </a:p>
          <a:p>
            <a:pPr marL="854075" lvl="1" indent="-274638">
              <a:spcBef>
                <a:spcPct val="15000"/>
              </a:spcBef>
              <a:buSzPct val="100000"/>
              <a:buFont typeface="Wingdings" pitchFamily="2" charset="2"/>
              <a:buChar char="q"/>
            </a:pPr>
            <a:r>
              <a:rPr kumimoji="1" lang="en-US" sz="1600">
                <a:latin typeface="Verdana" pitchFamily="34" charset="0"/>
              </a:rPr>
              <a:t>to do more with less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7766"/>
                                        </p:tgtEl>
                                        <p:attrNameLst>
                                          <p:attrName>style.visibility</p:attrName>
                                        </p:attrNameLst>
                                      </p:cBhvr>
                                      <p:to>
                                        <p:strVal val="visible"/>
                                      </p:to>
                                    </p:set>
                                    <p:animEffect transition="in" filter="dissolve">
                                      <p:cBhvr>
                                        <p:cTn id="7" dur="500"/>
                                        <p:tgtEl>
                                          <p:spTgt spid="11776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7764"/>
                                        </p:tgtEl>
                                        <p:attrNameLst>
                                          <p:attrName>style.visibility</p:attrName>
                                        </p:attrNameLst>
                                      </p:cBhvr>
                                      <p:to>
                                        <p:strVal val="visible"/>
                                      </p:to>
                                    </p:set>
                                    <p:animEffect transition="in" filter="dissolve">
                                      <p:cBhvr>
                                        <p:cTn id="12" dur="500"/>
                                        <p:tgtEl>
                                          <p:spTgt spid="117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4" grpId="0"/>
      <p:bldP spid="11776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txBox="1">
            <a:spLocks noGrp="1"/>
          </p:cNvSpPr>
          <p:nvPr/>
        </p:nvSpPr>
        <p:spPr bwMode="auto">
          <a:xfrm>
            <a:off x="6553200" y="6248400"/>
            <a:ext cx="1905000" cy="457200"/>
          </a:xfrm>
          <a:prstGeom prst="rect">
            <a:avLst/>
          </a:prstGeom>
          <a:noFill/>
          <a:ln>
            <a:miter lim="800000"/>
            <a:headEnd/>
            <a:tailEnd/>
          </a:ln>
        </p:spPr>
        <p:txBody>
          <a:bodyPr/>
          <a:lstStyle/>
          <a:p>
            <a:pPr algn="r" eaLnBrk="0" hangingPunct="0">
              <a:buClr>
                <a:srgbClr val="000000"/>
              </a:buClr>
              <a:buSzPct val="100000"/>
              <a:buFont typeface="Arial" charset="0"/>
              <a:buNone/>
              <a:defRPr/>
            </a:pPr>
            <a:fld id="{F79E9EED-4FD1-4C6F-AE56-B7B22119BC6D}" type="slidenum">
              <a:rPr lang="en-US" sz="1400">
                <a:latin typeface="+mn-lt"/>
                <a:ea typeface="+mn-ea"/>
              </a:rPr>
              <a:pPr algn="r" eaLnBrk="0" hangingPunct="0">
                <a:buClr>
                  <a:srgbClr val="000000"/>
                </a:buClr>
                <a:buSzPct val="100000"/>
                <a:buFont typeface="Arial" charset="0"/>
                <a:buNone/>
                <a:defRPr/>
              </a:pPr>
              <a:t>7</a:t>
            </a:fld>
            <a:endParaRPr lang="en-US" sz="1400">
              <a:latin typeface="+mn-lt"/>
              <a:ea typeface="+mn-ea"/>
            </a:endParaRPr>
          </a:p>
        </p:txBody>
      </p:sp>
      <p:sp>
        <p:nvSpPr>
          <p:cNvPr id="29698" name="Rectangle 2"/>
          <p:cNvSpPr>
            <a:spLocks noGrp="1" noChangeArrowheads="1"/>
          </p:cNvSpPr>
          <p:nvPr>
            <p:ph type="ctrTitle" idx="4294967295"/>
          </p:nvPr>
        </p:nvSpPr>
        <p:spPr>
          <a:xfrm>
            <a:off x="685800" y="2130425"/>
            <a:ext cx="7772400" cy="1470025"/>
          </a:xfrm>
        </p:spPr>
        <p:txBody>
          <a:bodyPr/>
          <a:lstStyle/>
          <a:p>
            <a:pPr eaLnBrk="1" hangingPunct="1"/>
            <a:r>
              <a:rPr lang="en-US" sz="3200" smtClean="0">
                <a:solidFill>
                  <a:srgbClr val="00B0F0"/>
                </a:solidFill>
              </a:rPr>
              <a:t>Municipal Reference Model</a:t>
            </a:r>
            <a:br>
              <a:rPr lang="en-US" sz="3200" smtClean="0">
                <a:solidFill>
                  <a:srgbClr val="00B0F0"/>
                </a:solidFill>
              </a:rPr>
            </a:br>
            <a:r>
              <a:rPr lang="en-US" sz="3200" smtClean="0">
                <a:solidFill>
                  <a:srgbClr val="00B0F0"/>
                </a:solidFill>
              </a:rPr>
              <a:t>MRM Concepts</a:t>
            </a:r>
            <a:r>
              <a:rPr lang="en-US" smtClean="0">
                <a:solidFill>
                  <a:schemeClr val="accent2"/>
                </a:solidFill>
              </a:rPr>
              <a:t/>
            </a:r>
            <a:br>
              <a:rPr lang="en-US" smtClean="0">
                <a:solidFill>
                  <a:schemeClr val="accent2"/>
                </a:solidFill>
              </a:rPr>
            </a:br>
            <a:endParaRPr lang="en-CA" smtClean="0">
              <a:solidFill>
                <a:schemeClr val="accent2"/>
              </a:solidFil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a:xfrm>
            <a:off x="176213" y="407988"/>
            <a:ext cx="7112000" cy="674687"/>
          </a:xfrm>
        </p:spPr>
        <p:txBody>
          <a:bodyPr lIns="91429" tIns="45714" rIns="91429" bIns="45714"/>
          <a:lstStyle/>
          <a:p>
            <a:pPr eaLnBrk="1" hangingPunct="1"/>
            <a:r>
              <a:rPr lang="en-CA" smtClean="0"/>
              <a:t>Municipal Reference Model</a:t>
            </a:r>
          </a:p>
        </p:txBody>
      </p:sp>
      <p:sp>
        <p:nvSpPr>
          <p:cNvPr id="31746" name="Rectangle 4"/>
          <p:cNvSpPr>
            <a:spLocks noChangeArrowheads="1"/>
          </p:cNvSpPr>
          <p:nvPr/>
        </p:nvSpPr>
        <p:spPr bwMode="auto">
          <a:xfrm>
            <a:off x="304800" y="1052513"/>
            <a:ext cx="8429625" cy="5272087"/>
          </a:xfrm>
          <a:prstGeom prst="rect">
            <a:avLst/>
          </a:prstGeom>
          <a:noFill/>
          <a:ln w="9525">
            <a:noFill/>
            <a:miter lim="800000"/>
            <a:headEnd/>
            <a:tailEnd/>
          </a:ln>
        </p:spPr>
        <p:txBody>
          <a:bodyPr lIns="92075" tIns="46038" rIns="92075" bIns="46038"/>
          <a:lstStyle/>
          <a:p>
            <a:pPr marL="342900" indent="-342900">
              <a:spcBef>
                <a:spcPct val="50000"/>
              </a:spcBef>
              <a:buClr>
                <a:schemeClr val="tx1"/>
              </a:buClr>
              <a:buSzPct val="80000"/>
            </a:pPr>
            <a:r>
              <a:rPr lang="en-CA" sz="2400"/>
              <a:t>Brief History…..</a:t>
            </a:r>
          </a:p>
          <a:p>
            <a:pPr marL="342900" indent="-342900">
              <a:spcBef>
                <a:spcPct val="50000"/>
              </a:spcBef>
              <a:buClr>
                <a:schemeClr val="tx1"/>
              </a:buClr>
              <a:buSzPct val="80000"/>
              <a:buFontTx/>
              <a:buChar char="•"/>
            </a:pPr>
            <a:r>
              <a:rPr lang="en-CA"/>
              <a:t>1990</a:t>
            </a:r>
            <a:r>
              <a:rPr lang="en-CA" sz="2000"/>
              <a:t>:</a:t>
            </a:r>
            <a:r>
              <a:rPr lang="en-CA"/>
              <a:t> Joint Venture of 20+ Ontario municipalities to develop Municipal Reference Model and Engineering Database – initially as a data model</a:t>
            </a:r>
          </a:p>
          <a:p>
            <a:pPr marL="342900" indent="-342900">
              <a:spcBef>
                <a:spcPct val="50000"/>
              </a:spcBef>
              <a:buClr>
                <a:schemeClr val="tx1"/>
              </a:buClr>
              <a:buSzPct val="80000"/>
              <a:buFontTx/>
              <a:buChar char="•"/>
            </a:pPr>
            <a:r>
              <a:rPr lang="en-CA"/>
              <a:t>1992</a:t>
            </a:r>
            <a:r>
              <a:rPr lang="en-CA" sz="2000"/>
              <a:t>:</a:t>
            </a:r>
            <a:r>
              <a:rPr lang="en-CA"/>
              <a:t> MISA (Municipal Information Systems Association) awards RFP to develop and administer MRM to Chartwell IRM (acquired by KPMG in 2009)</a:t>
            </a:r>
          </a:p>
          <a:p>
            <a:pPr marL="342900" indent="-342900">
              <a:spcBef>
                <a:spcPct val="50000"/>
              </a:spcBef>
              <a:buClr>
                <a:schemeClr val="tx1"/>
              </a:buClr>
              <a:buSzPct val="80000"/>
              <a:buFontTx/>
              <a:buChar char="•"/>
            </a:pPr>
            <a:r>
              <a:rPr lang="en-CA"/>
              <a:t>1995-2000</a:t>
            </a:r>
            <a:r>
              <a:rPr lang="en-CA" sz="2000"/>
              <a:t>:</a:t>
            </a:r>
            <a:r>
              <a:rPr lang="en-CA"/>
              <a:t> MRM evolves from a data to a business model and is successfully implemented by Chartwell in several Canadian, US and overseas municipalities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6">
                                            <p:txEl>
                                              <p:pRg st="1" end="1"/>
                                            </p:txEl>
                                          </p:spTgt>
                                        </p:tgtEl>
                                        <p:attrNameLst>
                                          <p:attrName>style.visibility</p:attrName>
                                        </p:attrNameLst>
                                      </p:cBhvr>
                                      <p:to>
                                        <p:strVal val="visible"/>
                                      </p:to>
                                    </p:set>
                                    <p:anim calcmode="lin" valueType="num">
                                      <p:cBhvr additive="base">
                                        <p:cTn id="7" dur="500" fill="hold"/>
                                        <p:tgtEl>
                                          <p:spTgt spid="3174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746">
                                            <p:txEl>
                                              <p:pRg st="2" end="2"/>
                                            </p:txEl>
                                          </p:spTgt>
                                        </p:tgtEl>
                                        <p:attrNameLst>
                                          <p:attrName>style.visibility</p:attrName>
                                        </p:attrNameLst>
                                      </p:cBhvr>
                                      <p:to>
                                        <p:strVal val="visible"/>
                                      </p:to>
                                    </p:set>
                                    <p:anim calcmode="lin" valueType="num">
                                      <p:cBhvr additive="base">
                                        <p:cTn id="13" dur="500" fill="hold"/>
                                        <p:tgtEl>
                                          <p:spTgt spid="3174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7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746">
                                            <p:txEl>
                                              <p:pRg st="3" end="3"/>
                                            </p:txEl>
                                          </p:spTgt>
                                        </p:tgtEl>
                                        <p:attrNameLst>
                                          <p:attrName>style.visibility</p:attrName>
                                        </p:attrNameLst>
                                      </p:cBhvr>
                                      <p:to>
                                        <p:strVal val="visible"/>
                                      </p:to>
                                    </p:set>
                                    <p:anim calcmode="lin" valueType="num">
                                      <p:cBhvr additive="base">
                                        <p:cTn id="19" dur="500" fill="hold"/>
                                        <p:tgtEl>
                                          <p:spTgt spid="3174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4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idx="4294967295"/>
          </p:nvPr>
        </p:nvSpPr>
        <p:spPr>
          <a:xfrm>
            <a:off x="160338" y="406400"/>
            <a:ext cx="7772400" cy="500063"/>
          </a:xfrm>
        </p:spPr>
        <p:txBody>
          <a:bodyPr lIns="91429" tIns="45714" rIns="91429" bIns="45714" anchor="ctr"/>
          <a:lstStyle/>
          <a:p>
            <a:r>
              <a:rPr lang="en-CA" smtClean="0"/>
              <a:t>MRM Municipal Users (c1998)</a:t>
            </a:r>
          </a:p>
        </p:txBody>
      </p:sp>
      <p:sp>
        <p:nvSpPr>
          <p:cNvPr id="33794" name="Rectangle 3"/>
          <p:cNvSpPr>
            <a:spLocks noChangeArrowheads="1"/>
          </p:cNvSpPr>
          <p:nvPr/>
        </p:nvSpPr>
        <p:spPr bwMode="auto">
          <a:xfrm>
            <a:off x="0" y="1809750"/>
            <a:ext cx="9144000" cy="0"/>
          </a:xfrm>
          <a:prstGeom prst="rect">
            <a:avLst/>
          </a:prstGeom>
          <a:noFill/>
          <a:ln w="9525">
            <a:noFill/>
            <a:miter lim="800000"/>
            <a:headEnd/>
            <a:tailEnd/>
          </a:ln>
        </p:spPr>
        <p:txBody>
          <a:bodyPr wrap="none" anchor="ctr">
            <a:spAutoFit/>
          </a:bodyPr>
          <a:lstStyle/>
          <a:p>
            <a:pPr defTabSz="914400"/>
            <a:endParaRPr lang="en-CA">
              <a:solidFill>
                <a:schemeClr val="tx1"/>
              </a:solidFill>
            </a:endParaRPr>
          </a:p>
        </p:txBody>
      </p:sp>
      <p:pic>
        <p:nvPicPr>
          <p:cNvPr id="33795" name="Picture 4"/>
          <p:cNvPicPr>
            <a:picLocks noChangeAspect="1" noChangeArrowheads="1"/>
          </p:cNvPicPr>
          <p:nvPr/>
        </p:nvPicPr>
        <p:blipFill>
          <a:blip r:embed="rId3"/>
          <a:srcRect/>
          <a:stretch>
            <a:fillRect/>
          </a:stretch>
        </p:blipFill>
        <p:spPr bwMode="auto">
          <a:xfrm>
            <a:off x="1331913" y="1412875"/>
            <a:ext cx="6840537" cy="4708525"/>
          </a:xfrm>
          <a:prstGeom prst="rect">
            <a:avLst/>
          </a:prstGeom>
          <a:noFill/>
          <a:ln w="9525">
            <a:noFill/>
            <a:miter lim="800000"/>
            <a:headEnd/>
            <a:tailEnd/>
          </a:ln>
        </p:spPr>
      </p:pic>
      <p:sp>
        <p:nvSpPr>
          <p:cNvPr id="33796" name="Oval 5"/>
          <p:cNvSpPr>
            <a:spLocks noChangeArrowheads="1"/>
          </p:cNvSpPr>
          <p:nvPr/>
        </p:nvSpPr>
        <p:spPr bwMode="auto">
          <a:xfrm>
            <a:off x="250825" y="2033588"/>
            <a:ext cx="71438" cy="73025"/>
          </a:xfrm>
          <a:prstGeom prst="ellipse">
            <a:avLst/>
          </a:prstGeom>
          <a:solidFill>
            <a:srgbClr val="FF3300"/>
          </a:solidFill>
          <a:ln w="9525">
            <a:solidFill>
              <a:schemeClr val="tx1"/>
            </a:solidFill>
            <a:round/>
            <a:headEnd/>
            <a:tailEnd/>
          </a:ln>
        </p:spPr>
        <p:txBody>
          <a:bodyPr wrap="none" anchor="ctr"/>
          <a:lstStyle/>
          <a:p>
            <a:pPr defTabSz="914400"/>
            <a:endParaRPr lang="en-CA">
              <a:solidFill>
                <a:schemeClr val="tx1"/>
              </a:solidFill>
            </a:endParaRPr>
          </a:p>
        </p:txBody>
      </p:sp>
      <p:sp>
        <p:nvSpPr>
          <p:cNvPr id="33797" name="Oval 6"/>
          <p:cNvSpPr>
            <a:spLocks noChangeArrowheads="1"/>
          </p:cNvSpPr>
          <p:nvPr/>
        </p:nvSpPr>
        <p:spPr bwMode="auto">
          <a:xfrm>
            <a:off x="8240713" y="2035175"/>
            <a:ext cx="73025" cy="71438"/>
          </a:xfrm>
          <a:prstGeom prst="ellipse">
            <a:avLst/>
          </a:prstGeom>
          <a:solidFill>
            <a:srgbClr val="FF3300"/>
          </a:solidFill>
          <a:ln w="9525">
            <a:solidFill>
              <a:schemeClr val="tx1"/>
            </a:solidFill>
            <a:round/>
            <a:headEnd/>
            <a:tailEnd/>
          </a:ln>
        </p:spPr>
        <p:txBody>
          <a:bodyPr wrap="none" anchor="ctr"/>
          <a:lstStyle/>
          <a:p>
            <a:pPr defTabSz="914400"/>
            <a:endParaRPr lang="en-CA">
              <a:solidFill>
                <a:schemeClr val="tx1"/>
              </a:solidFill>
            </a:endParaRPr>
          </a:p>
        </p:txBody>
      </p:sp>
      <p:sp>
        <p:nvSpPr>
          <p:cNvPr id="33798" name="Text Box 7"/>
          <p:cNvSpPr txBox="1">
            <a:spLocks noChangeArrowheads="1"/>
          </p:cNvSpPr>
          <p:nvPr/>
        </p:nvSpPr>
        <p:spPr bwMode="auto">
          <a:xfrm>
            <a:off x="250825" y="1916113"/>
            <a:ext cx="754063" cy="244475"/>
          </a:xfrm>
          <a:prstGeom prst="rect">
            <a:avLst/>
          </a:prstGeom>
          <a:noFill/>
          <a:ln w="9525">
            <a:noFill/>
            <a:miter lim="800000"/>
            <a:headEnd/>
            <a:tailEnd/>
          </a:ln>
        </p:spPr>
        <p:txBody>
          <a:bodyPr wrap="none">
            <a:spAutoFit/>
          </a:bodyPr>
          <a:lstStyle/>
          <a:p>
            <a:pPr defTabSz="914400"/>
            <a:r>
              <a:rPr lang="en-CA" sz="1000" b="1">
                <a:solidFill>
                  <a:schemeClr val="tx1"/>
                </a:solidFill>
              </a:rPr>
              <a:t>Shanghai</a:t>
            </a:r>
          </a:p>
        </p:txBody>
      </p:sp>
      <p:sp>
        <p:nvSpPr>
          <p:cNvPr id="33799" name="Text Box 8"/>
          <p:cNvSpPr txBox="1">
            <a:spLocks noChangeArrowheads="1"/>
          </p:cNvSpPr>
          <p:nvPr/>
        </p:nvSpPr>
        <p:spPr bwMode="auto">
          <a:xfrm>
            <a:off x="8243888" y="1916113"/>
            <a:ext cx="661987" cy="244475"/>
          </a:xfrm>
          <a:prstGeom prst="rect">
            <a:avLst/>
          </a:prstGeom>
          <a:noFill/>
          <a:ln w="9525">
            <a:noFill/>
            <a:miter lim="800000"/>
            <a:headEnd/>
            <a:tailEnd/>
          </a:ln>
        </p:spPr>
        <p:txBody>
          <a:bodyPr wrap="none">
            <a:spAutoFit/>
          </a:bodyPr>
          <a:lstStyle/>
          <a:p>
            <a:pPr defTabSz="914400"/>
            <a:r>
              <a:rPr lang="en-CA" sz="1000" b="1">
                <a:solidFill>
                  <a:schemeClr val="tx1"/>
                </a:solidFill>
              </a:rPr>
              <a:t>Warsaw</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Arial" charset="0"/>
          <a:buNone/>
          <a:tabLst/>
          <a:defRPr kumimoji="0" lang="en-GB" sz="1800" b="0" i="0" u="none" strike="noStrike" cap="none" normalizeH="0" baseline="0">
            <a:ln>
              <a:noFill/>
            </a:ln>
            <a:solidFill>
              <a:srgbClr val="000000"/>
            </a:solidFill>
            <a:effectLst/>
            <a:latin typeface="Arial" charset="0"/>
            <a:ea typeface="ＭＳ Ｐゴシック"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Arial" charset="0"/>
          <a:buNone/>
          <a:tabLst/>
          <a:defRPr kumimoji="0" lang="en-GB" sz="1800" b="0" i="0" u="none" strike="noStrike" cap="none" normalizeH="0" baseline="0">
            <a:ln>
              <a:noFill/>
            </a:ln>
            <a:solidFill>
              <a:srgbClr val="000000"/>
            </a:solidFill>
            <a:effectLst/>
            <a:latin typeface="Arial" charset="0"/>
            <a:ea typeface="ＭＳ Ｐゴシック"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844</TotalTime>
  <Words>4595</Words>
  <Application>Microsoft Office PowerPoint</Application>
  <PresentationFormat>On-screen Show (4:3)</PresentationFormat>
  <Paragraphs>893</Paragraphs>
  <Slides>53</Slides>
  <Notes>53</Notes>
  <HiddenSlides>0</HiddenSlides>
  <MMClips>0</MMClips>
  <ScaleCrop>false</ScaleCrop>
  <HeadingPairs>
    <vt:vector size="8" baseType="variant">
      <vt:variant>
        <vt:lpstr>Fonts Used</vt:lpstr>
      </vt:variant>
      <vt:variant>
        <vt:i4>16</vt:i4>
      </vt:variant>
      <vt:variant>
        <vt:lpstr>Design Template</vt:lpstr>
      </vt:variant>
      <vt:variant>
        <vt:i4>4</vt:i4>
      </vt:variant>
      <vt:variant>
        <vt:lpstr>Embedded OLE Servers</vt:lpstr>
      </vt:variant>
      <vt:variant>
        <vt:i4>1</vt:i4>
      </vt:variant>
      <vt:variant>
        <vt:lpstr>Slide Titles</vt:lpstr>
      </vt:variant>
      <vt:variant>
        <vt:i4>53</vt:i4>
      </vt:variant>
    </vt:vector>
  </HeadingPairs>
  <TitlesOfParts>
    <vt:vector size="74" baseType="lpstr">
      <vt:lpstr>Arial</vt:lpstr>
      <vt:lpstr>MS PGothic</vt:lpstr>
      <vt:lpstr>Wingdings</vt:lpstr>
      <vt:lpstr>Webdings</vt:lpstr>
      <vt:lpstr>Verdana</vt:lpstr>
      <vt:lpstr>Arial Unicode MS</vt:lpstr>
      <vt:lpstr>Lucida Sans Unicode</vt:lpstr>
      <vt:lpstr>Lucida Grande</vt:lpstr>
      <vt:lpstr>ヒラギノ角ゴ Pro W3</vt:lpstr>
      <vt:lpstr>Times New Roman</vt:lpstr>
      <vt:lpstr>Tahoma</vt:lpstr>
      <vt:lpstr>Palatino Linotype</vt:lpstr>
      <vt:lpstr>ＭＳ 明朝</vt:lpstr>
      <vt:lpstr>Gulim</vt:lpstr>
      <vt:lpstr>Symbol</vt:lpstr>
      <vt:lpstr>+mj-lt</vt:lpstr>
      <vt:lpstr>Default Design</vt:lpstr>
      <vt:lpstr>Default Design</vt:lpstr>
      <vt:lpstr>Default Design</vt:lpstr>
      <vt:lpstr>Default Design</vt:lpstr>
      <vt:lpstr>Visio</vt:lpstr>
      <vt:lpstr>Case Study: Implementation of the Municipal Reference Model using IBM Rational System Architect</vt:lpstr>
      <vt:lpstr>Agenda</vt:lpstr>
      <vt:lpstr>Governments are facing unprecedented challenges</vt:lpstr>
      <vt:lpstr>Addressing these challenges requires smarter planning, solution deployment, operations and  business intelligence</vt:lpstr>
      <vt:lpstr>Slide 5</vt:lpstr>
      <vt:lpstr>Slide 6</vt:lpstr>
      <vt:lpstr>Municipal Reference Model MRM Concepts </vt:lpstr>
      <vt:lpstr>Municipal Reference Model</vt:lpstr>
      <vt:lpstr>MRM Municipal Users (c1998)</vt:lpstr>
      <vt:lpstr>Municipal Reference Model</vt:lpstr>
      <vt:lpstr>Municipal Reference Model</vt:lpstr>
      <vt:lpstr>Municipal Reference Model Concepts: Organizing Framework</vt:lpstr>
      <vt:lpstr>MRM Concepts, Standard Vocabulary: Program</vt:lpstr>
      <vt:lpstr>MRM Concepts, Standard Vocabulary: Service</vt:lpstr>
      <vt:lpstr>MRM Concepts, Standard Vocabulary: Process</vt:lpstr>
      <vt:lpstr>Slide 16</vt:lpstr>
      <vt:lpstr>MRM Concepts, Performance Measurement: Public Health</vt:lpstr>
      <vt:lpstr>Municipal Reference Model MRM Solution Components </vt:lpstr>
      <vt:lpstr>Slide 19</vt:lpstr>
      <vt:lpstr>MRMv2 Meta-Model</vt:lpstr>
      <vt:lpstr>MRMv2 Meta-Model Extract</vt:lpstr>
      <vt:lpstr>Slide 22</vt:lpstr>
      <vt:lpstr>Slide 23</vt:lpstr>
      <vt:lpstr>Slide 24</vt:lpstr>
      <vt:lpstr>Slide 25</vt:lpstr>
      <vt:lpstr>Standard Set of Program &amp; Service Profiles</vt:lpstr>
      <vt:lpstr>Slide 27</vt:lpstr>
      <vt:lpstr>Municipal Reference Model  Use Cases</vt:lpstr>
      <vt:lpstr>Smarter Municipal Strategic Planning</vt:lpstr>
      <vt:lpstr>Slide 30</vt:lpstr>
      <vt:lpstr>Slide 31</vt:lpstr>
      <vt:lpstr>Slide 32</vt:lpstr>
      <vt:lpstr>Fredericton: Applying Maslow’s Hierarchy of Needs!</vt:lpstr>
      <vt:lpstr>Slide 34</vt:lpstr>
      <vt:lpstr>Edmonton – Departmental IT Strategic Plans</vt:lpstr>
      <vt:lpstr>Slide 36</vt:lpstr>
      <vt:lpstr>Municipal Reference Model Implementing The MRM in IBM Rational System Architect</vt:lpstr>
      <vt:lpstr>Tooling Architecture: for Municipal Strategic Planning </vt:lpstr>
      <vt:lpstr>Start Collaboration from the MISA web site</vt:lpstr>
      <vt:lpstr>Slide 40</vt:lpstr>
      <vt:lpstr>Slide 41</vt:lpstr>
      <vt:lpstr>Slide 42</vt:lpstr>
      <vt:lpstr>Slide 43</vt:lpstr>
      <vt:lpstr>Slide 44</vt:lpstr>
      <vt:lpstr>Slide 45</vt:lpstr>
      <vt:lpstr>Slide 46</vt:lpstr>
      <vt:lpstr>Slide 47</vt:lpstr>
      <vt:lpstr>MRM Future Using Rational Focal Point: Government Accountability</vt:lpstr>
      <vt:lpstr>MRM Future Using Rational Focal Point: Citizen-Centered Prioritization</vt:lpstr>
      <vt:lpstr>MRM Future Using Rational Focal Point: Cost-Cutting Optimization </vt:lpstr>
      <vt:lpstr>Slide 51</vt:lpstr>
      <vt:lpstr>Daily iPod Touch giveaway</vt:lpstr>
      <vt:lpstr>Slide 53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Innovate 2010 Session Track Template</dc:title>
  <dc:creator>Roy</dc:creator>
  <cp:lastModifiedBy>AnnMarie Stenglein</cp:lastModifiedBy>
  <cp:revision>48</cp:revision>
  <dcterms:modified xsi:type="dcterms:W3CDTF">2011-05-25T16:21:16Z</dcterms:modified>
</cp:coreProperties>
</file>